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46"/>
  </p:notesMasterIdLst>
  <p:handoutMasterIdLst>
    <p:handoutMasterId r:id="rId47"/>
  </p:handoutMasterIdLst>
  <p:sldIdLst>
    <p:sldId id="256" r:id="rId3"/>
    <p:sldId id="257" r:id="rId4"/>
    <p:sldId id="258" r:id="rId5"/>
    <p:sldId id="259" r:id="rId6"/>
    <p:sldId id="260" r:id="rId7"/>
    <p:sldId id="262" r:id="rId8"/>
    <p:sldId id="264" r:id="rId9"/>
    <p:sldId id="265" r:id="rId10"/>
    <p:sldId id="295" r:id="rId11"/>
    <p:sldId id="300" r:id="rId12"/>
    <p:sldId id="301" r:id="rId13"/>
    <p:sldId id="267" r:id="rId14"/>
    <p:sldId id="268" r:id="rId15"/>
    <p:sldId id="296" r:id="rId16"/>
    <p:sldId id="302" r:id="rId17"/>
    <p:sldId id="266" r:id="rId18"/>
    <p:sldId id="297" r:id="rId19"/>
    <p:sldId id="303" r:id="rId20"/>
    <p:sldId id="270" r:id="rId21"/>
    <p:sldId id="271" r:id="rId22"/>
    <p:sldId id="272" r:id="rId23"/>
    <p:sldId id="307" r:id="rId24"/>
    <p:sldId id="273" r:id="rId25"/>
    <p:sldId id="298" r:id="rId26"/>
    <p:sldId id="304" r:id="rId27"/>
    <p:sldId id="274" r:id="rId28"/>
    <p:sldId id="276" r:id="rId29"/>
    <p:sldId id="299" r:id="rId30"/>
    <p:sldId id="305" r:id="rId31"/>
    <p:sldId id="277" r:id="rId32"/>
    <p:sldId id="279" r:id="rId33"/>
    <p:sldId id="306" r:id="rId34"/>
    <p:sldId id="278" r:id="rId35"/>
    <p:sldId id="280" r:id="rId36"/>
    <p:sldId id="286" r:id="rId37"/>
    <p:sldId id="287" r:id="rId38"/>
    <p:sldId id="288" r:id="rId39"/>
    <p:sldId id="289" r:id="rId40"/>
    <p:sldId id="290" r:id="rId41"/>
    <p:sldId id="291" r:id="rId42"/>
    <p:sldId id="292" r:id="rId43"/>
    <p:sldId id="293" r:id="rId44"/>
    <p:sldId id="294" r:id="rId45"/>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5274" autoAdjust="0"/>
  </p:normalViewPr>
  <p:slideViewPr>
    <p:cSldViewPr>
      <p:cViewPr varScale="1">
        <p:scale>
          <a:sx n="128" d="100"/>
          <a:sy n="128" d="100"/>
        </p:scale>
        <p:origin x="520" y="176"/>
      </p:cViewPr>
      <p:guideLst>
        <p:guide pos="3839"/>
        <p:guide orient="horz" pos="2160"/>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2/8/22</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2/8/22</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8539" y="2514601"/>
            <a:ext cx="8913077" cy="2262781"/>
          </a:xfrm>
        </p:spPr>
        <p:txBody>
          <a:bodyPr anchor="b">
            <a:normAutofit/>
          </a:bodyPr>
          <a:lstStyle>
            <a:lvl1pPr>
              <a:defRPr sz="5398"/>
            </a:lvl1pPr>
          </a:lstStyle>
          <a:p>
            <a:r>
              <a:rPr lang="en-US"/>
              <a:t>Click to edit Master title style</a:t>
            </a:r>
            <a:endParaRPr lang="en-US" dirty="0"/>
          </a:p>
        </p:txBody>
      </p:sp>
      <p:sp>
        <p:nvSpPr>
          <p:cNvPr id="3" name="Subtitle 2"/>
          <p:cNvSpPr>
            <a:spLocks noGrp="1"/>
          </p:cNvSpPr>
          <p:nvPr>
            <p:ph type="subTitle" idx="1"/>
          </p:nvPr>
        </p:nvSpPr>
        <p:spPr>
          <a:xfrm>
            <a:off x="2588539" y="4777380"/>
            <a:ext cx="8913077" cy="1126283"/>
          </a:xfrm>
        </p:spPr>
        <p:txBody>
          <a:bodyPr anchor="t"/>
          <a:lstStyle>
            <a:lvl1pPr marL="0" indent="0" algn="l">
              <a:buNone/>
              <a:defRPr>
                <a:solidFill>
                  <a:schemeClr val="tx1">
                    <a:lumMod val="65000"/>
                    <a:lumOff val="3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1"/>
            <a:ext cx="1744198"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674" y="4529541"/>
            <a:ext cx="779564"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71603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8538" y="609600"/>
            <a:ext cx="8913077" cy="3117040"/>
          </a:xfrm>
        </p:spPr>
        <p:txBody>
          <a:bodyPr anchor="ctr">
            <a:normAutofit/>
          </a:bodyPr>
          <a:lstStyle>
            <a:lvl1pPr algn="l">
              <a:defRPr sz="4799" b="0" cap="none"/>
            </a:lvl1pPr>
          </a:lstStyle>
          <a:p>
            <a:r>
              <a:rPr lang="en-US"/>
              <a:t>Click to edit Master title style</a:t>
            </a:r>
            <a:endParaRPr lang="en-US" dirty="0"/>
          </a:p>
        </p:txBody>
      </p:sp>
      <p:sp>
        <p:nvSpPr>
          <p:cNvPr id="3" name="Text Placeholder 2"/>
          <p:cNvSpPr>
            <a:spLocks noGrp="1"/>
          </p:cNvSpPr>
          <p:nvPr>
            <p:ph type="body" idx="1"/>
          </p:nvPr>
        </p:nvSpPr>
        <p:spPr>
          <a:xfrm>
            <a:off x="2588538" y="4354046"/>
            <a:ext cx="8913077" cy="1555864"/>
          </a:xfrm>
        </p:spPr>
        <p:txBody>
          <a:bodyPr anchor="ctr">
            <a:normAutofit/>
          </a:bodyPr>
          <a:lstStyle>
            <a:lvl1pPr marL="0" indent="0" algn="l">
              <a:buNone/>
              <a:defRPr sz="1799">
                <a:solidFill>
                  <a:schemeClr val="tx1">
                    <a:lumMod val="65000"/>
                    <a:lumOff val="3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2/8/22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7" y="31781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674" y="3244140"/>
            <a:ext cx="779564" cy="365125"/>
          </a:xfrm>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2756739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207" y="609600"/>
            <a:ext cx="8391740" cy="2895600"/>
          </a:xfrm>
        </p:spPr>
        <p:txBody>
          <a:bodyPr anchor="ctr">
            <a:normAutofit/>
          </a:bodyPr>
          <a:lstStyle>
            <a:lvl1pPr algn="l">
              <a:defRPr sz="4799"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4159" y="3505200"/>
            <a:ext cx="7534591"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Edit Master text styles</a:t>
            </a:r>
          </a:p>
        </p:txBody>
      </p:sp>
      <p:sp>
        <p:nvSpPr>
          <p:cNvPr id="3" name="Text Placeholder 2"/>
          <p:cNvSpPr>
            <a:spLocks noGrp="1"/>
          </p:cNvSpPr>
          <p:nvPr>
            <p:ph type="body" idx="1"/>
          </p:nvPr>
        </p:nvSpPr>
        <p:spPr>
          <a:xfrm>
            <a:off x="2588538" y="4354046"/>
            <a:ext cx="8913077" cy="1555864"/>
          </a:xfrm>
        </p:spPr>
        <p:txBody>
          <a:bodyPr anchor="ctr">
            <a:normAutofit/>
          </a:bodyPr>
          <a:lstStyle>
            <a:lvl1pPr marL="0" indent="0" algn="l">
              <a:buNone/>
              <a:defRPr sz="1799">
                <a:solidFill>
                  <a:schemeClr val="tx1">
                    <a:lumMod val="65000"/>
                    <a:lumOff val="3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2/8/22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7" y="31781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674" y="3244140"/>
            <a:ext cx="779564" cy="365125"/>
          </a:xfrm>
        </p:spPr>
        <p:txBody>
          <a:bodyPr/>
          <a:lstStyle/>
          <a:p>
            <a:fld id="{25BA54BD-C84D-46CE-8B72-31BFB26ABA43}" type="slidenum">
              <a:rPr lang="en-US" smtClean="0"/>
              <a:pPr/>
              <a:t>‹#›</a:t>
            </a:fld>
            <a:endParaRPr lang="en-US"/>
          </a:p>
        </p:txBody>
      </p:sp>
      <p:sp>
        <p:nvSpPr>
          <p:cNvPr id="14" name="TextBox 13"/>
          <p:cNvSpPr txBox="1"/>
          <p:nvPr/>
        </p:nvSpPr>
        <p:spPr>
          <a:xfrm>
            <a:off x="2467010" y="648005"/>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
        <p:nvSpPr>
          <p:cNvPr id="15" name="TextBox 14"/>
          <p:cNvSpPr txBox="1"/>
          <p:nvPr/>
        </p:nvSpPr>
        <p:spPr>
          <a:xfrm>
            <a:off x="11111958" y="290530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73478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8539" y="2438401"/>
            <a:ext cx="8913078" cy="2724845"/>
          </a:xfrm>
        </p:spPr>
        <p:txBody>
          <a:bodyPr anchor="b">
            <a:normAutofit/>
          </a:bodyPr>
          <a:lstStyle>
            <a:lvl1pPr algn="l">
              <a:defRPr sz="4799" b="0"/>
            </a:lvl1pPr>
          </a:lstStyle>
          <a:p>
            <a:r>
              <a:rPr lang="en-US"/>
              <a:t>Click to edit Master title style</a:t>
            </a:r>
            <a:endParaRPr lang="en-US" dirty="0"/>
          </a:p>
        </p:txBody>
      </p:sp>
      <p:sp>
        <p:nvSpPr>
          <p:cNvPr id="4" name="Text Placeholder 3"/>
          <p:cNvSpPr>
            <a:spLocks noGrp="1"/>
          </p:cNvSpPr>
          <p:nvPr>
            <p:ph type="body" sz="half" idx="2"/>
          </p:nvPr>
        </p:nvSpPr>
        <p:spPr>
          <a:xfrm>
            <a:off x="2588539" y="5181600"/>
            <a:ext cx="8913078"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2/8/22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7" y="491172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674" y="4983088"/>
            <a:ext cx="779564" cy="365125"/>
          </a:xfrm>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2805290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207" y="609600"/>
            <a:ext cx="8391740" cy="2895600"/>
          </a:xfrm>
        </p:spPr>
        <p:txBody>
          <a:bodyPr anchor="ctr">
            <a:normAutofit/>
          </a:bodyPr>
          <a:lstStyle>
            <a:lvl1pPr algn="l">
              <a:defRPr sz="4799"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8538" y="4343400"/>
            <a:ext cx="8913078" cy="838200"/>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Edit Master text styles</a:t>
            </a:r>
          </a:p>
        </p:txBody>
      </p:sp>
      <p:sp>
        <p:nvSpPr>
          <p:cNvPr id="4" name="Text Placeholder 3"/>
          <p:cNvSpPr>
            <a:spLocks noGrp="1"/>
          </p:cNvSpPr>
          <p:nvPr>
            <p:ph type="body" sz="half" idx="2"/>
          </p:nvPr>
        </p:nvSpPr>
        <p:spPr>
          <a:xfrm>
            <a:off x="2588539" y="5181600"/>
            <a:ext cx="8913078"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2/8/22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7" y="491172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674" y="4983088"/>
            <a:ext cx="779564" cy="365125"/>
          </a:xfrm>
        </p:spPr>
        <p:txBody>
          <a:bodyPr/>
          <a:lstStyle/>
          <a:p>
            <a:fld id="{25BA54BD-C84D-46CE-8B72-31BFB26ABA43}" type="slidenum">
              <a:rPr lang="en-US" smtClean="0"/>
              <a:pPr/>
              <a:t>‹#›</a:t>
            </a:fld>
            <a:endParaRPr lang="en-US"/>
          </a:p>
        </p:txBody>
      </p:sp>
      <p:sp>
        <p:nvSpPr>
          <p:cNvPr id="17" name="TextBox 16"/>
          <p:cNvSpPr txBox="1"/>
          <p:nvPr/>
        </p:nvSpPr>
        <p:spPr>
          <a:xfrm>
            <a:off x="2467010" y="648005"/>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
        <p:nvSpPr>
          <p:cNvPr id="18" name="TextBox 17"/>
          <p:cNvSpPr txBox="1"/>
          <p:nvPr/>
        </p:nvSpPr>
        <p:spPr>
          <a:xfrm>
            <a:off x="11111958" y="290530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5893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8538" y="627407"/>
            <a:ext cx="8913077" cy="2880020"/>
          </a:xfrm>
        </p:spPr>
        <p:txBody>
          <a:bodyPr anchor="ctr">
            <a:normAutofit/>
          </a:bodyPr>
          <a:lstStyle>
            <a:lvl1pPr algn="l">
              <a:defRPr sz="4799" b="0"/>
            </a:lvl1pPr>
          </a:lstStyle>
          <a:p>
            <a:r>
              <a:rPr lang="en-US"/>
              <a:t>Click to edit Master title style</a:t>
            </a:r>
            <a:endParaRPr lang="en-US" dirty="0"/>
          </a:p>
        </p:txBody>
      </p:sp>
      <p:sp>
        <p:nvSpPr>
          <p:cNvPr id="21" name="Text Placeholder 9"/>
          <p:cNvSpPr>
            <a:spLocks noGrp="1"/>
          </p:cNvSpPr>
          <p:nvPr>
            <p:ph type="body" sz="quarter" idx="13"/>
          </p:nvPr>
        </p:nvSpPr>
        <p:spPr>
          <a:xfrm>
            <a:off x="2588538" y="4343400"/>
            <a:ext cx="8913078" cy="838200"/>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Edit Master text styles</a:t>
            </a:r>
          </a:p>
        </p:txBody>
      </p:sp>
      <p:sp>
        <p:nvSpPr>
          <p:cNvPr id="4" name="Text Placeholder 3"/>
          <p:cNvSpPr>
            <a:spLocks noGrp="1"/>
          </p:cNvSpPr>
          <p:nvPr>
            <p:ph type="body" sz="half" idx="2"/>
          </p:nvPr>
        </p:nvSpPr>
        <p:spPr>
          <a:xfrm>
            <a:off x="2588539" y="5181600"/>
            <a:ext cx="8913078"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2/8/22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7" y="491172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674" y="4983088"/>
            <a:ext cx="779564" cy="365125"/>
          </a:xfrm>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4044353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2/8/22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401018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2392" y="627406"/>
            <a:ext cx="2207026"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8538" y="627406"/>
            <a:ext cx="6475313"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2/8/22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418655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250" y="624110"/>
            <a:ext cx="8909366"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8538" y="2133600"/>
            <a:ext cx="8913078"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2/8/22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56351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8538" y="2058750"/>
            <a:ext cx="8913077" cy="1468800"/>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2588538" y="3530129"/>
            <a:ext cx="8913077" cy="860400"/>
          </a:xfrm>
        </p:spPr>
        <p:txBody>
          <a:bodyPr anchor="t"/>
          <a:lstStyle>
            <a:lvl1pPr marL="0" indent="0" algn="l">
              <a:buNone/>
              <a:defRPr sz="1999">
                <a:solidFill>
                  <a:schemeClr val="tx1">
                    <a:lumMod val="65000"/>
                    <a:lumOff val="3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t>2/8/22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7" y="31781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674" y="3244140"/>
            <a:ext cx="779564" cy="365125"/>
          </a:xfrm>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03759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8538" y="2133600"/>
            <a:ext cx="4312741"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88874" y="2126222"/>
            <a:ext cx="4312741"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FE8FB1-0A7A-443E-AAF7-31D4FA1AA312}" type="datetimeFigureOut">
              <a:rPr lang="en-US" smtClean="0"/>
              <a:t>2/8/22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674" y="787783"/>
            <a:ext cx="779564" cy="365125"/>
          </a:xfrm>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65650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8608" y="1972703"/>
            <a:ext cx="3991692"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2588538" y="2548966"/>
            <a:ext cx="4341762"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4674" y="1969475"/>
            <a:ext cx="3997960"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7165091" y="2545738"/>
            <a:ext cx="433754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FE8FB1-0A7A-443E-AAF7-31D4FA1AA312}" type="datetimeFigureOut">
              <a:rPr lang="en-US" smtClean="0"/>
              <a:t>2/8/22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674" y="787783"/>
            <a:ext cx="779564" cy="365125"/>
          </a:xfrm>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6114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FE8FB1-0A7A-443E-AAF7-31D4FA1AA312}" type="datetimeFigureOut">
              <a:rPr lang="en-US" smtClean="0"/>
              <a:t>2/8/22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9086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2/8/22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39645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8538" y="446088"/>
            <a:ext cx="3504286" cy="976312"/>
          </a:xfrm>
        </p:spPr>
        <p:txBody>
          <a:bodyPr anchor="b"/>
          <a:lstStyle>
            <a:lvl1pPr algn="l">
              <a:defRPr sz="1999" b="0"/>
            </a:lvl1pPr>
          </a:lstStyle>
          <a:p>
            <a:r>
              <a:rPr lang="en-US"/>
              <a:t>Click to edit Master title style</a:t>
            </a:r>
            <a:endParaRPr lang="en-US" dirty="0"/>
          </a:p>
        </p:txBody>
      </p:sp>
      <p:sp>
        <p:nvSpPr>
          <p:cNvPr id="3" name="Content Placeholder 2"/>
          <p:cNvSpPr>
            <a:spLocks noGrp="1"/>
          </p:cNvSpPr>
          <p:nvPr>
            <p:ph idx="1"/>
          </p:nvPr>
        </p:nvSpPr>
        <p:spPr>
          <a:xfrm>
            <a:off x="6321365" y="446089"/>
            <a:ext cx="5180251"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8538" y="1598613"/>
            <a:ext cx="3504286" cy="4262436"/>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2/8/22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0311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8539" y="4800600"/>
            <a:ext cx="8913078"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8538" y="634965"/>
            <a:ext cx="8913078" cy="3854970"/>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8539" y="5367338"/>
            <a:ext cx="891307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2/8/22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7" y="491172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674" y="4983088"/>
            <a:ext cx="779564" cy="365125"/>
          </a:xfrm>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04558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0773"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14" y="-786"/>
            <a:ext cx="2356060"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3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249" y="624110"/>
            <a:ext cx="8909366"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8538" y="2133600"/>
            <a:ext cx="8913078"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58914" y="6130437"/>
            <a:ext cx="1145984"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AFE8FB1-0A7A-443E-AAF7-31D4FA1AA312}" type="datetimeFigureOut">
              <a:rPr lang="en-US" smtClean="0"/>
              <a:pPr/>
              <a:t>2/8/22</a:t>
            </a:fld>
            <a:endParaRPr lang="en-US"/>
          </a:p>
        </p:txBody>
      </p:sp>
      <p:sp>
        <p:nvSpPr>
          <p:cNvPr id="5" name="Footer Placeholder 4"/>
          <p:cNvSpPr>
            <a:spLocks noGrp="1"/>
          </p:cNvSpPr>
          <p:nvPr>
            <p:ph type="ftr" sz="quarter" idx="3"/>
          </p:nvPr>
        </p:nvSpPr>
        <p:spPr>
          <a:xfrm>
            <a:off x="2588538" y="6135809"/>
            <a:ext cx="7618015"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674" y="787783"/>
            <a:ext cx="779564" cy="365125"/>
          </a:xfrm>
          <a:prstGeom prst="rect">
            <a:avLst/>
          </a:prstGeom>
        </p:spPr>
        <p:txBody>
          <a:bodyPr vert="horz" lIns="91440" tIns="45720" rIns="91440" bIns="45720" rtlCol="0" anchor="ctr"/>
          <a:lstStyle>
            <a:lvl1pPr algn="r">
              <a:defRPr sz="1999">
                <a:solidFill>
                  <a:srgbClr val="FEFFFF"/>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12308254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3599"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0710" y="2924944"/>
            <a:ext cx="8913077" cy="2262781"/>
          </a:xfrm>
        </p:spPr>
        <p:txBody>
          <a:bodyPr/>
          <a:lstStyle/>
          <a:p>
            <a:r>
              <a:rPr lang="en-US" dirty="0"/>
              <a:t>Abstract Essentials</a:t>
            </a:r>
          </a:p>
        </p:txBody>
      </p:sp>
      <p:sp>
        <p:nvSpPr>
          <p:cNvPr id="4" name="Title 1"/>
          <p:cNvSpPr txBox="1">
            <a:spLocks/>
          </p:cNvSpPr>
          <p:nvPr/>
        </p:nvSpPr>
        <p:spPr>
          <a:xfrm>
            <a:off x="2611995" y="3789040"/>
            <a:ext cx="8913077" cy="2262781"/>
          </a:xfrm>
          <a:prstGeom prst="rect">
            <a:avLst/>
          </a:prstGeom>
        </p:spPr>
        <p:txBody>
          <a:bodyPr vert="horz" lIns="91440" tIns="45720" rIns="91440" bIns="45720" rtlCol="0" anchor="b">
            <a:normAutofit/>
          </a:bodyPr>
          <a:lstStyle>
            <a:lvl1pPr algn="l" defTabSz="457063" rtl="0" eaLnBrk="1" latinLnBrk="0" hangingPunct="1">
              <a:spcBef>
                <a:spcPct val="0"/>
              </a:spcBef>
              <a:buNone/>
              <a:defRPr sz="5398"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t>Writing Support Desk, Winter 2018</a:t>
            </a:r>
          </a:p>
          <a:p>
            <a:r>
              <a:rPr lang="en-US" sz="2800" dirty="0"/>
              <a:t>writingsupport@uwindsor.ca</a:t>
            </a:r>
          </a:p>
        </p:txBody>
      </p:sp>
      <p:pic>
        <p:nvPicPr>
          <p:cNvPr id="6" name="Picture 5" descr="Image result for uwindsor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6740" y="5124843"/>
            <a:ext cx="2816134" cy="926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0971" y="620688"/>
            <a:ext cx="8909366" cy="1280890"/>
          </a:xfrm>
        </p:spPr>
        <p:txBody>
          <a:bodyPr>
            <a:normAutofit/>
          </a:bodyPr>
          <a:lstStyle/>
          <a:p>
            <a:r>
              <a:rPr lang="en-CA" sz="4400" dirty="0"/>
              <a:t>Your turn!</a:t>
            </a:r>
          </a:p>
        </p:txBody>
      </p:sp>
      <p:sp>
        <p:nvSpPr>
          <p:cNvPr id="4" name="Content Placeholder 3"/>
          <p:cNvSpPr>
            <a:spLocks noGrp="1"/>
          </p:cNvSpPr>
          <p:nvPr>
            <p:ph sz="half" idx="1"/>
          </p:nvPr>
        </p:nvSpPr>
        <p:spPr>
          <a:xfrm>
            <a:off x="2130971" y="1700808"/>
            <a:ext cx="4312741" cy="3777622"/>
          </a:xfrm>
        </p:spPr>
        <p:txBody>
          <a:bodyPr>
            <a:normAutofit lnSpcReduction="10000"/>
          </a:bodyPr>
          <a:lstStyle/>
          <a:p>
            <a:r>
              <a:rPr lang="en-CA" sz="2000" dirty="0"/>
              <a:t>Write your own research question with the following information:</a:t>
            </a:r>
          </a:p>
          <a:p>
            <a:endParaRPr lang="en-CA" sz="2000" dirty="0"/>
          </a:p>
          <a:p>
            <a:r>
              <a:rPr lang="en-CA" sz="2000" dirty="0"/>
              <a:t>Pet owners</a:t>
            </a:r>
          </a:p>
          <a:p>
            <a:r>
              <a:rPr lang="en-CA" sz="2000" dirty="0"/>
              <a:t>Hours of sleep per night</a:t>
            </a:r>
          </a:p>
          <a:p>
            <a:endParaRPr lang="en-CA" sz="2000" dirty="0"/>
          </a:p>
          <a:p>
            <a:r>
              <a:rPr lang="en-CA" sz="2000" dirty="0"/>
              <a:t>Think about what you might want to know about the relationship between these two things</a:t>
            </a:r>
          </a:p>
        </p:txBody>
      </p:sp>
      <p:pic>
        <p:nvPicPr>
          <p:cNvPr id="1026" name="Picture 2" descr="https://images.unsplash.com/photo-1505043254-e1b218722b31?dpr=1&amp;auto=format&amp;fit=crop&amp;w=1000&amp;q=80&amp;cs=tinysrgb&amp;ixid=dW5zcGxhc2guY29tOzs7Ozs%3D"/>
          <p:cNvPicPr>
            <a:picLocks noChangeAspect="1" noChangeArrowheads="1"/>
          </p:cNvPicPr>
          <p:nvPr/>
        </p:nvPicPr>
        <p:blipFill rotWithShape="1">
          <a:blip r:embed="rId2">
            <a:extLst>
              <a:ext uri="{28A0092B-C50C-407E-A947-70E740481C1C}">
                <a14:useLocalDpi xmlns:a14="http://schemas.microsoft.com/office/drawing/2010/main" val="0"/>
              </a:ext>
            </a:extLst>
          </a:blip>
          <a:srcRect r="19959"/>
          <a:stretch/>
        </p:blipFill>
        <p:spPr bwMode="auto">
          <a:xfrm>
            <a:off x="6814492" y="1922502"/>
            <a:ext cx="4896544" cy="3444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34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0971" y="620688"/>
            <a:ext cx="8909366" cy="1280890"/>
          </a:xfrm>
        </p:spPr>
        <p:txBody>
          <a:bodyPr>
            <a:normAutofit/>
          </a:bodyPr>
          <a:lstStyle/>
          <a:p>
            <a:r>
              <a:rPr lang="en-CA" sz="4400" dirty="0"/>
              <a:t>Research questions</a:t>
            </a:r>
          </a:p>
        </p:txBody>
      </p:sp>
      <p:sp>
        <p:nvSpPr>
          <p:cNvPr id="5" name="Content Placeholder 3"/>
          <p:cNvSpPr>
            <a:spLocks noGrp="1"/>
          </p:cNvSpPr>
          <p:nvPr>
            <p:ph sz="half" idx="1"/>
          </p:nvPr>
        </p:nvSpPr>
        <p:spPr>
          <a:xfrm>
            <a:off x="2130971" y="1700808"/>
            <a:ext cx="4312741" cy="3777622"/>
          </a:xfrm>
        </p:spPr>
        <p:txBody>
          <a:bodyPr>
            <a:normAutofit/>
          </a:bodyPr>
          <a:lstStyle/>
          <a:p>
            <a:r>
              <a:rPr lang="en-CA" sz="2000" dirty="0"/>
              <a:t>Do pet owners get fewer or more hours of sleep compared to non-pet owners?</a:t>
            </a:r>
          </a:p>
          <a:p>
            <a:r>
              <a:rPr lang="en-CA" sz="2000" dirty="0"/>
              <a:t>This paper explores the impact of pet ownership on average hours of sleep per night.</a:t>
            </a:r>
          </a:p>
        </p:txBody>
      </p:sp>
    </p:spTree>
    <p:extLst>
      <p:ext uri="{BB962C8B-B14F-4D97-AF65-F5344CB8AC3E}">
        <p14:creationId xmlns:p14="http://schemas.microsoft.com/office/powerpoint/2010/main" val="13878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0971" y="620688"/>
            <a:ext cx="8909366" cy="1280890"/>
          </a:xfrm>
        </p:spPr>
        <p:txBody>
          <a:bodyPr>
            <a:normAutofit/>
          </a:bodyPr>
          <a:lstStyle/>
          <a:p>
            <a:r>
              <a:rPr lang="en-CA" sz="4400" dirty="0"/>
              <a:t>Background</a:t>
            </a:r>
          </a:p>
        </p:txBody>
      </p:sp>
      <p:sp>
        <p:nvSpPr>
          <p:cNvPr id="4" name="Content Placeholder 3"/>
          <p:cNvSpPr>
            <a:spLocks noGrp="1"/>
          </p:cNvSpPr>
          <p:nvPr>
            <p:ph sz="half" idx="1"/>
          </p:nvPr>
        </p:nvSpPr>
        <p:spPr>
          <a:xfrm>
            <a:off x="2130971" y="1700808"/>
            <a:ext cx="4312741" cy="3777622"/>
          </a:xfrm>
        </p:spPr>
        <p:txBody>
          <a:bodyPr>
            <a:normAutofit/>
          </a:bodyPr>
          <a:lstStyle/>
          <a:p>
            <a:r>
              <a:rPr lang="en-CA" sz="2000" dirty="0"/>
              <a:t>To make sure that your reader understands the purpose of your paper, you must make sure they know why it is important.  </a:t>
            </a:r>
          </a:p>
          <a:p>
            <a:r>
              <a:rPr lang="en-CA" sz="2000" dirty="0"/>
              <a:t>This requires that you identify where the current research stands and any gaps in the research. </a:t>
            </a:r>
          </a:p>
        </p:txBody>
      </p:sp>
      <p:pic>
        <p:nvPicPr>
          <p:cNvPr id="2050" name="Picture 2" descr="Old tomes lining the shelves of a college libra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8548" y="260648"/>
            <a:ext cx="4126747" cy="6190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994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5980" y="620688"/>
            <a:ext cx="8909366" cy="1280890"/>
          </a:xfrm>
        </p:spPr>
        <p:txBody>
          <a:bodyPr>
            <a:normAutofit/>
          </a:bodyPr>
          <a:lstStyle/>
          <a:p>
            <a:r>
              <a:rPr lang="en-CA" sz="4400" dirty="0"/>
              <a:t>How To Outline The Background</a:t>
            </a:r>
          </a:p>
        </p:txBody>
      </p:sp>
      <p:sp>
        <p:nvSpPr>
          <p:cNvPr id="5" name="Content Placeholder 4"/>
          <p:cNvSpPr>
            <a:spLocks noGrp="1"/>
          </p:cNvSpPr>
          <p:nvPr>
            <p:ph sz="half" idx="1"/>
          </p:nvPr>
        </p:nvSpPr>
        <p:spPr>
          <a:xfrm>
            <a:off x="2356868" y="2110135"/>
            <a:ext cx="4312741" cy="3777622"/>
          </a:xfrm>
        </p:spPr>
        <p:txBody>
          <a:bodyPr/>
          <a:lstStyle/>
          <a:p>
            <a:pPr lvl="0"/>
            <a:r>
              <a:rPr lang="en-CA" sz="2400" dirty="0"/>
              <a:t>Identify what the current research has established, or in other words, what you are building on.</a:t>
            </a:r>
          </a:p>
          <a:p>
            <a:pPr lvl="0"/>
            <a:r>
              <a:rPr lang="en-CA" sz="2400" dirty="0"/>
              <a:t>Identify what the gaps are.</a:t>
            </a:r>
          </a:p>
          <a:p>
            <a:pPr lvl="0"/>
            <a:r>
              <a:rPr lang="en-CA" sz="2400" dirty="0"/>
              <a:t>Identify the benefit of filling the gap.</a:t>
            </a:r>
          </a:p>
          <a:p>
            <a:endParaRPr lang="en-CA" dirty="0"/>
          </a:p>
          <a:p>
            <a:endParaRPr lang="en-CA" dirty="0"/>
          </a:p>
        </p:txBody>
      </p:sp>
      <p:pic>
        <p:nvPicPr>
          <p:cNvPr id="4098" name="Picture 2" descr="Birds flying around a half-built building and construction s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8508" y="2276872"/>
            <a:ext cx="4952106" cy="3303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31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dirty="0"/>
              <a:t>Example Background</a:t>
            </a:r>
          </a:p>
        </p:txBody>
      </p:sp>
      <p:sp>
        <p:nvSpPr>
          <p:cNvPr id="5" name="Content Placeholder 4"/>
          <p:cNvSpPr>
            <a:spLocks noGrp="1"/>
          </p:cNvSpPr>
          <p:nvPr>
            <p:ph idx="1"/>
          </p:nvPr>
        </p:nvSpPr>
        <p:spPr/>
        <p:txBody>
          <a:bodyPr/>
          <a:lstStyle/>
          <a:p>
            <a:r>
              <a:rPr lang="en-US" dirty="0"/>
              <a:t>“By examining this historically important case, </a:t>
            </a:r>
            <a:r>
              <a:rPr lang="en-US" b="1" dirty="0"/>
              <a:t>I clarify </a:t>
            </a:r>
            <a:r>
              <a:rPr lang="en-US" dirty="0"/>
              <a:t>the process by which movements transform social structures and the constraints movements face when they try to do so. The </a:t>
            </a:r>
            <a:r>
              <a:rPr lang="en-US" b="1" dirty="0"/>
              <a:t>time period studied includes </a:t>
            </a:r>
            <a:r>
              <a:rPr lang="en-US" dirty="0"/>
              <a:t>the expansion of voting rights and gains in black political power, the desegregation of public schools and the emergence of white-flight academies, and the rise and fall of federal anti-poverty programs.” </a:t>
            </a:r>
          </a:p>
          <a:p>
            <a:endParaRPr lang="en-US" dirty="0"/>
          </a:p>
          <a:p>
            <a:r>
              <a:rPr lang="en-US" dirty="0"/>
              <a:t>Your turn! Provide some background to give context to the research question you just wrote (for this exercise, you can make the background up. For a real abstract, this would come from your research).</a:t>
            </a:r>
          </a:p>
        </p:txBody>
      </p:sp>
    </p:spTree>
    <p:extLst>
      <p:ext uri="{BB962C8B-B14F-4D97-AF65-F5344CB8AC3E}">
        <p14:creationId xmlns:p14="http://schemas.microsoft.com/office/powerpoint/2010/main" val="415222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dirty="0"/>
              <a:t>Background</a:t>
            </a:r>
          </a:p>
        </p:txBody>
      </p:sp>
      <p:sp>
        <p:nvSpPr>
          <p:cNvPr id="5" name="Content Placeholder 4"/>
          <p:cNvSpPr>
            <a:spLocks noGrp="1"/>
          </p:cNvSpPr>
          <p:nvPr>
            <p:ph idx="1"/>
          </p:nvPr>
        </p:nvSpPr>
        <p:spPr/>
        <p:txBody>
          <a:bodyPr/>
          <a:lstStyle/>
          <a:p>
            <a:r>
              <a:rPr lang="en-US" b="1" dirty="0"/>
              <a:t>Current research suggests </a:t>
            </a:r>
            <a:r>
              <a:rPr lang="en-US" dirty="0"/>
              <a:t>that pet ownership can have positive impacts on owners’ sleep patterns due to a decrease in anxiety. Reports state that pet owners report significantly lower rates of anxiety than non-pet owners. Research also ties lower rates of anxiety to greater number of hours of sleep per night. However, </a:t>
            </a:r>
            <a:r>
              <a:rPr lang="en-US" b="1" dirty="0"/>
              <a:t>there is limited research </a:t>
            </a:r>
            <a:r>
              <a:rPr lang="en-US" dirty="0"/>
              <a:t>regarding how pet ownership may negatively impact sleep. Studies fail to address the negative effects that pet activities such as morning walks and disruptions during sleeping hours may have on owners’ sleep schedules.</a:t>
            </a:r>
          </a:p>
        </p:txBody>
      </p:sp>
    </p:spTree>
    <p:extLst>
      <p:ext uri="{BB962C8B-B14F-4D97-AF65-F5344CB8AC3E}">
        <p14:creationId xmlns:p14="http://schemas.microsoft.com/office/powerpoint/2010/main" val="294175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777" y="620688"/>
            <a:ext cx="8909366" cy="1280890"/>
          </a:xfrm>
        </p:spPr>
        <p:txBody>
          <a:bodyPr>
            <a:normAutofit/>
          </a:bodyPr>
          <a:lstStyle/>
          <a:p>
            <a:r>
              <a:rPr lang="en-CA" sz="4400" dirty="0"/>
              <a:t>Importance</a:t>
            </a:r>
          </a:p>
        </p:txBody>
      </p:sp>
      <p:sp>
        <p:nvSpPr>
          <p:cNvPr id="4" name="Content Placeholder 3"/>
          <p:cNvSpPr>
            <a:spLocks noGrp="1"/>
          </p:cNvSpPr>
          <p:nvPr>
            <p:ph sz="half" idx="1"/>
          </p:nvPr>
        </p:nvSpPr>
        <p:spPr>
          <a:xfrm>
            <a:off x="1845940" y="2132856"/>
            <a:ext cx="4824536" cy="4464496"/>
          </a:xfrm>
        </p:spPr>
        <p:txBody>
          <a:bodyPr/>
          <a:lstStyle/>
          <a:p>
            <a:r>
              <a:rPr lang="en-CA" sz="2400" dirty="0"/>
              <a:t>Once you have established the gaps in the current research, you want to explain how your research is going to address those gaps.  </a:t>
            </a:r>
          </a:p>
          <a:p>
            <a:r>
              <a:rPr lang="en-CA" sz="2400" dirty="0"/>
              <a:t>State the main purpose of your research and what you are aiming to accomplish.  </a:t>
            </a:r>
          </a:p>
          <a:p>
            <a:endParaRPr lang="en-CA" dirty="0"/>
          </a:p>
        </p:txBody>
      </p:sp>
      <p:pic>
        <p:nvPicPr>
          <p:cNvPr id="5122" name="Picture 2" descr="An iMac computer, glasses, and notebook filled with notes sitting on a desk in Dub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492" y="2348880"/>
            <a:ext cx="5026323" cy="2824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16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dirty="0"/>
              <a:t>Example Importance</a:t>
            </a:r>
          </a:p>
        </p:txBody>
      </p:sp>
      <p:sp>
        <p:nvSpPr>
          <p:cNvPr id="5" name="Content Placeholder 4"/>
          <p:cNvSpPr>
            <a:spLocks noGrp="1"/>
          </p:cNvSpPr>
          <p:nvPr>
            <p:ph idx="1"/>
          </p:nvPr>
        </p:nvSpPr>
        <p:spPr/>
        <p:txBody>
          <a:bodyPr/>
          <a:lstStyle/>
          <a:p>
            <a:r>
              <a:rPr lang="en-US" b="1" dirty="0"/>
              <a:t>“This dissertation challenges </a:t>
            </a:r>
            <a:r>
              <a:rPr lang="en-US" dirty="0"/>
              <a:t>the argument that movements are inconsequential. Some view federal agencies, courts, political parties, or economic elites as the agents driving institutional change, but typically these groups acted in response to the leverage brought to bear by the civil rights movement.” </a:t>
            </a:r>
          </a:p>
          <a:p>
            <a:r>
              <a:rPr lang="en-US" dirty="0"/>
              <a:t>Your turn! What is the importance of your research? What gaps does it fill?</a:t>
            </a:r>
          </a:p>
        </p:txBody>
      </p:sp>
    </p:spTree>
    <p:extLst>
      <p:ext uri="{BB962C8B-B14F-4D97-AF65-F5344CB8AC3E}">
        <p14:creationId xmlns:p14="http://schemas.microsoft.com/office/powerpoint/2010/main" val="249912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dirty="0"/>
              <a:t>Importance</a:t>
            </a:r>
          </a:p>
        </p:txBody>
      </p:sp>
      <p:sp>
        <p:nvSpPr>
          <p:cNvPr id="5" name="Content Placeholder 4"/>
          <p:cNvSpPr>
            <a:spLocks noGrp="1"/>
          </p:cNvSpPr>
          <p:nvPr>
            <p:ph idx="1"/>
          </p:nvPr>
        </p:nvSpPr>
        <p:spPr/>
        <p:txBody>
          <a:bodyPr/>
          <a:lstStyle/>
          <a:p>
            <a:r>
              <a:rPr lang="en-US" b="1" dirty="0"/>
              <a:t>This study examines </a:t>
            </a:r>
            <a:r>
              <a:rPr lang="en-US" dirty="0"/>
              <a:t>the impact of pet ownership on hours of sleep, factoring in sleep disruptions and pet-activity based scheduling. It examines how pet ownership can have diverse impacts on length and quality of sleep in order to </a:t>
            </a:r>
            <a:r>
              <a:rPr lang="en-US" b="1" dirty="0"/>
              <a:t>provide a more accurate understanding </a:t>
            </a:r>
            <a:r>
              <a:rPr lang="en-US" dirty="0"/>
              <a:t>of the sleep habits of pet owners. </a:t>
            </a:r>
          </a:p>
        </p:txBody>
      </p:sp>
    </p:spTree>
    <p:extLst>
      <p:ext uri="{BB962C8B-B14F-4D97-AF65-F5344CB8AC3E}">
        <p14:creationId xmlns:p14="http://schemas.microsoft.com/office/powerpoint/2010/main" val="95139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1964" y="548680"/>
            <a:ext cx="8909366" cy="1280890"/>
          </a:xfrm>
        </p:spPr>
        <p:txBody>
          <a:bodyPr/>
          <a:lstStyle/>
          <a:p>
            <a:r>
              <a:rPr lang="en-CA" sz="4400" dirty="0"/>
              <a:t>Methods</a:t>
            </a:r>
          </a:p>
        </p:txBody>
      </p:sp>
      <p:sp>
        <p:nvSpPr>
          <p:cNvPr id="3" name="Content Placeholder 2"/>
          <p:cNvSpPr>
            <a:spLocks noGrp="1"/>
          </p:cNvSpPr>
          <p:nvPr>
            <p:ph sz="half" idx="1"/>
          </p:nvPr>
        </p:nvSpPr>
        <p:spPr>
          <a:xfrm>
            <a:off x="2061964" y="1484784"/>
            <a:ext cx="3528392" cy="5112568"/>
          </a:xfrm>
        </p:spPr>
        <p:txBody>
          <a:bodyPr/>
          <a:lstStyle/>
          <a:p>
            <a:r>
              <a:rPr lang="en-CA" sz="2400" dirty="0"/>
              <a:t>The reader wants to know not only what you are going to prove, but </a:t>
            </a:r>
            <a:r>
              <a:rPr lang="en-CA" sz="2400" b="1" dirty="0"/>
              <a:t>how you are going to prove it.  </a:t>
            </a:r>
          </a:p>
          <a:p>
            <a:r>
              <a:rPr lang="en-CA" sz="2400" dirty="0"/>
              <a:t>To do this, you want to explain your </a:t>
            </a:r>
            <a:r>
              <a:rPr lang="en-CA" sz="2400" b="1" dirty="0"/>
              <a:t>methodological and/or theoretical </a:t>
            </a:r>
            <a:r>
              <a:rPr lang="en-CA" sz="2400" dirty="0"/>
              <a:t>approach. </a:t>
            </a:r>
          </a:p>
          <a:p>
            <a:endParaRPr lang="en-CA" dirty="0"/>
          </a:p>
        </p:txBody>
      </p:sp>
      <p:pic>
        <p:nvPicPr>
          <p:cNvPr id="6146" name="Picture 2" descr="Laptop and lamp on desk with stacks of books and fi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412" y="1628800"/>
            <a:ext cx="5602387" cy="373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73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8125" y="605560"/>
            <a:ext cx="8909366" cy="1280890"/>
          </a:xfrm>
        </p:spPr>
        <p:txBody>
          <a:bodyPr>
            <a:normAutofit/>
          </a:bodyPr>
          <a:lstStyle/>
          <a:p>
            <a:r>
              <a:rPr lang="en-CA" sz="4400" dirty="0"/>
              <a:t>What is an Abstract?</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25860" y="1690664"/>
            <a:ext cx="3313176" cy="2313432"/>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6620" y="1265000"/>
            <a:ext cx="3190987" cy="3429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4172" y="3375784"/>
            <a:ext cx="4327938" cy="3165650"/>
          </a:xfrm>
          <a:prstGeom prst="rect">
            <a:avLst/>
          </a:prstGeom>
        </p:spPr>
      </p:pic>
    </p:spTree>
    <p:extLst>
      <p:ext uri="{BB962C8B-B14F-4D97-AF65-F5344CB8AC3E}">
        <p14:creationId xmlns:p14="http://schemas.microsoft.com/office/powerpoint/2010/main" val="181729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924" y="620688"/>
            <a:ext cx="8909366" cy="1280890"/>
          </a:xfrm>
        </p:spPr>
        <p:txBody>
          <a:bodyPr>
            <a:normAutofit/>
          </a:bodyPr>
          <a:lstStyle/>
          <a:p>
            <a:pPr lvl="0"/>
            <a:r>
              <a:rPr lang="en-CA" sz="4400" dirty="0"/>
              <a:t>Methodology</a:t>
            </a:r>
          </a:p>
        </p:txBody>
      </p:sp>
      <p:sp>
        <p:nvSpPr>
          <p:cNvPr id="3" name="Content Placeholder 2"/>
          <p:cNvSpPr>
            <a:spLocks noGrp="1"/>
          </p:cNvSpPr>
          <p:nvPr>
            <p:ph sz="half" idx="1"/>
          </p:nvPr>
        </p:nvSpPr>
        <p:spPr>
          <a:xfrm>
            <a:off x="405780" y="1772816"/>
            <a:ext cx="6207467" cy="3777622"/>
          </a:xfrm>
        </p:spPr>
        <p:txBody>
          <a:bodyPr>
            <a:noAutofit/>
          </a:bodyPr>
          <a:lstStyle/>
          <a:p>
            <a:pPr lvl="1"/>
            <a:r>
              <a:rPr lang="en-CA" sz="2400" dirty="0"/>
              <a:t>Is it qualitative or quantitative? </a:t>
            </a:r>
          </a:p>
          <a:p>
            <a:pPr lvl="1"/>
            <a:r>
              <a:rPr lang="en-CA" sz="2400" dirty="0"/>
              <a:t>What specific kind of methodology are you using? Correlation? Case study?  </a:t>
            </a:r>
          </a:p>
          <a:p>
            <a:pPr lvl="1"/>
            <a:r>
              <a:rPr lang="en-CA" sz="2400" dirty="0"/>
              <a:t>What are the benefits to this approach, and how does it help to address the gap?</a:t>
            </a:r>
          </a:p>
          <a:p>
            <a:pPr lvl="1"/>
            <a:r>
              <a:rPr lang="en-CA" sz="2400" dirty="0"/>
              <a:t>What variables have you included, and what are the benefits or these variables?</a:t>
            </a:r>
          </a:p>
          <a:p>
            <a:endParaRPr lang="en-CA" sz="2400" dirty="0"/>
          </a:p>
        </p:txBody>
      </p:sp>
      <p:pic>
        <p:nvPicPr>
          <p:cNvPr id="7170" name="Picture 2" descr="A woman sitting at a laptop and using a drawing tablet"/>
          <p:cNvPicPr>
            <a:picLocks noChangeAspect="1" noChangeArrowheads="1"/>
          </p:cNvPicPr>
          <p:nvPr/>
        </p:nvPicPr>
        <p:blipFill rotWithShape="1">
          <a:blip r:embed="rId2">
            <a:extLst>
              <a:ext uri="{28A0092B-C50C-407E-A947-70E740481C1C}">
                <a14:useLocalDpi xmlns:a14="http://schemas.microsoft.com/office/drawing/2010/main" val="0"/>
              </a:ext>
            </a:extLst>
          </a:blip>
          <a:srcRect l="4139" r="23286"/>
          <a:stretch/>
        </p:blipFill>
        <p:spPr bwMode="auto">
          <a:xfrm>
            <a:off x="6958508" y="1628800"/>
            <a:ext cx="5114754" cy="4700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60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5940" y="563934"/>
            <a:ext cx="8909366" cy="1280890"/>
          </a:xfrm>
        </p:spPr>
        <p:txBody>
          <a:bodyPr>
            <a:normAutofit/>
          </a:bodyPr>
          <a:lstStyle/>
          <a:p>
            <a:pPr lvl="0"/>
            <a:r>
              <a:rPr lang="en-CA" sz="4400" dirty="0"/>
              <a:t>Theory</a:t>
            </a:r>
          </a:p>
        </p:txBody>
      </p:sp>
      <p:sp>
        <p:nvSpPr>
          <p:cNvPr id="3" name="Content Placeholder 2"/>
          <p:cNvSpPr>
            <a:spLocks noGrp="1"/>
          </p:cNvSpPr>
          <p:nvPr>
            <p:ph sz="half" idx="1"/>
          </p:nvPr>
        </p:nvSpPr>
        <p:spPr>
          <a:xfrm>
            <a:off x="767457" y="1628800"/>
            <a:ext cx="4750891" cy="4608512"/>
          </a:xfrm>
        </p:spPr>
        <p:txBody>
          <a:bodyPr>
            <a:normAutofit fontScale="92500"/>
          </a:bodyPr>
          <a:lstStyle/>
          <a:p>
            <a:pPr lvl="1"/>
            <a:r>
              <a:rPr lang="en-CA" sz="2400" dirty="0"/>
              <a:t>What theory are you using?  For instance, if you are doing a philosophy or English paper, perhaps you are using an existentialist framework. Identify that.</a:t>
            </a:r>
          </a:p>
          <a:p>
            <a:pPr lvl="1"/>
            <a:r>
              <a:rPr lang="en-CA" sz="2400" dirty="0"/>
              <a:t>Which supporting theorists will you be drawing on?</a:t>
            </a:r>
          </a:p>
          <a:p>
            <a:pPr lvl="1"/>
            <a:r>
              <a:rPr lang="en-CA" sz="2400" dirty="0"/>
              <a:t>How will this theoretical approach enhance current studies or address the gap in the current research?</a:t>
            </a:r>
          </a:p>
          <a:p>
            <a:endParaRPr lang="en-CA" dirty="0"/>
          </a:p>
        </p:txBody>
      </p:sp>
      <p:pic>
        <p:nvPicPr>
          <p:cNvPr id="8194" name="Picture 2" descr="Wireless light bulb with glowing filament ins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2364" y="1772816"/>
            <a:ext cx="6279383" cy="4188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15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924" y="620688"/>
            <a:ext cx="8909366" cy="1280890"/>
          </a:xfrm>
        </p:spPr>
        <p:txBody>
          <a:bodyPr>
            <a:normAutofit/>
          </a:bodyPr>
          <a:lstStyle/>
          <a:p>
            <a:pPr lvl="0"/>
            <a:r>
              <a:rPr lang="en-CA" sz="4400" dirty="0"/>
              <a:t>Theory</a:t>
            </a:r>
          </a:p>
        </p:txBody>
      </p:sp>
      <p:sp>
        <p:nvSpPr>
          <p:cNvPr id="3" name="Content Placeholder 2"/>
          <p:cNvSpPr>
            <a:spLocks noGrp="1"/>
          </p:cNvSpPr>
          <p:nvPr>
            <p:ph sz="half" idx="1"/>
          </p:nvPr>
        </p:nvSpPr>
        <p:spPr>
          <a:xfrm>
            <a:off x="1269876" y="1484784"/>
            <a:ext cx="6207467" cy="3777622"/>
          </a:xfrm>
        </p:spPr>
        <p:txBody>
          <a:bodyPr>
            <a:noAutofit/>
          </a:bodyPr>
          <a:lstStyle/>
          <a:p>
            <a:r>
              <a:rPr lang="en-US" dirty="0"/>
              <a:t>Your theoretical framework is part of your methodology. This framework will be different depending on your focus and discipline. </a:t>
            </a:r>
          </a:p>
          <a:p>
            <a:r>
              <a:rPr lang="en-US" dirty="0"/>
              <a:t>Social work: strength-based theory, resilience theory</a:t>
            </a:r>
          </a:p>
          <a:p>
            <a:r>
              <a:rPr lang="en-US" dirty="0"/>
              <a:t>Education: </a:t>
            </a:r>
            <a:r>
              <a:rPr lang="en-US" dirty="0" err="1"/>
              <a:t>multiliteracy</a:t>
            </a:r>
            <a:r>
              <a:rPr lang="en-US" dirty="0"/>
              <a:t> approach, special education </a:t>
            </a:r>
          </a:p>
          <a:p>
            <a:r>
              <a:rPr lang="en-US" dirty="0"/>
              <a:t>Sociology: symbolic interactionism, Marxism</a:t>
            </a:r>
          </a:p>
          <a:p>
            <a:r>
              <a:rPr lang="en-US" dirty="0"/>
              <a:t>Nursing: descriptive, explanatory, predictive</a:t>
            </a:r>
          </a:p>
          <a:p>
            <a:r>
              <a:rPr lang="en-US" dirty="0"/>
              <a:t>English: reader-response, post-colonialism, deconstructionism</a:t>
            </a:r>
          </a:p>
          <a:p>
            <a:r>
              <a:rPr lang="en-US" dirty="0"/>
              <a:t>Visual art: may discuss theoretical background but also technique</a:t>
            </a:r>
          </a:p>
        </p:txBody>
      </p:sp>
      <p:pic>
        <p:nvPicPr>
          <p:cNvPr id="1026" name="Picture 2" descr="A person's hand holding a camera lens over a mountain lake"/>
          <p:cNvPicPr>
            <a:picLocks noChangeAspect="1" noChangeArrowheads="1"/>
          </p:cNvPicPr>
          <p:nvPr/>
        </p:nvPicPr>
        <p:blipFill rotWithShape="1">
          <a:blip r:embed="rId2">
            <a:extLst>
              <a:ext uri="{28A0092B-C50C-407E-A947-70E740481C1C}">
                <a14:useLocalDpi xmlns:a14="http://schemas.microsoft.com/office/drawing/2010/main" val="0"/>
              </a:ext>
            </a:extLst>
          </a:blip>
          <a:srcRect l="18092" r="29279"/>
          <a:stretch/>
        </p:blipFill>
        <p:spPr bwMode="auto">
          <a:xfrm>
            <a:off x="7909391" y="1196752"/>
            <a:ext cx="3724704" cy="4720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52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CA" sz="4400" dirty="0"/>
              <a:t>Notes</a:t>
            </a:r>
          </a:p>
        </p:txBody>
      </p:sp>
      <p:sp>
        <p:nvSpPr>
          <p:cNvPr id="6" name="Content Placeholder 5"/>
          <p:cNvSpPr>
            <a:spLocks noGrp="1"/>
          </p:cNvSpPr>
          <p:nvPr>
            <p:ph idx="1"/>
          </p:nvPr>
        </p:nvSpPr>
        <p:spPr>
          <a:xfrm>
            <a:off x="2133972" y="2132856"/>
            <a:ext cx="8913078" cy="3777622"/>
          </a:xfrm>
        </p:spPr>
        <p:txBody>
          <a:bodyPr/>
          <a:lstStyle/>
          <a:p>
            <a:r>
              <a:rPr lang="en-CA" sz="3200" dirty="0"/>
              <a:t>Methodology will be the longest part of your abstract. </a:t>
            </a:r>
          </a:p>
          <a:p>
            <a:r>
              <a:rPr lang="en-CA" sz="3200" dirty="0"/>
              <a:t>Be sure to be thorough and detailed. The value of your conclusions depends on the credibility of your methodology.</a:t>
            </a:r>
          </a:p>
          <a:p>
            <a:endParaRPr lang="en-CA" dirty="0"/>
          </a:p>
        </p:txBody>
      </p:sp>
    </p:spTree>
    <p:extLst>
      <p:ext uri="{BB962C8B-B14F-4D97-AF65-F5344CB8AC3E}">
        <p14:creationId xmlns:p14="http://schemas.microsoft.com/office/powerpoint/2010/main" val="2704581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dirty="0"/>
              <a:t>Example Methods</a:t>
            </a:r>
          </a:p>
        </p:txBody>
      </p:sp>
      <p:sp>
        <p:nvSpPr>
          <p:cNvPr id="5" name="Content Placeholder 4"/>
          <p:cNvSpPr>
            <a:spLocks noGrp="1"/>
          </p:cNvSpPr>
          <p:nvPr>
            <p:ph idx="1"/>
          </p:nvPr>
        </p:nvSpPr>
        <p:spPr/>
        <p:txBody>
          <a:bodyPr/>
          <a:lstStyle/>
          <a:p>
            <a:r>
              <a:rPr lang="en-US" b="1" dirty="0"/>
              <a:t>“I use two major research strategies: </a:t>
            </a:r>
            <a:r>
              <a:rPr lang="en-US" dirty="0"/>
              <a:t>(1) a quantitative analysis of county-level data and (2) three case studies. Data have been collected from archives, interviews, newspapers, and published reports.” </a:t>
            </a:r>
          </a:p>
          <a:p>
            <a:endParaRPr lang="en-US" dirty="0"/>
          </a:p>
          <a:p>
            <a:r>
              <a:rPr lang="en-US" dirty="0"/>
              <a:t>Your turn! How did you conduct your research and analysis?</a:t>
            </a:r>
          </a:p>
        </p:txBody>
      </p:sp>
    </p:spTree>
    <p:extLst>
      <p:ext uri="{BB962C8B-B14F-4D97-AF65-F5344CB8AC3E}">
        <p14:creationId xmlns:p14="http://schemas.microsoft.com/office/powerpoint/2010/main" val="2836486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dirty="0"/>
              <a:t>Methodology</a:t>
            </a:r>
          </a:p>
        </p:txBody>
      </p:sp>
      <p:sp>
        <p:nvSpPr>
          <p:cNvPr id="5" name="Content Placeholder 4"/>
          <p:cNvSpPr>
            <a:spLocks noGrp="1"/>
          </p:cNvSpPr>
          <p:nvPr>
            <p:ph idx="1"/>
          </p:nvPr>
        </p:nvSpPr>
        <p:spPr/>
        <p:txBody>
          <a:bodyPr/>
          <a:lstStyle/>
          <a:p>
            <a:r>
              <a:rPr lang="en-US" dirty="0"/>
              <a:t>A sample of 35 pet owners were interviewed and asked to provide details about the length and quality of their sleep in the last three months. These pet owners then wore a sleep tracking monitor every night for one month to corroborate their anecdotal data and account for issues of memory.</a:t>
            </a:r>
          </a:p>
        </p:txBody>
      </p:sp>
    </p:spTree>
    <p:extLst>
      <p:ext uri="{BB962C8B-B14F-4D97-AF65-F5344CB8AC3E}">
        <p14:creationId xmlns:p14="http://schemas.microsoft.com/office/powerpoint/2010/main" val="180843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9956" y="620688"/>
            <a:ext cx="8909366" cy="1280890"/>
          </a:xfrm>
        </p:spPr>
        <p:txBody>
          <a:bodyPr>
            <a:normAutofit/>
          </a:bodyPr>
          <a:lstStyle/>
          <a:p>
            <a:r>
              <a:rPr lang="en-CA" sz="4400" dirty="0"/>
              <a:t>Findings</a:t>
            </a:r>
          </a:p>
        </p:txBody>
      </p:sp>
      <p:sp>
        <p:nvSpPr>
          <p:cNvPr id="4" name="Content Placeholder 3"/>
          <p:cNvSpPr>
            <a:spLocks noGrp="1"/>
          </p:cNvSpPr>
          <p:nvPr>
            <p:ph sz="half" idx="1"/>
          </p:nvPr>
        </p:nvSpPr>
        <p:spPr>
          <a:xfrm>
            <a:off x="1125860" y="1844824"/>
            <a:ext cx="5184576" cy="3777622"/>
          </a:xfrm>
        </p:spPr>
        <p:txBody>
          <a:bodyPr>
            <a:normAutofit/>
          </a:bodyPr>
          <a:lstStyle/>
          <a:p>
            <a:r>
              <a:rPr lang="en-CA" sz="2200" dirty="0"/>
              <a:t>We are usually told not “spoil” the ending, but an abstract is expected to tell the reader what the findings of the research are.  </a:t>
            </a:r>
          </a:p>
          <a:p>
            <a:r>
              <a:rPr lang="en-CA" sz="2200" dirty="0"/>
              <a:t>Make sure you state your findings clearly so that there is no confusion.</a:t>
            </a:r>
          </a:p>
          <a:p>
            <a:r>
              <a:rPr lang="en-CA" sz="2200" dirty="0"/>
              <a:t>Be sure to explain the importance of your results.</a:t>
            </a:r>
          </a:p>
          <a:p>
            <a:endParaRPr lang="en-CA"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98468" y="980728"/>
            <a:ext cx="4930494" cy="4930494"/>
          </a:xfrm>
        </p:spPr>
      </p:pic>
    </p:spTree>
    <p:extLst>
      <p:ext uri="{BB962C8B-B14F-4D97-AF65-F5344CB8AC3E}">
        <p14:creationId xmlns:p14="http://schemas.microsoft.com/office/powerpoint/2010/main" val="193943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972" y="620688"/>
            <a:ext cx="8909366" cy="1280890"/>
          </a:xfrm>
        </p:spPr>
        <p:txBody>
          <a:bodyPr>
            <a:normAutofit/>
          </a:bodyPr>
          <a:lstStyle/>
          <a:p>
            <a:r>
              <a:rPr lang="en-CA" sz="4400" dirty="0"/>
              <a:t>Notes</a:t>
            </a:r>
          </a:p>
        </p:txBody>
      </p:sp>
      <p:sp>
        <p:nvSpPr>
          <p:cNvPr id="3" name="Content Placeholder 2"/>
          <p:cNvSpPr>
            <a:spLocks noGrp="1"/>
          </p:cNvSpPr>
          <p:nvPr>
            <p:ph idx="1"/>
          </p:nvPr>
        </p:nvSpPr>
        <p:spPr>
          <a:xfrm>
            <a:off x="2145649" y="1844824"/>
            <a:ext cx="8913078" cy="3777622"/>
          </a:xfrm>
        </p:spPr>
        <p:txBody>
          <a:bodyPr/>
          <a:lstStyle/>
          <a:p>
            <a:r>
              <a:rPr lang="en-CA" sz="2400" dirty="0"/>
              <a:t>While the methodology section will be the longest, your </a:t>
            </a:r>
            <a:r>
              <a:rPr lang="en-CA" sz="2400" b="1" dirty="0"/>
              <a:t>findings</a:t>
            </a:r>
            <a:r>
              <a:rPr lang="en-CA" sz="2400" dirty="0"/>
              <a:t> will be the most important. The reader wants to know what the findings are.  </a:t>
            </a:r>
          </a:p>
          <a:p>
            <a:r>
              <a:rPr lang="en-CA" sz="2400" dirty="0"/>
              <a:t>Do not limit the range or importance of this information.  Reinforce how vital and relevant it is.</a:t>
            </a:r>
          </a:p>
          <a:p>
            <a:endParaRPr lang="en-CA" dirty="0"/>
          </a:p>
        </p:txBody>
      </p:sp>
    </p:spTree>
    <p:extLst>
      <p:ext uri="{BB962C8B-B14F-4D97-AF65-F5344CB8AC3E}">
        <p14:creationId xmlns:p14="http://schemas.microsoft.com/office/powerpoint/2010/main" val="101364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dirty="0"/>
              <a:t>Example Findings</a:t>
            </a:r>
          </a:p>
        </p:txBody>
      </p:sp>
      <p:sp>
        <p:nvSpPr>
          <p:cNvPr id="5" name="Content Placeholder 4"/>
          <p:cNvSpPr>
            <a:spLocks noGrp="1"/>
          </p:cNvSpPr>
          <p:nvPr>
            <p:ph idx="1"/>
          </p:nvPr>
        </p:nvSpPr>
        <p:spPr/>
        <p:txBody>
          <a:bodyPr/>
          <a:lstStyle/>
          <a:p>
            <a:r>
              <a:rPr lang="en-US" dirty="0"/>
              <a:t>“By propelling change in an array of local institutions, movement infrastructures </a:t>
            </a:r>
            <a:r>
              <a:rPr lang="en-US" b="1" dirty="0"/>
              <a:t>had an enduring legacy </a:t>
            </a:r>
            <a:r>
              <a:rPr lang="en-US" dirty="0"/>
              <a:t>in Mississippi.”</a:t>
            </a:r>
          </a:p>
          <a:p>
            <a:endParaRPr lang="en-US" dirty="0"/>
          </a:p>
          <a:p>
            <a:r>
              <a:rPr lang="en-US" dirty="0"/>
              <a:t>Your turn! What did your research conclude? What were the results?</a:t>
            </a:r>
          </a:p>
        </p:txBody>
      </p:sp>
    </p:spTree>
    <p:extLst>
      <p:ext uri="{BB962C8B-B14F-4D97-AF65-F5344CB8AC3E}">
        <p14:creationId xmlns:p14="http://schemas.microsoft.com/office/powerpoint/2010/main" val="230452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dirty="0"/>
              <a:t>Findings</a:t>
            </a:r>
          </a:p>
        </p:txBody>
      </p:sp>
      <p:sp>
        <p:nvSpPr>
          <p:cNvPr id="5" name="Content Placeholder 4"/>
          <p:cNvSpPr>
            <a:spLocks noGrp="1"/>
          </p:cNvSpPr>
          <p:nvPr>
            <p:ph idx="1"/>
          </p:nvPr>
        </p:nvSpPr>
        <p:spPr/>
        <p:txBody>
          <a:bodyPr/>
          <a:lstStyle/>
          <a:p>
            <a:pPr marL="0" indent="0">
              <a:buNone/>
            </a:pPr>
            <a:r>
              <a:rPr lang="en-US" dirty="0"/>
              <a:t>The study found that pet owners, on average, sleep for fewer hours than they report. This discrepancy appears to be caused by mid-sleep wake ups caused by pet noises and movement that the owners did not account for in their anecdotal statements. While pet ownership may increase the ability of owners to fall asleep due to a decrease in anxiety, owners may require strategies to avoid sleep disruptions by pets in order to maintain optimum health.</a:t>
            </a:r>
          </a:p>
        </p:txBody>
      </p:sp>
    </p:spTree>
    <p:extLst>
      <p:ext uri="{BB962C8B-B14F-4D97-AF65-F5344CB8AC3E}">
        <p14:creationId xmlns:p14="http://schemas.microsoft.com/office/powerpoint/2010/main" val="391708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dirty="0"/>
              <a:t>Definition</a:t>
            </a:r>
          </a:p>
        </p:txBody>
      </p:sp>
      <p:sp>
        <p:nvSpPr>
          <p:cNvPr id="3" name="Content Placeholder 2"/>
          <p:cNvSpPr>
            <a:spLocks noGrp="1"/>
          </p:cNvSpPr>
          <p:nvPr>
            <p:ph idx="1"/>
          </p:nvPr>
        </p:nvSpPr>
        <p:spPr/>
        <p:txBody>
          <a:bodyPr>
            <a:normAutofit/>
          </a:bodyPr>
          <a:lstStyle/>
          <a:p>
            <a:r>
              <a:rPr lang="en-CA" sz="4000" dirty="0"/>
              <a:t>Noun: A summary.</a:t>
            </a:r>
          </a:p>
          <a:p>
            <a:r>
              <a:rPr lang="en-CA" sz="4000" dirty="0"/>
              <a:t>Verb: To extract.</a:t>
            </a:r>
          </a:p>
          <a:p>
            <a:r>
              <a:rPr lang="en-CA" sz="4000" dirty="0"/>
              <a:t>Adjective: An idea that is not concrete</a:t>
            </a:r>
          </a:p>
        </p:txBody>
      </p:sp>
    </p:spTree>
    <p:extLst>
      <p:ext uri="{BB962C8B-B14F-4D97-AF65-F5344CB8AC3E}">
        <p14:creationId xmlns:p14="http://schemas.microsoft.com/office/powerpoint/2010/main" val="300194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1964" y="620688"/>
            <a:ext cx="8909366" cy="1280890"/>
          </a:xfrm>
        </p:spPr>
        <p:txBody>
          <a:bodyPr>
            <a:normAutofit/>
          </a:bodyPr>
          <a:lstStyle/>
          <a:p>
            <a:r>
              <a:rPr lang="en-CA" sz="4400" dirty="0"/>
              <a:t>Keywords</a:t>
            </a:r>
          </a:p>
        </p:txBody>
      </p:sp>
      <p:sp>
        <p:nvSpPr>
          <p:cNvPr id="4" name="Content Placeholder 3"/>
          <p:cNvSpPr>
            <a:spLocks noGrp="1"/>
          </p:cNvSpPr>
          <p:nvPr>
            <p:ph sz="half" idx="1"/>
          </p:nvPr>
        </p:nvSpPr>
        <p:spPr>
          <a:xfrm>
            <a:off x="1629916" y="1926960"/>
            <a:ext cx="5775419" cy="3777622"/>
          </a:xfrm>
        </p:spPr>
        <p:txBody>
          <a:bodyPr>
            <a:normAutofit/>
          </a:bodyPr>
          <a:lstStyle/>
          <a:p>
            <a:r>
              <a:rPr lang="en-CA" sz="2400" dirty="0"/>
              <a:t>Though keywords are not terribly important to establishing the validity and importance of your research, they do highlight its relevance. </a:t>
            </a:r>
          </a:p>
          <a:p>
            <a:r>
              <a:rPr lang="en-CA" sz="2400" dirty="0"/>
              <a:t>Think of your abstract as a tweet and your keywords as hashtags. They will help people interested in your topic find your work. </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78588" y="1484784"/>
            <a:ext cx="4102797" cy="4102797"/>
          </a:xfrm>
        </p:spPr>
      </p:pic>
    </p:spTree>
    <p:extLst>
      <p:ext uri="{BB962C8B-B14F-4D97-AF65-F5344CB8AC3E}">
        <p14:creationId xmlns:p14="http://schemas.microsoft.com/office/powerpoint/2010/main" val="172853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dirty="0"/>
              <a:t>Notes</a:t>
            </a:r>
          </a:p>
        </p:txBody>
      </p:sp>
      <p:sp>
        <p:nvSpPr>
          <p:cNvPr id="3" name="Content Placeholder 2"/>
          <p:cNvSpPr>
            <a:spLocks noGrp="1"/>
          </p:cNvSpPr>
          <p:nvPr>
            <p:ph idx="1"/>
          </p:nvPr>
        </p:nvSpPr>
        <p:spPr/>
        <p:txBody>
          <a:bodyPr/>
          <a:lstStyle/>
          <a:p>
            <a:r>
              <a:rPr lang="en-CA" sz="2400" dirty="0"/>
              <a:t>Stick to between </a:t>
            </a:r>
            <a:r>
              <a:rPr lang="en-CA" sz="2400" b="1" dirty="0"/>
              <a:t>4-6 keywords.  </a:t>
            </a:r>
          </a:p>
          <a:p>
            <a:r>
              <a:rPr lang="en-CA" sz="2400" dirty="0"/>
              <a:t>Any fewer will make it hard to differentiate your work from other works that speak to a similar topic in a broader sense.</a:t>
            </a:r>
          </a:p>
          <a:p>
            <a:r>
              <a:rPr lang="en-CA" sz="2400" dirty="0"/>
              <a:t>Any more will simply overload your keywords and make it more difficult for others to determine what exactly your focus is. </a:t>
            </a:r>
          </a:p>
          <a:p>
            <a:r>
              <a:rPr lang="en-CA" dirty="0"/>
              <a:t>Your turn! Write some keywords for your study.</a:t>
            </a:r>
          </a:p>
        </p:txBody>
      </p:sp>
    </p:spTree>
    <p:extLst>
      <p:ext uri="{BB962C8B-B14F-4D97-AF65-F5344CB8AC3E}">
        <p14:creationId xmlns:p14="http://schemas.microsoft.com/office/powerpoint/2010/main" val="255449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1964" y="620688"/>
            <a:ext cx="8909366" cy="1280890"/>
          </a:xfrm>
        </p:spPr>
        <p:txBody>
          <a:bodyPr>
            <a:normAutofit/>
          </a:bodyPr>
          <a:lstStyle/>
          <a:p>
            <a:r>
              <a:rPr lang="en-CA" sz="4400" dirty="0"/>
              <a:t>Keywords</a:t>
            </a:r>
          </a:p>
        </p:txBody>
      </p:sp>
      <p:sp>
        <p:nvSpPr>
          <p:cNvPr id="4" name="Content Placeholder 3"/>
          <p:cNvSpPr>
            <a:spLocks noGrp="1"/>
          </p:cNvSpPr>
          <p:nvPr>
            <p:ph sz="half" idx="1"/>
          </p:nvPr>
        </p:nvSpPr>
        <p:spPr>
          <a:xfrm>
            <a:off x="1629916" y="1926960"/>
            <a:ext cx="5775419" cy="3777622"/>
          </a:xfrm>
        </p:spPr>
        <p:txBody>
          <a:bodyPr>
            <a:normAutofit/>
          </a:bodyPr>
          <a:lstStyle/>
          <a:p>
            <a:r>
              <a:rPr lang="en-CA" sz="2400" dirty="0"/>
              <a:t>pet ownership; sleep; anxiety; domestic animals </a:t>
            </a:r>
          </a:p>
        </p:txBody>
      </p:sp>
    </p:spTree>
    <p:extLst>
      <p:ext uri="{BB962C8B-B14F-4D97-AF65-F5344CB8AC3E}">
        <p14:creationId xmlns:p14="http://schemas.microsoft.com/office/powerpoint/2010/main" val="75404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CA" sz="4400" dirty="0"/>
              <a:t>Additional Abstract Tips</a:t>
            </a:r>
          </a:p>
        </p:txBody>
      </p:sp>
      <p:sp>
        <p:nvSpPr>
          <p:cNvPr id="6" name="Content Placeholder 5"/>
          <p:cNvSpPr>
            <a:spLocks noGrp="1"/>
          </p:cNvSpPr>
          <p:nvPr>
            <p:ph idx="1"/>
          </p:nvPr>
        </p:nvSpPr>
        <p:spPr>
          <a:xfrm>
            <a:off x="2599174" y="1700808"/>
            <a:ext cx="8913078" cy="3777622"/>
          </a:xfrm>
        </p:spPr>
        <p:txBody>
          <a:bodyPr/>
          <a:lstStyle/>
          <a:p>
            <a:pPr lvl="0"/>
            <a:r>
              <a:rPr lang="en-CA" sz="2400" dirty="0"/>
              <a:t>Keep it short</a:t>
            </a:r>
          </a:p>
          <a:p>
            <a:pPr lvl="0"/>
            <a:r>
              <a:rPr lang="en-CA" sz="2400" dirty="0"/>
              <a:t>Consider restrictions</a:t>
            </a:r>
          </a:p>
          <a:p>
            <a:pPr lvl="0"/>
            <a:r>
              <a:rPr lang="en-CA" sz="2400" dirty="0"/>
              <a:t>Consider your audience</a:t>
            </a:r>
          </a:p>
          <a:p>
            <a:pPr lvl="0"/>
            <a:r>
              <a:rPr lang="en-CA" sz="2400" dirty="0"/>
              <a:t>Be impartial</a:t>
            </a:r>
          </a:p>
          <a:p>
            <a:pPr lvl="0"/>
            <a:r>
              <a:rPr lang="en-CA" sz="2400" dirty="0"/>
              <a:t>Avoid citing and referencing</a:t>
            </a:r>
          </a:p>
          <a:p>
            <a:pPr lvl="0"/>
            <a:r>
              <a:rPr lang="en-CA" sz="2400" dirty="0"/>
              <a:t>Avoid acronyms, initializations and abbreviations</a:t>
            </a:r>
          </a:p>
          <a:p>
            <a:pPr lvl="0"/>
            <a:r>
              <a:rPr lang="en-CA" sz="2400" dirty="0"/>
              <a:t>Only reference easily recognizable names.</a:t>
            </a:r>
          </a:p>
          <a:p>
            <a:endParaRPr lang="en-CA" dirty="0"/>
          </a:p>
        </p:txBody>
      </p:sp>
    </p:spTree>
    <p:extLst>
      <p:ext uri="{BB962C8B-B14F-4D97-AF65-F5344CB8AC3E}">
        <p14:creationId xmlns:p14="http://schemas.microsoft.com/office/powerpoint/2010/main" val="4660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dirty="0"/>
              <a:t>Keep It Short</a:t>
            </a:r>
          </a:p>
        </p:txBody>
      </p:sp>
      <p:sp>
        <p:nvSpPr>
          <p:cNvPr id="3" name="Content Placeholder 2"/>
          <p:cNvSpPr>
            <a:spLocks noGrp="1"/>
          </p:cNvSpPr>
          <p:nvPr>
            <p:ph idx="1"/>
          </p:nvPr>
        </p:nvSpPr>
        <p:spPr/>
        <p:txBody>
          <a:bodyPr/>
          <a:lstStyle/>
          <a:p>
            <a:r>
              <a:rPr lang="en-CA" sz="2400" dirty="0"/>
              <a:t>After listing five different components to an abstract, it may sound a daunting task to keep it to </a:t>
            </a:r>
            <a:r>
              <a:rPr lang="en-CA" sz="2400" b="1" dirty="0"/>
              <a:t>under 200 words.</a:t>
            </a:r>
          </a:p>
          <a:p>
            <a:r>
              <a:rPr lang="en-CA" sz="2400" dirty="0"/>
              <a:t>This can be accomplished by combining each component.</a:t>
            </a:r>
          </a:p>
        </p:txBody>
      </p:sp>
    </p:spTree>
    <p:extLst>
      <p:ext uri="{BB962C8B-B14F-4D97-AF65-F5344CB8AC3E}">
        <p14:creationId xmlns:p14="http://schemas.microsoft.com/office/powerpoint/2010/main" val="74747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dirty="0"/>
              <a:t>Restrictions</a:t>
            </a:r>
          </a:p>
        </p:txBody>
      </p:sp>
      <p:sp>
        <p:nvSpPr>
          <p:cNvPr id="3" name="Content Placeholder 2"/>
          <p:cNvSpPr>
            <a:spLocks noGrp="1"/>
          </p:cNvSpPr>
          <p:nvPr>
            <p:ph sz="half" idx="1"/>
          </p:nvPr>
        </p:nvSpPr>
        <p:spPr>
          <a:xfrm>
            <a:off x="2349996" y="1648200"/>
            <a:ext cx="4312741" cy="3777622"/>
          </a:xfrm>
        </p:spPr>
        <p:txBody>
          <a:bodyPr>
            <a:noAutofit/>
          </a:bodyPr>
          <a:lstStyle/>
          <a:p>
            <a:r>
              <a:rPr lang="en-CA" sz="2400" dirty="0"/>
              <a:t>There could be any number of restrictions, ranging from the topic, to the citation formatting, to a word count or time limit. </a:t>
            </a:r>
          </a:p>
          <a:p>
            <a:r>
              <a:rPr lang="en-CA" sz="2400" dirty="0"/>
              <a:t>If you are applying to a conference, look up the restrictions, create a check list, and make sure your abstract is in line with each of them</a:t>
            </a:r>
          </a:p>
        </p:txBody>
      </p:sp>
      <p:pic>
        <p:nvPicPr>
          <p:cNvPr id="9218" name="Picture 2" descr="https://images.unsplash.com/photo-1508345228704-935cc84bf5e2?dpr=1&amp;auto=format&amp;fit=crop&amp;w=1000&amp;q=80&amp;cs=tinysrgb&amp;ixid=dW5zcGxhc2guY29tOzs7Ozs%3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1644" y="514532"/>
            <a:ext cx="4029971" cy="6044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18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dirty="0"/>
              <a:t>Examples</a:t>
            </a:r>
          </a:p>
        </p:txBody>
      </p:sp>
      <p:sp>
        <p:nvSpPr>
          <p:cNvPr id="3" name="Content Placeholder 2"/>
          <p:cNvSpPr>
            <a:spLocks noGrp="1"/>
          </p:cNvSpPr>
          <p:nvPr>
            <p:ph idx="1"/>
          </p:nvPr>
        </p:nvSpPr>
        <p:spPr/>
        <p:txBody>
          <a:bodyPr>
            <a:normAutofit/>
          </a:bodyPr>
          <a:lstStyle/>
          <a:p>
            <a:r>
              <a:rPr lang="en-CA" sz="2400" dirty="0"/>
              <a:t>Length: How long is it supposed to be?</a:t>
            </a:r>
          </a:p>
          <a:p>
            <a:r>
              <a:rPr lang="en-CA" sz="2400" dirty="0"/>
              <a:t>Citation: Are they asking for APA?  Or MLA?  Perhaps they are looking for Chicago Style or IEEE.  </a:t>
            </a:r>
          </a:p>
          <a:p>
            <a:r>
              <a:rPr lang="en-CA" sz="2400" dirty="0"/>
              <a:t>Topics and keywords: This is obvious, but make sure your paper is on point with the journal or conference you are applying to.</a:t>
            </a:r>
          </a:p>
        </p:txBody>
      </p:sp>
    </p:spTree>
    <p:extLst>
      <p:ext uri="{BB962C8B-B14F-4D97-AF65-F5344CB8AC3E}">
        <p14:creationId xmlns:p14="http://schemas.microsoft.com/office/powerpoint/2010/main" val="379188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400" dirty="0"/>
              <a:t>Audience</a:t>
            </a:r>
          </a:p>
        </p:txBody>
      </p:sp>
      <p:sp>
        <p:nvSpPr>
          <p:cNvPr id="4" name="Content Placeholder 3"/>
          <p:cNvSpPr>
            <a:spLocks noGrp="1"/>
          </p:cNvSpPr>
          <p:nvPr>
            <p:ph sz="half" idx="1"/>
          </p:nvPr>
        </p:nvSpPr>
        <p:spPr>
          <a:xfrm>
            <a:off x="2277988" y="1700808"/>
            <a:ext cx="4312741" cy="3777622"/>
          </a:xfrm>
        </p:spPr>
        <p:txBody>
          <a:bodyPr>
            <a:noAutofit/>
          </a:bodyPr>
          <a:lstStyle/>
          <a:p>
            <a:r>
              <a:rPr lang="en-CA" sz="2000" dirty="0"/>
              <a:t>Make sure you consider your audience.  </a:t>
            </a:r>
          </a:p>
          <a:p>
            <a:r>
              <a:rPr lang="en-CA" sz="2000" dirty="0"/>
              <a:t>Who are you writing this for? Is it a scientific paper for a conference?  </a:t>
            </a:r>
          </a:p>
          <a:p>
            <a:r>
              <a:rPr lang="en-CA" sz="2000" dirty="0"/>
              <a:t>Make sure your paper is firmly grounded in credible research and focus on your methodology. </a:t>
            </a:r>
          </a:p>
          <a:p>
            <a:r>
              <a:rPr lang="en-CA" sz="2000" dirty="0"/>
              <a:t>Is it a humanities paper? Focus on how your theoretical approach makes your paper unique.  </a:t>
            </a:r>
          </a:p>
        </p:txBody>
      </p:sp>
      <p:pic>
        <p:nvPicPr>
          <p:cNvPr id="10242" name="Picture 2" descr="A crowd of people cheering at an evening concert"/>
          <p:cNvPicPr>
            <a:picLocks noChangeAspect="1" noChangeArrowheads="1"/>
          </p:cNvPicPr>
          <p:nvPr/>
        </p:nvPicPr>
        <p:blipFill rotWithShape="1">
          <a:blip r:embed="rId2">
            <a:extLst>
              <a:ext uri="{28A0092B-C50C-407E-A947-70E740481C1C}">
                <a14:useLocalDpi xmlns:a14="http://schemas.microsoft.com/office/drawing/2010/main" val="0"/>
              </a:ext>
            </a:extLst>
          </a:blip>
          <a:srcRect r="20363"/>
          <a:stretch/>
        </p:blipFill>
        <p:spPr bwMode="auto">
          <a:xfrm>
            <a:off x="6916912" y="1844824"/>
            <a:ext cx="4918386" cy="4119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22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5400" dirty="0"/>
              <a:t>Impartiality</a:t>
            </a:r>
          </a:p>
        </p:txBody>
      </p:sp>
      <p:sp>
        <p:nvSpPr>
          <p:cNvPr id="5" name="Content Placeholder 4"/>
          <p:cNvSpPr>
            <a:spLocks noGrp="1"/>
          </p:cNvSpPr>
          <p:nvPr>
            <p:ph idx="1"/>
          </p:nvPr>
        </p:nvSpPr>
        <p:spPr>
          <a:xfrm>
            <a:off x="2494012" y="1905000"/>
            <a:ext cx="8913078" cy="3777622"/>
          </a:xfrm>
        </p:spPr>
        <p:txBody>
          <a:bodyPr>
            <a:normAutofit fontScale="92500" lnSpcReduction="20000"/>
          </a:bodyPr>
          <a:lstStyle/>
          <a:p>
            <a:r>
              <a:rPr lang="en-CA" sz="2400" dirty="0"/>
              <a:t>In academic circles, it is important that you maintain an objective perspective. You want to express the importance of your research, but you do not want to appear overanxious about it or overstate its relevancy.  </a:t>
            </a:r>
          </a:p>
          <a:p>
            <a:r>
              <a:rPr lang="en-CA" sz="2400" dirty="0"/>
              <a:t>Likewise, if there are limitations to your study, be frank about them. Perhaps you are doing qualitative research and it is limited to several case studies. </a:t>
            </a:r>
          </a:p>
          <a:p>
            <a:r>
              <a:rPr lang="en-CA" sz="2400" dirty="0"/>
              <a:t>Be honest about that and frame it in the context of the on-going discourse, explaining how your work is balanced out by previous research, and how your study complements other research.  </a:t>
            </a:r>
          </a:p>
          <a:p>
            <a:r>
              <a:rPr lang="en-CA" sz="2400" dirty="0"/>
              <a:t>This will give your research more integrity.</a:t>
            </a:r>
          </a:p>
          <a:p>
            <a:endParaRPr lang="en-CA" dirty="0"/>
          </a:p>
          <a:p>
            <a:endParaRPr lang="en-CA" dirty="0"/>
          </a:p>
        </p:txBody>
      </p:sp>
    </p:spTree>
    <p:extLst>
      <p:ext uri="{BB962C8B-B14F-4D97-AF65-F5344CB8AC3E}">
        <p14:creationId xmlns:p14="http://schemas.microsoft.com/office/powerpoint/2010/main" val="98573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996" y="620688"/>
            <a:ext cx="8909366" cy="1280890"/>
          </a:xfrm>
        </p:spPr>
        <p:txBody>
          <a:bodyPr>
            <a:normAutofit/>
          </a:bodyPr>
          <a:lstStyle/>
          <a:p>
            <a:r>
              <a:rPr lang="en-CA" sz="4400" dirty="0"/>
              <a:t>Avoid Citing and Referencing</a:t>
            </a:r>
          </a:p>
        </p:txBody>
      </p:sp>
      <p:sp>
        <p:nvSpPr>
          <p:cNvPr id="6" name="Content Placeholder 5"/>
          <p:cNvSpPr>
            <a:spLocks noGrp="1"/>
          </p:cNvSpPr>
          <p:nvPr>
            <p:ph idx="1"/>
          </p:nvPr>
        </p:nvSpPr>
        <p:spPr/>
        <p:txBody>
          <a:bodyPr/>
          <a:lstStyle/>
          <a:p>
            <a:r>
              <a:rPr lang="en-CA" sz="2800" dirty="0"/>
              <a:t>Your abstract should speak in general terms and </a:t>
            </a:r>
            <a:r>
              <a:rPr lang="en-CA" sz="2800" b="1" dirty="0"/>
              <a:t>should not </a:t>
            </a:r>
            <a:r>
              <a:rPr lang="en-CA" sz="2800" dirty="0"/>
              <a:t>have any in-text citation, or footnotes. Likewise, avoid specific stats and graphs.  </a:t>
            </a:r>
          </a:p>
          <a:p>
            <a:r>
              <a:rPr lang="en-CA" sz="2800" dirty="0"/>
              <a:t>These details should be reserved for the content of your paper.</a:t>
            </a:r>
          </a:p>
          <a:p>
            <a:endParaRPr lang="en-CA" dirty="0"/>
          </a:p>
        </p:txBody>
      </p:sp>
    </p:spTree>
    <p:extLst>
      <p:ext uri="{BB962C8B-B14F-4D97-AF65-F5344CB8AC3E}">
        <p14:creationId xmlns:p14="http://schemas.microsoft.com/office/powerpoint/2010/main" val="148353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5940" y="548680"/>
            <a:ext cx="8909366" cy="1280890"/>
          </a:xfrm>
        </p:spPr>
        <p:txBody>
          <a:bodyPr>
            <a:normAutofit/>
          </a:bodyPr>
          <a:lstStyle/>
          <a:p>
            <a:r>
              <a:rPr lang="en-CA" sz="4400" dirty="0"/>
              <a:t>Purpose?</a:t>
            </a:r>
          </a:p>
        </p:txBody>
      </p:sp>
      <p:sp>
        <p:nvSpPr>
          <p:cNvPr id="3" name="Content Placeholder 2"/>
          <p:cNvSpPr>
            <a:spLocks noGrp="1"/>
          </p:cNvSpPr>
          <p:nvPr>
            <p:ph sz="half" idx="1"/>
          </p:nvPr>
        </p:nvSpPr>
        <p:spPr>
          <a:xfrm>
            <a:off x="1197869" y="1700808"/>
            <a:ext cx="4824536" cy="3744416"/>
          </a:xfrm>
        </p:spPr>
        <p:txBody>
          <a:bodyPr>
            <a:normAutofit/>
          </a:bodyPr>
          <a:lstStyle/>
          <a:p>
            <a:r>
              <a:rPr lang="en-CA" sz="2400" dirty="0"/>
              <a:t>Academics and conference organizers are often strapped for time.</a:t>
            </a:r>
          </a:p>
          <a:p>
            <a:r>
              <a:rPr lang="en-CA" sz="2400" dirty="0"/>
              <a:t>Before investing a couple hours reading a paper, they want to know that the study will be beneficial for them. </a:t>
            </a:r>
          </a:p>
        </p:txBody>
      </p:sp>
      <p:pic>
        <p:nvPicPr>
          <p:cNvPr id="1026" name="Picture 2" descr="An analog timepiece with black number boar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3963" y="1489499"/>
            <a:ext cx="5087652" cy="3968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87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400" dirty="0"/>
              <a:t>Avoid Acronyms, Initializations and Abbreviations</a:t>
            </a:r>
          </a:p>
        </p:txBody>
      </p:sp>
      <p:sp>
        <p:nvSpPr>
          <p:cNvPr id="3" name="Content Placeholder 2"/>
          <p:cNvSpPr>
            <a:spLocks noGrp="1"/>
          </p:cNvSpPr>
          <p:nvPr>
            <p:ph idx="1"/>
          </p:nvPr>
        </p:nvSpPr>
        <p:spPr/>
        <p:txBody>
          <a:bodyPr/>
          <a:lstStyle/>
          <a:p>
            <a:r>
              <a:rPr lang="en-CA" sz="2400" dirty="0"/>
              <a:t>Because abstracts are supposed to be brief, there is not a lot of space to repeatedly mention organizations or terms with long names, so this should be avoided. </a:t>
            </a:r>
          </a:p>
          <a:p>
            <a:r>
              <a:rPr lang="en-CA" sz="2400" dirty="0"/>
              <a:t>This means that acronyms, initializations, or abbreviations likely will not be used, and stylistically, using them is not a common practice.  </a:t>
            </a:r>
          </a:p>
          <a:p>
            <a:r>
              <a:rPr lang="en-CA" sz="2400" dirty="0"/>
              <a:t>Although they may be acceptable in some instances, try to avoid them.</a:t>
            </a:r>
          </a:p>
          <a:p>
            <a:endParaRPr lang="en-CA" dirty="0"/>
          </a:p>
        </p:txBody>
      </p:sp>
    </p:spTree>
    <p:extLst>
      <p:ext uri="{BB962C8B-B14F-4D97-AF65-F5344CB8AC3E}">
        <p14:creationId xmlns:p14="http://schemas.microsoft.com/office/powerpoint/2010/main" val="15679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400" dirty="0"/>
              <a:t>Only Reference Recognizable Names</a:t>
            </a:r>
          </a:p>
        </p:txBody>
      </p:sp>
      <p:sp>
        <p:nvSpPr>
          <p:cNvPr id="3" name="Content Placeholder 2"/>
          <p:cNvSpPr>
            <a:spLocks noGrp="1"/>
          </p:cNvSpPr>
          <p:nvPr>
            <p:ph idx="1"/>
          </p:nvPr>
        </p:nvSpPr>
        <p:spPr/>
        <p:txBody>
          <a:bodyPr/>
          <a:lstStyle/>
          <a:p>
            <a:r>
              <a:rPr lang="en-CA" sz="2000" dirty="0"/>
              <a:t>Exceptions for the acronyms and initializations can be made for names or institutions that are easily recognizable, like NASA, the FBI, and the CIA.</a:t>
            </a:r>
          </a:p>
          <a:p>
            <a:r>
              <a:rPr lang="en-CA" sz="2000" dirty="0"/>
              <a:t>Likewise, if you reference people in your abstract, be sure that they are likewise recognizable names in the field, like Shakespeare and Freud.</a:t>
            </a:r>
          </a:p>
          <a:p>
            <a:r>
              <a:rPr lang="en-CA" sz="2000" dirty="0"/>
              <a:t>Though Foucault and Jung may not be as widely known, they are still widely known in their respective fields and are acceptable.  </a:t>
            </a:r>
          </a:p>
          <a:p>
            <a:r>
              <a:rPr lang="en-CA" sz="2000" dirty="0"/>
              <a:t>A current researcher or critic who only has a handful of publications would not be applicable.</a:t>
            </a:r>
          </a:p>
          <a:p>
            <a:endParaRPr lang="en-CA" dirty="0"/>
          </a:p>
        </p:txBody>
      </p:sp>
    </p:spTree>
    <p:extLst>
      <p:ext uri="{BB962C8B-B14F-4D97-AF65-F5344CB8AC3E}">
        <p14:creationId xmlns:p14="http://schemas.microsoft.com/office/powerpoint/2010/main" val="332702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dirty="0"/>
              <a:t>Final Thoughts</a:t>
            </a:r>
          </a:p>
        </p:txBody>
      </p:sp>
      <p:sp>
        <p:nvSpPr>
          <p:cNvPr id="3" name="Content Placeholder 2"/>
          <p:cNvSpPr>
            <a:spLocks noGrp="1"/>
          </p:cNvSpPr>
          <p:nvPr>
            <p:ph idx="1"/>
          </p:nvPr>
        </p:nvSpPr>
        <p:spPr/>
        <p:txBody>
          <a:bodyPr/>
          <a:lstStyle/>
          <a:p>
            <a:r>
              <a:rPr lang="en-CA" sz="2000" dirty="0"/>
              <a:t>By making sure you fulfill each of the core components of an abstract, you will ensure that your readers understand your purpose, the benefits or your work, and the legitimacy of your approach.</a:t>
            </a:r>
          </a:p>
          <a:p>
            <a:r>
              <a:rPr lang="en-CA" sz="2000" dirty="0"/>
              <a:t>Likewise, following the finer details will ensure that those reading the abstract will see you as professional.  </a:t>
            </a:r>
          </a:p>
          <a:p>
            <a:r>
              <a:rPr lang="en-CA" sz="2000" dirty="0"/>
              <a:t>When putting together an abstract, make a check list. When you are done, ensure that it meets the blueprint laid out here and the expectation in the Call For Papers that you are answering.</a:t>
            </a:r>
          </a:p>
          <a:p>
            <a:endParaRPr lang="en-CA" dirty="0"/>
          </a:p>
        </p:txBody>
      </p:sp>
    </p:spTree>
    <p:extLst>
      <p:ext uri="{BB962C8B-B14F-4D97-AF65-F5344CB8AC3E}">
        <p14:creationId xmlns:p14="http://schemas.microsoft.com/office/powerpoint/2010/main" val="61487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2588538" y="2924944"/>
            <a:ext cx="8913077" cy="2262781"/>
          </a:xfrm>
        </p:spPr>
        <p:txBody>
          <a:bodyPr/>
          <a:lstStyle/>
          <a:p>
            <a:r>
              <a:rPr lang="en-CA" dirty="0"/>
              <a:t>Questions?</a:t>
            </a:r>
          </a:p>
        </p:txBody>
      </p:sp>
      <p:sp>
        <p:nvSpPr>
          <p:cNvPr id="9" name="Subtitle 8"/>
          <p:cNvSpPr>
            <a:spLocks noGrp="1"/>
          </p:cNvSpPr>
          <p:nvPr>
            <p:ph type="subTitle" idx="1"/>
          </p:nvPr>
        </p:nvSpPr>
        <p:spPr/>
        <p:txBody>
          <a:bodyPr/>
          <a:lstStyle/>
          <a:p>
            <a:r>
              <a:rPr lang="en-CA"/>
              <a:t>     </a:t>
            </a:r>
            <a:endParaRPr lang="en-CA" dirty="0"/>
          </a:p>
        </p:txBody>
      </p:sp>
    </p:spTree>
    <p:extLst>
      <p:ext uri="{BB962C8B-B14F-4D97-AF65-F5344CB8AC3E}">
        <p14:creationId xmlns:p14="http://schemas.microsoft.com/office/powerpoint/2010/main" val="141174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932" y="548680"/>
            <a:ext cx="8909366" cy="1280890"/>
          </a:xfrm>
        </p:spPr>
        <p:txBody>
          <a:bodyPr>
            <a:normAutofit/>
          </a:bodyPr>
          <a:lstStyle/>
          <a:p>
            <a:r>
              <a:rPr lang="en-CA" sz="4400" dirty="0"/>
              <a:t>Purpose?</a:t>
            </a:r>
          </a:p>
        </p:txBody>
      </p:sp>
      <p:sp>
        <p:nvSpPr>
          <p:cNvPr id="3" name="Content Placeholder 2"/>
          <p:cNvSpPr>
            <a:spLocks noGrp="1"/>
          </p:cNvSpPr>
          <p:nvPr>
            <p:ph sz="half" idx="1"/>
          </p:nvPr>
        </p:nvSpPr>
        <p:spPr>
          <a:xfrm>
            <a:off x="621805" y="1484784"/>
            <a:ext cx="4464495" cy="4104456"/>
          </a:xfrm>
        </p:spPr>
        <p:txBody>
          <a:bodyPr>
            <a:normAutofit/>
          </a:bodyPr>
          <a:lstStyle/>
          <a:p>
            <a:r>
              <a:rPr lang="en-CA" sz="2400" dirty="0"/>
              <a:t>As a result, abstracts become an important way for academics to identify whether or not they will approve a proposed submission without reading the entire work.</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27974" y="0"/>
            <a:ext cx="6760852" cy="6741368"/>
          </a:xfrm>
        </p:spPr>
      </p:pic>
    </p:spTree>
    <p:extLst>
      <p:ext uri="{BB962C8B-B14F-4D97-AF65-F5344CB8AC3E}">
        <p14:creationId xmlns:p14="http://schemas.microsoft.com/office/powerpoint/2010/main" val="188830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88538" y="548680"/>
            <a:ext cx="8909366" cy="1280890"/>
          </a:xfrm>
        </p:spPr>
        <p:txBody>
          <a:bodyPr>
            <a:normAutofit/>
          </a:bodyPr>
          <a:lstStyle/>
          <a:p>
            <a:r>
              <a:rPr lang="en-US" sz="4400" dirty="0"/>
              <a:t>Parts of an Abstract</a:t>
            </a:r>
          </a:p>
        </p:txBody>
      </p:sp>
      <p:sp>
        <p:nvSpPr>
          <p:cNvPr id="8" name="Content Placeholder 7"/>
          <p:cNvSpPr>
            <a:spLocks noGrp="1"/>
          </p:cNvSpPr>
          <p:nvPr>
            <p:ph idx="1"/>
          </p:nvPr>
        </p:nvSpPr>
        <p:spPr>
          <a:xfrm>
            <a:off x="2584826" y="1811409"/>
            <a:ext cx="8913078" cy="3777622"/>
          </a:xfrm>
        </p:spPr>
        <p:txBody>
          <a:bodyPr>
            <a:normAutofit fontScale="85000" lnSpcReduction="10000"/>
          </a:bodyPr>
          <a:lstStyle/>
          <a:p>
            <a:pPr lvl="0"/>
            <a:r>
              <a:rPr lang="en-CA" sz="2600" dirty="0"/>
              <a:t>Research Question: Identify the research question you seek to answer.</a:t>
            </a:r>
          </a:p>
          <a:p>
            <a:pPr lvl="0"/>
            <a:r>
              <a:rPr lang="en-CA" sz="2600" dirty="0"/>
              <a:t>Background: Identify where the current research stands and the gaps in it.</a:t>
            </a:r>
          </a:p>
          <a:p>
            <a:pPr lvl="0"/>
            <a:r>
              <a:rPr lang="en-CA" sz="2600" dirty="0"/>
              <a:t>Importance: Explain the purpose of your research and how it will address those gaps.</a:t>
            </a:r>
          </a:p>
          <a:p>
            <a:pPr lvl="0"/>
            <a:r>
              <a:rPr lang="en-CA" sz="2600" dirty="0"/>
              <a:t>Methods: Explain your methodology and/or theoretical framework.</a:t>
            </a:r>
          </a:p>
          <a:p>
            <a:pPr lvl="0"/>
            <a:r>
              <a:rPr lang="en-CA" sz="2600" dirty="0"/>
              <a:t>Findings: Outline your results.</a:t>
            </a:r>
          </a:p>
          <a:p>
            <a:pPr lvl="0"/>
            <a:r>
              <a:rPr lang="en-CA" sz="2600" dirty="0"/>
              <a:t>Keywords: The words that are most relevant to your paper.</a:t>
            </a:r>
          </a:p>
          <a:p>
            <a:endParaRPr lang="en-CA" dirty="0"/>
          </a:p>
          <a:p>
            <a:pPr lvl="0"/>
            <a:endParaRPr lang="en-CA" dirty="0"/>
          </a:p>
          <a:p>
            <a:endParaRPr lang="en-CA" dirty="0"/>
          </a:p>
        </p:txBody>
      </p:sp>
    </p:spTree>
    <p:extLst>
      <p:ext uri="{BB962C8B-B14F-4D97-AF65-F5344CB8AC3E}">
        <p14:creationId xmlns:p14="http://schemas.microsoft.com/office/powerpoint/2010/main" val="355571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dirty="0"/>
              <a:t>Research Question </a:t>
            </a:r>
          </a:p>
        </p:txBody>
      </p:sp>
      <p:sp>
        <p:nvSpPr>
          <p:cNvPr id="4" name="Content Placeholder 3"/>
          <p:cNvSpPr>
            <a:spLocks noGrp="1"/>
          </p:cNvSpPr>
          <p:nvPr>
            <p:ph sz="half" idx="1"/>
          </p:nvPr>
        </p:nvSpPr>
        <p:spPr>
          <a:xfrm>
            <a:off x="2591837" y="1635053"/>
            <a:ext cx="4312741" cy="3777622"/>
          </a:xfrm>
        </p:spPr>
        <p:txBody>
          <a:bodyPr>
            <a:noAutofit/>
          </a:bodyPr>
          <a:lstStyle/>
          <a:p>
            <a:r>
              <a:rPr lang="en-CA" sz="2000" dirty="0"/>
              <a:t>An abstract is not like a long-winded introduction where you set up the scene, introduce the major characters, and decorate your content with superfluous words to make it sound brilliant.  </a:t>
            </a:r>
          </a:p>
          <a:p>
            <a:r>
              <a:rPr lang="en-CA" sz="2000" dirty="0"/>
              <a:t>If the reader doesn’t know what your research question or topic is by the end of the first sentence, then you are doing something wrong. </a:t>
            </a:r>
          </a:p>
        </p:txBody>
      </p:sp>
      <p:pic>
        <p:nvPicPr>
          <p:cNvPr id="3074" name="Picture 2" descr="https://images.unsplash.com/photo-1484069560501-87d72b0c3669?dpr=1&amp;auto=format&amp;fit=crop&amp;w=1000&amp;q=80&amp;cs=tinysrgb&amp;ixid=dW5zcGxhc2guY29tOzs7Ozs%3D"/>
          <p:cNvPicPr>
            <a:picLocks noChangeAspect="1" noChangeArrowheads="1"/>
          </p:cNvPicPr>
          <p:nvPr/>
        </p:nvPicPr>
        <p:blipFill rotWithShape="1">
          <a:blip r:embed="rId2">
            <a:extLst>
              <a:ext uri="{28A0092B-C50C-407E-A947-70E740481C1C}">
                <a14:useLocalDpi xmlns:a14="http://schemas.microsoft.com/office/drawing/2010/main" val="0"/>
              </a:ext>
            </a:extLst>
          </a:blip>
          <a:srcRect l="18458" r="17016"/>
          <a:stretch/>
        </p:blipFill>
        <p:spPr bwMode="auto">
          <a:xfrm>
            <a:off x="7463851" y="1653674"/>
            <a:ext cx="4051119" cy="4187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02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dirty="0"/>
              <a:t>Note</a:t>
            </a:r>
          </a:p>
        </p:txBody>
      </p:sp>
      <p:sp>
        <p:nvSpPr>
          <p:cNvPr id="5" name="Content Placeholder 4"/>
          <p:cNvSpPr>
            <a:spLocks noGrp="1"/>
          </p:cNvSpPr>
          <p:nvPr>
            <p:ph idx="1"/>
          </p:nvPr>
        </p:nvSpPr>
        <p:spPr/>
        <p:txBody>
          <a:bodyPr/>
          <a:lstStyle/>
          <a:p>
            <a:r>
              <a:rPr lang="en-CA" sz="2400" dirty="0"/>
              <a:t>Though you are highlighting your research question, you </a:t>
            </a:r>
            <a:r>
              <a:rPr lang="en-CA" sz="2400" b="1" dirty="0"/>
              <a:t>do not </a:t>
            </a:r>
            <a:r>
              <a:rPr lang="en-CA" sz="2400" dirty="0"/>
              <a:t>have to word it in the form of a question</a:t>
            </a:r>
          </a:p>
          <a:p>
            <a:r>
              <a:rPr lang="en-CA" sz="2400" b="1" dirty="0"/>
              <a:t>Do </a:t>
            </a:r>
            <a:r>
              <a:rPr lang="en-CA" sz="2400" dirty="0"/>
              <a:t>make sure it is immediately clear what you are talking about.</a:t>
            </a:r>
          </a:p>
          <a:p>
            <a:endParaRPr lang="en-CA" dirty="0"/>
          </a:p>
        </p:txBody>
      </p:sp>
    </p:spTree>
    <p:extLst>
      <p:ext uri="{BB962C8B-B14F-4D97-AF65-F5344CB8AC3E}">
        <p14:creationId xmlns:p14="http://schemas.microsoft.com/office/powerpoint/2010/main" val="183626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dirty="0"/>
              <a:t>Example Research Question</a:t>
            </a:r>
          </a:p>
        </p:txBody>
      </p:sp>
      <p:sp>
        <p:nvSpPr>
          <p:cNvPr id="5" name="Content Placeholder 4"/>
          <p:cNvSpPr>
            <a:spLocks noGrp="1"/>
          </p:cNvSpPr>
          <p:nvPr>
            <p:ph idx="1"/>
          </p:nvPr>
        </p:nvSpPr>
        <p:spPr/>
        <p:txBody>
          <a:bodyPr/>
          <a:lstStyle/>
          <a:p>
            <a:r>
              <a:rPr lang="en-US" sz="2400" dirty="0"/>
              <a:t>“This dissertation </a:t>
            </a:r>
            <a:r>
              <a:rPr lang="en-US" sz="2400" b="1" dirty="0"/>
              <a:t>examines the impacts </a:t>
            </a:r>
            <a:r>
              <a:rPr lang="en-US" sz="2400" dirty="0"/>
              <a:t>of social movements through a multi-layered study of the Mississippi Civil Rights Movement from its peak in the early 1960s through the early 1980s.”</a:t>
            </a:r>
          </a:p>
          <a:p>
            <a:r>
              <a:rPr lang="en-US" sz="2400" dirty="0"/>
              <a:t>Not necessarily in the form of a question but tells the reader what the paper is going to explore or attempt to answer.</a:t>
            </a:r>
          </a:p>
          <a:p>
            <a:endParaRPr lang="en-US" dirty="0"/>
          </a:p>
        </p:txBody>
      </p:sp>
      <p:sp>
        <p:nvSpPr>
          <p:cNvPr id="4" name="Content Placeholder 2"/>
          <p:cNvSpPr txBox="1">
            <a:spLocks/>
          </p:cNvSpPr>
          <p:nvPr/>
        </p:nvSpPr>
        <p:spPr>
          <a:xfrm>
            <a:off x="5086300" y="6453336"/>
            <a:ext cx="10663788" cy="3770063"/>
          </a:xfrm>
          <a:prstGeom prst="rect">
            <a:avLst/>
          </a:prstGeom>
        </p:spPr>
        <p:txBody>
          <a:bodyPr vert="horz" lIns="91440" tIns="45720" rIns="91440" bIns="45720" rtlCol="0" anchor="t">
            <a:normAutofit/>
          </a:bodyPr>
          <a:lstStyle>
            <a:lvl1pPr marL="0" indent="0" algn="l" defTabSz="457063" rtl="0" eaLnBrk="1" latinLnBrk="0" hangingPunct="1">
              <a:spcBef>
                <a:spcPts val="1000"/>
              </a:spcBef>
              <a:spcAft>
                <a:spcPts val="0"/>
              </a:spcAft>
              <a:buClr>
                <a:schemeClr val="accent1"/>
              </a:buClr>
              <a:buFont typeface="Wingdings 3" charset="2"/>
              <a:buNone/>
              <a:defRPr sz="1799" kern="1200">
                <a:solidFill>
                  <a:schemeClr val="tx1">
                    <a:lumMod val="65000"/>
                    <a:lumOff val="35000"/>
                  </a:schemeClr>
                </a:solidFill>
                <a:latin typeface="+mn-lt"/>
                <a:ea typeface="+mn-ea"/>
                <a:cs typeface="+mn-cs"/>
              </a:defRPr>
            </a:lvl1pPr>
            <a:lvl2pPr marL="457063" indent="0" algn="ctr" defTabSz="457063"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126" indent="0" algn="ctr" defTabSz="457063"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189" indent="0" algn="ctr" defTabSz="457063"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251" indent="0" algn="ctr" defTabSz="457063"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5314" indent="0" algn="ctr" defTabSz="457063"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2377" indent="0" algn="ctr" defTabSz="457063"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199440" indent="0" algn="ctr" defTabSz="457063"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6503" indent="0" algn="ctr" defTabSz="457063"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CA" sz="1400" dirty="0"/>
              <a:t>Abstract example from: https://writingcenter.unc.edu/tips-and-tools/abstracts/</a:t>
            </a:r>
          </a:p>
        </p:txBody>
      </p:sp>
    </p:spTree>
    <p:extLst>
      <p:ext uri="{BB962C8B-B14F-4D97-AF65-F5344CB8AC3E}">
        <p14:creationId xmlns:p14="http://schemas.microsoft.com/office/powerpoint/2010/main" val="61443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0</TotalTime>
  <Words>2231</Words>
  <Application>Microsoft Macintosh PowerPoint</Application>
  <PresentationFormat>Custom</PresentationFormat>
  <Paragraphs>160</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Century Gothic</vt:lpstr>
      <vt:lpstr>Corbel</vt:lpstr>
      <vt:lpstr>Wingdings 3</vt:lpstr>
      <vt:lpstr>Wisp</vt:lpstr>
      <vt:lpstr>Abstract Essentials</vt:lpstr>
      <vt:lpstr>What is an Abstract?</vt:lpstr>
      <vt:lpstr>Definition</vt:lpstr>
      <vt:lpstr>Purpose?</vt:lpstr>
      <vt:lpstr>Purpose?</vt:lpstr>
      <vt:lpstr>Parts of an Abstract</vt:lpstr>
      <vt:lpstr>Research Question </vt:lpstr>
      <vt:lpstr>Note</vt:lpstr>
      <vt:lpstr>Example Research Question</vt:lpstr>
      <vt:lpstr>Your turn!</vt:lpstr>
      <vt:lpstr>Research questions</vt:lpstr>
      <vt:lpstr>Background</vt:lpstr>
      <vt:lpstr>How To Outline The Background</vt:lpstr>
      <vt:lpstr>Example Background</vt:lpstr>
      <vt:lpstr>Background</vt:lpstr>
      <vt:lpstr>Importance</vt:lpstr>
      <vt:lpstr>Example Importance</vt:lpstr>
      <vt:lpstr>Importance</vt:lpstr>
      <vt:lpstr>Methods</vt:lpstr>
      <vt:lpstr>Methodology</vt:lpstr>
      <vt:lpstr>Theory</vt:lpstr>
      <vt:lpstr>Theory</vt:lpstr>
      <vt:lpstr>Notes</vt:lpstr>
      <vt:lpstr>Example Methods</vt:lpstr>
      <vt:lpstr>Methodology</vt:lpstr>
      <vt:lpstr>Findings</vt:lpstr>
      <vt:lpstr>Notes</vt:lpstr>
      <vt:lpstr>Example Findings</vt:lpstr>
      <vt:lpstr>Findings</vt:lpstr>
      <vt:lpstr>Keywords</vt:lpstr>
      <vt:lpstr>Notes</vt:lpstr>
      <vt:lpstr>Keywords</vt:lpstr>
      <vt:lpstr>Additional Abstract Tips</vt:lpstr>
      <vt:lpstr>Keep It Short</vt:lpstr>
      <vt:lpstr>Restrictions</vt:lpstr>
      <vt:lpstr>Examples</vt:lpstr>
      <vt:lpstr>Audience</vt:lpstr>
      <vt:lpstr>Impartiality</vt:lpstr>
      <vt:lpstr>Avoid Citing and Referencing</vt:lpstr>
      <vt:lpstr>Avoid Acronyms, Initializations and Abbreviations</vt:lpstr>
      <vt:lpstr>Only Reference Recognizable Names</vt:lpstr>
      <vt:lpstr>Final Thoughts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2015-10-27T21:29:36Z</dcterms:created>
  <dcterms:modified xsi:type="dcterms:W3CDTF">2022-02-08T18:56:51Z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