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8" r:id="rId3"/>
    <p:sldId id="259" r:id="rId4"/>
    <p:sldId id="261" r:id="rId5"/>
    <p:sldId id="262" r:id="rId6"/>
    <p:sldId id="266" r:id="rId7"/>
    <p:sldId id="267" r:id="rId8"/>
    <p:sldId id="268" r:id="rId9"/>
    <p:sldId id="269" r:id="rId10"/>
    <p:sldId id="265" r:id="rId11"/>
    <p:sldId id="270" r:id="rId12"/>
    <p:sldId id="264"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4DEDBC-FFE1-4E49-95A7-B3C8D4BB7B18}" v="7" dt="2024-10-10T15:02:17.6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3399" autoAdjust="0"/>
  </p:normalViewPr>
  <p:slideViewPr>
    <p:cSldViewPr snapToGrid="0">
      <p:cViewPr varScale="1">
        <p:scale>
          <a:sx n="69" d="100"/>
          <a:sy n="69" d="100"/>
        </p:scale>
        <p:origin x="123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na N." userId="92cfbca38cbe8130" providerId="LiveId" clId="{A54DEDBC-FFE1-4E49-95A7-B3C8D4BB7B18}"/>
    <pc:docChg chg="undo redo custSel addSld delSld modSld sldOrd">
      <pc:chgData name="Kristina N." userId="92cfbca38cbe8130" providerId="LiveId" clId="{A54DEDBC-FFE1-4E49-95A7-B3C8D4BB7B18}" dt="2024-10-10T15:07:01.672" v="2317" actId="20577"/>
      <pc:docMkLst>
        <pc:docMk/>
      </pc:docMkLst>
      <pc:sldChg chg="modSp mod">
        <pc:chgData name="Kristina N." userId="92cfbca38cbe8130" providerId="LiveId" clId="{A54DEDBC-FFE1-4E49-95A7-B3C8D4BB7B18}" dt="2024-10-08T16:47:35.477" v="89" actId="20577"/>
        <pc:sldMkLst>
          <pc:docMk/>
          <pc:sldMk cId="3624248947" sldId="256"/>
        </pc:sldMkLst>
        <pc:spChg chg="mod">
          <ac:chgData name="Kristina N." userId="92cfbca38cbe8130" providerId="LiveId" clId="{A54DEDBC-FFE1-4E49-95A7-B3C8D4BB7B18}" dt="2024-10-08T16:47:35.477" v="89" actId="20577"/>
          <ac:spMkLst>
            <pc:docMk/>
            <pc:sldMk cId="3624248947" sldId="256"/>
            <ac:spMk id="3" creationId="{C2D70BA1-8DB1-33DA-4F7B-02C96D97B254}"/>
          </ac:spMkLst>
        </pc:spChg>
      </pc:sldChg>
      <pc:sldChg chg="del">
        <pc:chgData name="Kristina N." userId="92cfbca38cbe8130" providerId="LiveId" clId="{A54DEDBC-FFE1-4E49-95A7-B3C8D4BB7B18}" dt="2024-10-08T16:46:39.120" v="0" actId="47"/>
        <pc:sldMkLst>
          <pc:docMk/>
          <pc:sldMk cId="1537562377" sldId="257"/>
        </pc:sldMkLst>
      </pc:sldChg>
      <pc:sldChg chg="modSp mod">
        <pc:chgData name="Kristina N." userId="92cfbca38cbe8130" providerId="LiveId" clId="{A54DEDBC-FFE1-4E49-95A7-B3C8D4BB7B18}" dt="2024-10-10T14:38:51.117" v="270" actId="20577"/>
        <pc:sldMkLst>
          <pc:docMk/>
          <pc:sldMk cId="759534866" sldId="259"/>
        </pc:sldMkLst>
        <pc:spChg chg="mod">
          <ac:chgData name="Kristina N." userId="92cfbca38cbe8130" providerId="LiveId" clId="{A54DEDBC-FFE1-4E49-95A7-B3C8D4BB7B18}" dt="2024-10-10T14:38:51.117" v="270" actId="20577"/>
          <ac:spMkLst>
            <pc:docMk/>
            <pc:sldMk cId="759534866" sldId="259"/>
            <ac:spMk id="3" creationId="{35D445FF-A383-0E72-ED2F-8C64971EC08A}"/>
          </ac:spMkLst>
        </pc:spChg>
      </pc:sldChg>
      <pc:sldChg chg="del">
        <pc:chgData name="Kristina N." userId="92cfbca38cbe8130" providerId="LiveId" clId="{A54DEDBC-FFE1-4E49-95A7-B3C8D4BB7B18}" dt="2024-10-10T14:39:39.035" v="271" actId="47"/>
        <pc:sldMkLst>
          <pc:docMk/>
          <pc:sldMk cId="3667306226" sldId="260"/>
        </pc:sldMkLst>
      </pc:sldChg>
      <pc:sldChg chg="modSp mod">
        <pc:chgData name="Kristina N." userId="92cfbca38cbe8130" providerId="LiveId" clId="{A54DEDBC-FFE1-4E49-95A7-B3C8D4BB7B18}" dt="2024-10-10T14:45:48.516" v="653" actId="113"/>
        <pc:sldMkLst>
          <pc:docMk/>
          <pc:sldMk cId="1619975354" sldId="261"/>
        </pc:sldMkLst>
        <pc:spChg chg="mod">
          <ac:chgData name="Kristina N." userId="92cfbca38cbe8130" providerId="LiveId" clId="{A54DEDBC-FFE1-4E49-95A7-B3C8D4BB7B18}" dt="2024-10-10T14:45:48.516" v="653" actId="113"/>
          <ac:spMkLst>
            <pc:docMk/>
            <pc:sldMk cId="1619975354" sldId="261"/>
            <ac:spMk id="3" creationId="{A44193B5-9DC2-E08F-40F7-55F785AC9C14}"/>
          </ac:spMkLst>
        </pc:spChg>
      </pc:sldChg>
      <pc:sldChg chg="addSp modSp mod">
        <pc:chgData name="Kristina N." userId="92cfbca38cbe8130" providerId="LiveId" clId="{A54DEDBC-FFE1-4E49-95A7-B3C8D4BB7B18}" dt="2024-10-10T15:07:01.672" v="2317" actId="20577"/>
        <pc:sldMkLst>
          <pc:docMk/>
          <pc:sldMk cId="3998682441" sldId="262"/>
        </pc:sldMkLst>
        <pc:spChg chg="mod">
          <ac:chgData name="Kristina N." userId="92cfbca38cbe8130" providerId="LiveId" clId="{A54DEDBC-FFE1-4E49-95A7-B3C8D4BB7B18}" dt="2024-10-10T14:52:05.333" v="1045" actId="207"/>
          <ac:spMkLst>
            <pc:docMk/>
            <pc:sldMk cId="3998682441" sldId="262"/>
            <ac:spMk id="2" creationId="{7E7E8AD7-FD39-F24C-889E-F1C1A72AA322}"/>
          </ac:spMkLst>
        </pc:spChg>
        <pc:spChg chg="mod">
          <ac:chgData name="Kristina N." userId="92cfbca38cbe8130" providerId="LiveId" clId="{A54DEDBC-FFE1-4E49-95A7-B3C8D4BB7B18}" dt="2024-10-10T15:07:01.672" v="2317" actId="20577"/>
          <ac:spMkLst>
            <pc:docMk/>
            <pc:sldMk cId="3998682441" sldId="262"/>
            <ac:spMk id="3" creationId="{E8C618FB-5CC2-1AF0-08CA-B9E2F6BC8E0A}"/>
          </ac:spMkLst>
        </pc:spChg>
        <pc:spChg chg="add mod">
          <ac:chgData name="Kristina N." userId="92cfbca38cbe8130" providerId="LiveId" clId="{A54DEDBC-FFE1-4E49-95A7-B3C8D4BB7B18}" dt="2024-10-10T14:51:39.064" v="1011" actId="1076"/>
          <ac:spMkLst>
            <pc:docMk/>
            <pc:sldMk cId="3998682441" sldId="262"/>
            <ac:spMk id="5" creationId="{4A35060F-B90E-B4E5-FD03-DD5079DE254D}"/>
          </ac:spMkLst>
        </pc:spChg>
      </pc:sldChg>
      <pc:sldChg chg="modSp mod">
        <pc:chgData name="Kristina N." userId="92cfbca38cbe8130" providerId="LiveId" clId="{A54DEDBC-FFE1-4E49-95A7-B3C8D4BB7B18}" dt="2024-10-08T16:47:01.314" v="70" actId="20577"/>
        <pc:sldMkLst>
          <pc:docMk/>
          <pc:sldMk cId="2900223689" sldId="263"/>
        </pc:sldMkLst>
        <pc:spChg chg="mod">
          <ac:chgData name="Kristina N." userId="92cfbca38cbe8130" providerId="LiveId" clId="{A54DEDBC-FFE1-4E49-95A7-B3C8D4BB7B18}" dt="2024-10-08T16:47:01.314" v="70" actId="20577"/>
          <ac:spMkLst>
            <pc:docMk/>
            <pc:sldMk cId="2900223689" sldId="263"/>
            <ac:spMk id="3" creationId="{78321610-652C-6C3E-AF56-2700764C386E}"/>
          </ac:spMkLst>
        </pc:spChg>
      </pc:sldChg>
      <pc:sldChg chg="modSp mod">
        <pc:chgData name="Kristina N." userId="92cfbca38cbe8130" providerId="LiveId" clId="{A54DEDBC-FFE1-4E49-95A7-B3C8D4BB7B18}" dt="2024-10-10T15:06:20.772" v="2300" actId="20577"/>
        <pc:sldMkLst>
          <pc:docMk/>
          <pc:sldMk cId="1221593191" sldId="264"/>
        </pc:sldMkLst>
        <pc:spChg chg="mod">
          <ac:chgData name="Kristina N." userId="92cfbca38cbe8130" providerId="LiveId" clId="{A54DEDBC-FFE1-4E49-95A7-B3C8D4BB7B18}" dt="2024-10-10T15:06:20.772" v="2300" actId="20577"/>
          <ac:spMkLst>
            <pc:docMk/>
            <pc:sldMk cId="1221593191" sldId="264"/>
            <ac:spMk id="3" creationId="{ECEDCFD0-EF85-5BCD-79E3-9C356BA5DC2C}"/>
          </ac:spMkLst>
        </pc:spChg>
      </pc:sldChg>
      <pc:sldChg chg="modSp new mod ord modNotesTx">
        <pc:chgData name="Kristina N." userId="92cfbca38cbe8130" providerId="LiveId" clId="{A54DEDBC-FFE1-4E49-95A7-B3C8D4BB7B18}" dt="2024-10-10T15:01:47.203" v="1728" actId="113"/>
        <pc:sldMkLst>
          <pc:docMk/>
          <pc:sldMk cId="517211885" sldId="265"/>
        </pc:sldMkLst>
        <pc:spChg chg="mod">
          <ac:chgData name="Kristina N." userId="92cfbca38cbe8130" providerId="LiveId" clId="{A54DEDBC-FFE1-4E49-95A7-B3C8D4BB7B18}" dt="2024-10-10T14:53:58.972" v="1070" actId="20577"/>
          <ac:spMkLst>
            <pc:docMk/>
            <pc:sldMk cId="517211885" sldId="265"/>
            <ac:spMk id="2" creationId="{FEB57609-D754-C2BA-EC05-8B3168B5A256}"/>
          </ac:spMkLst>
        </pc:spChg>
        <pc:spChg chg="mod">
          <ac:chgData name="Kristina N." userId="92cfbca38cbe8130" providerId="LiveId" clId="{A54DEDBC-FFE1-4E49-95A7-B3C8D4BB7B18}" dt="2024-10-10T15:01:47.203" v="1728" actId="113"/>
          <ac:spMkLst>
            <pc:docMk/>
            <pc:sldMk cId="517211885" sldId="265"/>
            <ac:spMk id="3" creationId="{AE73D8E6-6623-71E5-E690-8DA716FF4407}"/>
          </ac:spMkLst>
        </pc:spChg>
      </pc:sldChg>
      <pc:sldChg chg="delSp add setBg delDesignElem">
        <pc:chgData name="Kristina N." userId="92cfbca38cbe8130" providerId="LiveId" clId="{A54DEDBC-FFE1-4E49-95A7-B3C8D4BB7B18}" dt="2024-10-10T14:52:41.440" v="1048"/>
        <pc:sldMkLst>
          <pc:docMk/>
          <pc:sldMk cId="2546083249" sldId="266"/>
        </pc:sldMkLst>
        <pc:spChg chg="del">
          <ac:chgData name="Kristina N." userId="92cfbca38cbe8130" providerId="LiveId" clId="{A54DEDBC-FFE1-4E49-95A7-B3C8D4BB7B18}" dt="2024-10-10T14:52:41.440" v="1048"/>
          <ac:spMkLst>
            <pc:docMk/>
            <pc:sldMk cId="2546083249" sldId="266"/>
            <ac:spMk id="1031" creationId="{BF1AB5B0-263B-4251-A882-934C776FBAC4}"/>
          </ac:spMkLst>
        </pc:spChg>
        <pc:spChg chg="del">
          <ac:chgData name="Kristina N." userId="92cfbca38cbe8130" providerId="LiveId" clId="{A54DEDBC-FFE1-4E49-95A7-B3C8D4BB7B18}" dt="2024-10-10T14:52:41.440" v="1048"/>
          <ac:spMkLst>
            <pc:docMk/>
            <pc:sldMk cId="2546083249" sldId="266"/>
            <ac:spMk id="1056" creationId="{E972DE0D-2E53-4159-ABD3-C601524262C2}"/>
          </ac:spMkLst>
        </pc:spChg>
        <pc:grpChg chg="del">
          <ac:chgData name="Kristina N." userId="92cfbca38cbe8130" providerId="LiveId" clId="{A54DEDBC-FFE1-4E49-95A7-B3C8D4BB7B18}" dt="2024-10-10T14:52:41.440" v="1048"/>
          <ac:grpSpMkLst>
            <pc:docMk/>
            <pc:sldMk cId="2546083249" sldId="266"/>
            <ac:grpSpMk id="1033" creationId="{D78ABF88-46E8-4029-AB46-E4771F47343A}"/>
          </ac:grpSpMkLst>
        </pc:grpChg>
      </pc:sldChg>
      <pc:sldChg chg="delSp add setBg delDesignElem">
        <pc:chgData name="Kristina N." userId="92cfbca38cbe8130" providerId="LiveId" clId="{A54DEDBC-FFE1-4E49-95A7-B3C8D4BB7B18}" dt="2024-10-10T14:52:41.440" v="1048"/>
        <pc:sldMkLst>
          <pc:docMk/>
          <pc:sldMk cId="370419372" sldId="267"/>
        </pc:sldMkLst>
        <pc:spChg chg="del">
          <ac:chgData name="Kristina N." userId="92cfbca38cbe8130" providerId="LiveId" clId="{A54DEDBC-FFE1-4E49-95A7-B3C8D4BB7B18}" dt="2024-10-10T14:52:41.440" v="1048"/>
          <ac:spMkLst>
            <pc:docMk/>
            <pc:sldMk cId="370419372" sldId="267"/>
            <ac:spMk id="2059" creationId="{D892DD75-0F21-4634-99B7-E84CA5367F69}"/>
          </ac:spMkLst>
        </pc:spChg>
        <pc:spChg chg="del">
          <ac:chgData name="Kristina N." userId="92cfbca38cbe8130" providerId="LiveId" clId="{A54DEDBC-FFE1-4E49-95A7-B3C8D4BB7B18}" dt="2024-10-10T14:52:41.440" v="1048"/>
          <ac:spMkLst>
            <pc:docMk/>
            <pc:sldMk cId="370419372" sldId="267"/>
            <ac:spMk id="2084" creationId="{E972DE0D-2E53-4159-ABD3-C601524262C2}"/>
          </ac:spMkLst>
        </pc:spChg>
        <pc:grpChg chg="del">
          <ac:chgData name="Kristina N." userId="92cfbca38cbe8130" providerId="LiveId" clId="{A54DEDBC-FFE1-4E49-95A7-B3C8D4BB7B18}" dt="2024-10-10T14:52:41.440" v="1048"/>
          <ac:grpSpMkLst>
            <pc:docMk/>
            <pc:sldMk cId="370419372" sldId="267"/>
            <ac:grpSpMk id="2061" creationId="{2FF33740-2A83-42E8-A598-9AE61A3F0A06}"/>
          </ac:grpSpMkLst>
        </pc:grpChg>
      </pc:sldChg>
      <pc:sldChg chg="add">
        <pc:chgData name="Kristina N." userId="92cfbca38cbe8130" providerId="LiveId" clId="{A54DEDBC-FFE1-4E49-95A7-B3C8D4BB7B18}" dt="2024-10-10T14:52:41.440" v="1048"/>
        <pc:sldMkLst>
          <pc:docMk/>
          <pc:sldMk cId="2027793886" sldId="268"/>
        </pc:sldMkLst>
      </pc:sldChg>
      <pc:sldChg chg="add">
        <pc:chgData name="Kristina N." userId="92cfbca38cbe8130" providerId="LiveId" clId="{A54DEDBC-FFE1-4E49-95A7-B3C8D4BB7B18}" dt="2024-10-10T14:53:06.465" v="1051"/>
        <pc:sldMkLst>
          <pc:docMk/>
          <pc:sldMk cId="2097583444" sldId="269"/>
        </pc:sldMkLst>
      </pc:sldChg>
      <pc:sldChg chg="modSp new mod">
        <pc:chgData name="Kristina N." userId="92cfbca38cbe8130" providerId="LiveId" clId="{A54DEDBC-FFE1-4E49-95A7-B3C8D4BB7B18}" dt="2024-10-10T15:03:45.041" v="2109" actId="20577"/>
        <pc:sldMkLst>
          <pc:docMk/>
          <pc:sldMk cId="1081424274" sldId="270"/>
        </pc:sldMkLst>
        <pc:spChg chg="mod">
          <ac:chgData name="Kristina N." userId="92cfbca38cbe8130" providerId="LiveId" clId="{A54DEDBC-FFE1-4E49-95A7-B3C8D4BB7B18}" dt="2024-10-10T15:02:01.127" v="1747" actId="20577"/>
          <ac:spMkLst>
            <pc:docMk/>
            <pc:sldMk cId="1081424274" sldId="270"/>
            <ac:spMk id="2" creationId="{B8FFD255-8505-7D73-93EC-2897F1E08C80}"/>
          </ac:spMkLst>
        </pc:spChg>
        <pc:spChg chg="mod">
          <ac:chgData name="Kristina N." userId="92cfbca38cbe8130" providerId="LiveId" clId="{A54DEDBC-FFE1-4E49-95A7-B3C8D4BB7B18}" dt="2024-10-10T15:03:45.041" v="2109" actId="20577"/>
          <ac:spMkLst>
            <pc:docMk/>
            <pc:sldMk cId="1081424274" sldId="270"/>
            <ac:spMk id="3" creationId="{D7F48E5E-EDCF-8EB1-6595-26706AAEB632}"/>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7CB5BE-3254-48D8-B9FA-6AFE93E08043}"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6DFEC84-66B9-4E6A-AF52-D73A85FA1E68}">
      <dgm:prSet/>
      <dgm:spPr/>
      <dgm:t>
        <a:bodyPr/>
        <a:lstStyle/>
        <a:p>
          <a:r>
            <a:rPr lang="en-CA"/>
            <a:t>Admission Requirements</a:t>
          </a:r>
          <a:endParaRPr lang="en-US"/>
        </a:p>
      </dgm:t>
    </dgm:pt>
    <dgm:pt modelId="{7C28B6D7-AB0B-4C21-9F4A-785B50BCA06E}" type="parTrans" cxnId="{181A5CC2-58B3-4565-B897-67AA2FC0E564}">
      <dgm:prSet/>
      <dgm:spPr/>
      <dgm:t>
        <a:bodyPr/>
        <a:lstStyle/>
        <a:p>
          <a:endParaRPr lang="en-US"/>
        </a:p>
      </dgm:t>
    </dgm:pt>
    <dgm:pt modelId="{9BB53FA5-D839-4A88-BB2C-2DFD575C39EF}" type="sibTrans" cxnId="{181A5CC2-58B3-4565-B897-67AA2FC0E564}">
      <dgm:prSet/>
      <dgm:spPr/>
      <dgm:t>
        <a:bodyPr/>
        <a:lstStyle/>
        <a:p>
          <a:endParaRPr lang="en-US"/>
        </a:p>
      </dgm:t>
    </dgm:pt>
    <dgm:pt modelId="{881A3C4C-CB9F-4386-A3BE-C505A3E2A4CB}">
      <dgm:prSet/>
      <dgm:spPr/>
      <dgm:t>
        <a:bodyPr/>
        <a:lstStyle/>
        <a:p>
          <a:r>
            <a:rPr lang="en-CA"/>
            <a:t>Application Process</a:t>
          </a:r>
          <a:endParaRPr lang="en-US"/>
        </a:p>
      </dgm:t>
    </dgm:pt>
    <dgm:pt modelId="{3592C946-D9DF-4250-B1CE-D765FC990AF3}" type="parTrans" cxnId="{D005A439-B4D3-4947-9A36-CCBBD8E666B5}">
      <dgm:prSet/>
      <dgm:spPr/>
      <dgm:t>
        <a:bodyPr/>
        <a:lstStyle/>
        <a:p>
          <a:endParaRPr lang="en-US"/>
        </a:p>
      </dgm:t>
    </dgm:pt>
    <dgm:pt modelId="{9008AE5C-F3D4-400C-9278-3F28526C43E5}" type="sibTrans" cxnId="{D005A439-B4D3-4947-9A36-CCBBD8E666B5}">
      <dgm:prSet/>
      <dgm:spPr/>
      <dgm:t>
        <a:bodyPr/>
        <a:lstStyle/>
        <a:p>
          <a:endParaRPr lang="en-US"/>
        </a:p>
      </dgm:t>
    </dgm:pt>
    <dgm:pt modelId="{B1AB0CC5-93C5-41B1-8037-6745545B3A47}">
      <dgm:prSet/>
      <dgm:spPr/>
      <dgm:t>
        <a:bodyPr/>
        <a:lstStyle/>
        <a:p>
          <a:r>
            <a:rPr lang="en-CA"/>
            <a:t>FAQ</a:t>
          </a:r>
          <a:endParaRPr lang="en-US"/>
        </a:p>
      </dgm:t>
    </dgm:pt>
    <dgm:pt modelId="{061858BC-4DA4-402C-A6A1-78B785CE5A0E}" type="parTrans" cxnId="{59E5A2DB-371B-4821-9573-905630886113}">
      <dgm:prSet/>
      <dgm:spPr/>
      <dgm:t>
        <a:bodyPr/>
        <a:lstStyle/>
        <a:p>
          <a:endParaRPr lang="en-US"/>
        </a:p>
      </dgm:t>
    </dgm:pt>
    <dgm:pt modelId="{A7B33430-F21A-4CB9-9E4D-412CF8F22335}" type="sibTrans" cxnId="{59E5A2DB-371B-4821-9573-905630886113}">
      <dgm:prSet/>
      <dgm:spPr/>
      <dgm:t>
        <a:bodyPr/>
        <a:lstStyle/>
        <a:p>
          <a:endParaRPr lang="en-US"/>
        </a:p>
      </dgm:t>
    </dgm:pt>
    <dgm:pt modelId="{BF46E348-7D15-4C01-BE50-16353B481981}">
      <dgm:prSet/>
      <dgm:spPr/>
      <dgm:t>
        <a:bodyPr/>
        <a:lstStyle/>
        <a:p>
          <a:r>
            <a:rPr lang="en-CA"/>
            <a:t>Contact Information</a:t>
          </a:r>
          <a:endParaRPr lang="en-US"/>
        </a:p>
      </dgm:t>
    </dgm:pt>
    <dgm:pt modelId="{D11571C8-E869-498C-ADAE-68EFCA95CD2E}" type="parTrans" cxnId="{A4E25D1A-8D56-4EB1-83BC-098664556E81}">
      <dgm:prSet/>
      <dgm:spPr/>
      <dgm:t>
        <a:bodyPr/>
        <a:lstStyle/>
        <a:p>
          <a:endParaRPr lang="en-US"/>
        </a:p>
      </dgm:t>
    </dgm:pt>
    <dgm:pt modelId="{1076B8C0-A95F-4372-889F-001244D997A0}" type="sibTrans" cxnId="{A4E25D1A-8D56-4EB1-83BC-098664556E81}">
      <dgm:prSet/>
      <dgm:spPr/>
      <dgm:t>
        <a:bodyPr/>
        <a:lstStyle/>
        <a:p>
          <a:endParaRPr lang="en-US"/>
        </a:p>
      </dgm:t>
    </dgm:pt>
    <dgm:pt modelId="{2690F0C3-4697-410F-B58F-96788E002259}" type="pres">
      <dgm:prSet presAssocID="{ED7CB5BE-3254-48D8-B9FA-6AFE93E08043}" presName="root" presStyleCnt="0">
        <dgm:presLayoutVars>
          <dgm:dir/>
          <dgm:resizeHandles val="exact"/>
        </dgm:presLayoutVars>
      </dgm:prSet>
      <dgm:spPr/>
    </dgm:pt>
    <dgm:pt modelId="{AB24B853-AD30-4B19-A8DF-A7B945D3919C}" type="pres">
      <dgm:prSet presAssocID="{ED7CB5BE-3254-48D8-B9FA-6AFE93E08043}" presName="container" presStyleCnt="0">
        <dgm:presLayoutVars>
          <dgm:dir/>
          <dgm:resizeHandles val="exact"/>
        </dgm:presLayoutVars>
      </dgm:prSet>
      <dgm:spPr/>
    </dgm:pt>
    <dgm:pt modelId="{EC112DF4-9693-4555-818B-B5E19444894F}" type="pres">
      <dgm:prSet presAssocID="{76DFEC84-66B9-4E6A-AF52-D73A85FA1E68}" presName="compNode" presStyleCnt="0"/>
      <dgm:spPr/>
    </dgm:pt>
    <dgm:pt modelId="{182619A1-33B0-4E9E-9EFA-B4115C9528A6}" type="pres">
      <dgm:prSet presAssocID="{76DFEC84-66B9-4E6A-AF52-D73A85FA1E68}" presName="iconBgRect" presStyleLbl="bgShp" presStyleIdx="0" presStyleCnt="4"/>
      <dgm:spPr/>
    </dgm:pt>
    <dgm:pt modelId="{AD0D078A-EB73-417C-A85A-6B10E2DCFBBB}" type="pres">
      <dgm:prSet presAssocID="{76DFEC84-66B9-4E6A-AF52-D73A85FA1E6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1F904A30-2009-4426-A906-F38F6350610D}" type="pres">
      <dgm:prSet presAssocID="{76DFEC84-66B9-4E6A-AF52-D73A85FA1E68}" presName="spaceRect" presStyleCnt="0"/>
      <dgm:spPr/>
    </dgm:pt>
    <dgm:pt modelId="{C9814AC3-21E0-49F6-B1DD-220F3B6DA8E6}" type="pres">
      <dgm:prSet presAssocID="{76DFEC84-66B9-4E6A-AF52-D73A85FA1E68}" presName="textRect" presStyleLbl="revTx" presStyleIdx="0" presStyleCnt="4">
        <dgm:presLayoutVars>
          <dgm:chMax val="1"/>
          <dgm:chPref val="1"/>
        </dgm:presLayoutVars>
      </dgm:prSet>
      <dgm:spPr/>
    </dgm:pt>
    <dgm:pt modelId="{1255CDF2-6759-45AA-9022-F1563EDDAD8B}" type="pres">
      <dgm:prSet presAssocID="{9BB53FA5-D839-4A88-BB2C-2DFD575C39EF}" presName="sibTrans" presStyleLbl="sibTrans2D1" presStyleIdx="0" presStyleCnt="0"/>
      <dgm:spPr/>
    </dgm:pt>
    <dgm:pt modelId="{3AEB03E2-A64B-4CC8-9AFD-37CA7C8E1A78}" type="pres">
      <dgm:prSet presAssocID="{881A3C4C-CB9F-4386-A3BE-C505A3E2A4CB}" presName="compNode" presStyleCnt="0"/>
      <dgm:spPr/>
    </dgm:pt>
    <dgm:pt modelId="{9CEF1AD9-82B9-4AEB-837B-B5056B929D4F}" type="pres">
      <dgm:prSet presAssocID="{881A3C4C-CB9F-4386-A3BE-C505A3E2A4CB}" presName="iconBgRect" presStyleLbl="bgShp" presStyleIdx="1" presStyleCnt="4"/>
      <dgm:spPr/>
    </dgm:pt>
    <dgm:pt modelId="{036AD6C7-DFAC-451B-B495-D993C3A8321A}" type="pres">
      <dgm:prSet presAssocID="{881A3C4C-CB9F-4386-A3BE-C505A3E2A4C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D2074574-8C6C-45AD-B1E0-230383C0A727}" type="pres">
      <dgm:prSet presAssocID="{881A3C4C-CB9F-4386-A3BE-C505A3E2A4CB}" presName="spaceRect" presStyleCnt="0"/>
      <dgm:spPr/>
    </dgm:pt>
    <dgm:pt modelId="{C9A7E500-0960-451F-BAD9-C7A904229852}" type="pres">
      <dgm:prSet presAssocID="{881A3C4C-CB9F-4386-A3BE-C505A3E2A4CB}" presName="textRect" presStyleLbl="revTx" presStyleIdx="1" presStyleCnt="4">
        <dgm:presLayoutVars>
          <dgm:chMax val="1"/>
          <dgm:chPref val="1"/>
        </dgm:presLayoutVars>
      </dgm:prSet>
      <dgm:spPr/>
    </dgm:pt>
    <dgm:pt modelId="{DD49D357-81B3-42EC-9449-B0B332132016}" type="pres">
      <dgm:prSet presAssocID="{9008AE5C-F3D4-400C-9278-3F28526C43E5}" presName="sibTrans" presStyleLbl="sibTrans2D1" presStyleIdx="0" presStyleCnt="0"/>
      <dgm:spPr/>
    </dgm:pt>
    <dgm:pt modelId="{840CAE4A-D47A-473C-8E7D-232DD8B04491}" type="pres">
      <dgm:prSet presAssocID="{B1AB0CC5-93C5-41B1-8037-6745545B3A47}" presName="compNode" presStyleCnt="0"/>
      <dgm:spPr/>
    </dgm:pt>
    <dgm:pt modelId="{EA8BFCD6-A47E-437D-B80D-E2C458227B9F}" type="pres">
      <dgm:prSet presAssocID="{B1AB0CC5-93C5-41B1-8037-6745545B3A47}" presName="iconBgRect" presStyleLbl="bgShp" presStyleIdx="2" presStyleCnt="4"/>
      <dgm:spPr/>
    </dgm:pt>
    <dgm:pt modelId="{BEB3B7D1-65AE-40B5-96AA-F0C9F52DF562}" type="pres">
      <dgm:prSet presAssocID="{B1AB0CC5-93C5-41B1-8037-6745545B3A4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lp"/>
        </a:ext>
      </dgm:extLst>
    </dgm:pt>
    <dgm:pt modelId="{3A2A6DED-48B5-43F4-B6A9-425442213F4B}" type="pres">
      <dgm:prSet presAssocID="{B1AB0CC5-93C5-41B1-8037-6745545B3A47}" presName="spaceRect" presStyleCnt="0"/>
      <dgm:spPr/>
    </dgm:pt>
    <dgm:pt modelId="{C5D559DB-9FF5-4441-96E5-BC0042421248}" type="pres">
      <dgm:prSet presAssocID="{B1AB0CC5-93C5-41B1-8037-6745545B3A47}" presName="textRect" presStyleLbl="revTx" presStyleIdx="2" presStyleCnt="4">
        <dgm:presLayoutVars>
          <dgm:chMax val="1"/>
          <dgm:chPref val="1"/>
        </dgm:presLayoutVars>
      </dgm:prSet>
      <dgm:spPr/>
    </dgm:pt>
    <dgm:pt modelId="{55659191-3CCD-48D8-8E60-8C150878452E}" type="pres">
      <dgm:prSet presAssocID="{A7B33430-F21A-4CB9-9E4D-412CF8F22335}" presName="sibTrans" presStyleLbl="sibTrans2D1" presStyleIdx="0" presStyleCnt="0"/>
      <dgm:spPr/>
    </dgm:pt>
    <dgm:pt modelId="{7EC49B5B-441A-43CA-A9A1-8BF0A751FAB3}" type="pres">
      <dgm:prSet presAssocID="{BF46E348-7D15-4C01-BE50-16353B481981}" presName="compNode" presStyleCnt="0"/>
      <dgm:spPr/>
    </dgm:pt>
    <dgm:pt modelId="{0C5EB0AA-20E2-430A-984A-523A02868CB4}" type="pres">
      <dgm:prSet presAssocID="{BF46E348-7D15-4C01-BE50-16353B481981}" presName="iconBgRect" presStyleLbl="bgShp" presStyleIdx="3" presStyleCnt="4"/>
      <dgm:spPr/>
    </dgm:pt>
    <dgm:pt modelId="{51A9F482-6C98-4538-AE55-DC7035D533FD}" type="pres">
      <dgm:prSet presAssocID="{BF46E348-7D15-4C01-BE50-16353B48198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eceiver"/>
        </a:ext>
      </dgm:extLst>
    </dgm:pt>
    <dgm:pt modelId="{05A2A0ED-245D-44EF-8404-B87D810FCE4C}" type="pres">
      <dgm:prSet presAssocID="{BF46E348-7D15-4C01-BE50-16353B481981}" presName="spaceRect" presStyleCnt="0"/>
      <dgm:spPr/>
    </dgm:pt>
    <dgm:pt modelId="{5EB98B65-F6EF-41AC-BFB8-DB748F060C6C}" type="pres">
      <dgm:prSet presAssocID="{BF46E348-7D15-4C01-BE50-16353B481981}" presName="textRect" presStyleLbl="revTx" presStyleIdx="3" presStyleCnt="4">
        <dgm:presLayoutVars>
          <dgm:chMax val="1"/>
          <dgm:chPref val="1"/>
        </dgm:presLayoutVars>
      </dgm:prSet>
      <dgm:spPr/>
    </dgm:pt>
  </dgm:ptLst>
  <dgm:cxnLst>
    <dgm:cxn modelId="{7B697D18-A6B9-4DF0-9094-3BBA825AEE7D}" type="presOf" srcId="{BF46E348-7D15-4C01-BE50-16353B481981}" destId="{5EB98B65-F6EF-41AC-BFB8-DB748F060C6C}" srcOrd="0" destOrd="0" presId="urn:microsoft.com/office/officeart/2018/2/layout/IconCircleList"/>
    <dgm:cxn modelId="{A4E25D1A-8D56-4EB1-83BC-098664556E81}" srcId="{ED7CB5BE-3254-48D8-B9FA-6AFE93E08043}" destId="{BF46E348-7D15-4C01-BE50-16353B481981}" srcOrd="3" destOrd="0" parTransId="{D11571C8-E869-498C-ADAE-68EFCA95CD2E}" sibTransId="{1076B8C0-A95F-4372-889F-001244D997A0}"/>
    <dgm:cxn modelId="{8BCB3C34-FD76-48D7-9066-B30D50F8957C}" type="presOf" srcId="{76DFEC84-66B9-4E6A-AF52-D73A85FA1E68}" destId="{C9814AC3-21E0-49F6-B1DD-220F3B6DA8E6}" srcOrd="0" destOrd="0" presId="urn:microsoft.com/office/officeart/2018/2/layout/IconCircleList"/>
    <dgm:cxn modelId="{D005A439-B4D3-4947-9A36-CCBBD8E666B5}" srcId="{ED7CB5BE-3254-48D8-B9FA-6AFE93E08043}" destId="{881A3C4C-CB9F-4386-A3BE-C505A3E2A4CB}" srcOrd="1" destOrd="0" parTransId="{3592C946-D9DF-4250-B1CE-D765FC990AF3}" sibTransId="{9008AE5C-F3D4-400C-9278-3F28526C43E5}"/>
    <dgm:cxn modelId="{25D64F63-2D34-4A13-8995-6822B3493DF5}" type="presOf" srcId="{ED7CB5BE-3254-48D8-B9FA-6AFE93E08043}" destId="{2690F0C3-4697-410F-B58F-96788E002259}" srcOrd="0" destOrd="0" presId="urn:microsoft.com/office/officeart/2018/2/layout/IconCircleList"/>
    <dgm:cxn modelId="{AC480E6D-B668-4682-8C29-8A3BAC8A4650}" type="presOf" srcId="{9008AE5C-F3D4-400C-9278-3F28526C43E5}" destId="{DD49D357-81B3-42EC-9449-B0B332132016}" srcOrd="0" destOrd="0" presId="urn:microsoft.com/office/officeart/2018/2/layout/IconCircleList"/>
    <dgm:cxn modelId="{E3612474-F29C-487B-84A5-D57BF9DBA90A}" type="presOf" srcId="{A7B33430-F21A-4CB9-9E4D-412CF8F22335}" destId="{55659191-3CCD-48D8-8E60-8C150878452E}" srcOrd="0" destOrd="0" presId="urn:microsoft.com/office/officeart/2018/2/layout/IconCircleList"/>
    <dgm:cxn modelId="{FE98BA79-832E-4190-AE8E-46111D8D0C07}" type="presOf" srcId="{9BB53FA5-D839-4A88-BB2C-2DFD575C39EF}" destId="{1255CDF2-6759-45AA-9022-F1563EDDAD8B}" srcOrd="0" destOrd="0" presId="urn:microsoft.com/office/officeart/2018/2/layout/IconCircleList"/>
    <dgm:cxn modelId="{181A5CC2-58B3-4565-B897-67AA2FC0E564}" srcId="{ED7CB5BE-3254-48D8-B9FA-6AFE93E08043}" destId="{76DFEC84-66B9-4E6A-AF52-D73A85FA1E68}" srcOrd="0" destOrd="0" parTransId="{7C28B6D7-AB0B-4C21-9F4A-785B50BCA06E}" sibTransId="{9BB53FA5-D839-4A88-BB2C-2DFD575C39EF}"/>
    <dgm:cxn modelId="{8DF711C4-8E90-42AD-9DBD-C01D12AE5851}" type="presOf" srcId="{B1AB0CC5-93C5-41B1-8037-6745545B3A47}" destId="{C5D559DB-9FF5-4441-96E5-BC0042421248}" srcOrd="0" destOrd="0" presId="urn:microsoft.com/office/officeart/2018/2/layout/IconCircleList"/>
    <dgm:cxn modelId="{59E5A2DB-371B-4821-9573-905630886113}" srcId="{ED7CB5BE-3254-48D8-B9FA-6AFE93E08043}" destId="{B1AB0CC5-93C5-41B1-8037-6745545B3A47}" srcOrd="2" destOrd="0" parTransId="{061858BC-4DA4-402C-A6A1-78B785CE5A0E}" sibTransId="{A7B33430-F21A-4CB9-9E4D-412CF8F22335}"/>
    <dgm:cxn modelId="{F3D525E9-B5F6-4F7A-8FE9-02D27E6B95DD}" type="presOf" srcId="{881A3C4C-CB9F-4386-A3BE-C505A3E2A4CB}" destId="{C9A7E500-0960-451F-BAD9-C7A904229852}" srcOrd="0" destOrd="0" presId="urn:microsoft.com/office/officeart/2018/2/layout/IconCircleList"/>
    <dgm:cxn modelId="{EDFCE017-ABF0-48F2-9C1A-381709901123}" type="presParOf" srcId="{2690F0C3-4697-410F-B58F-96788E002259}" destId="{AB24B853-AD30-4B19-A8DF-A7B945D3919C}" srcOrd="0" destOrd="0" presId="urn:microsoft.com/office/officeart/2018/2/layout/IconCircleList"/>
    <dgm:cxn modelId="{A7B80A97-040A-4442-AEB1-F063AA457A07}" type="presParOf" srcId="{AB24B853-AD30-4B19-A8DF-A7B945D3919C}" destId="{EC112DF4-9693-4555-818B-B5E19444894F}" srcOrd="0" destOrd="0" presId="urn:microsoft.com/office/officeart/2018/2/layout/IconCircleList"/>
    <dgm:cxn modelId="{C0D136AC-4704-49B3-8981-E56D4E8869F6}" type="presParOf" srcId="{EC112DF4-9693-4555-818B-B5E19444894F}" destId="{182619A1-33B0-4E9E-9EFA-B4115C9528A6}" srcOrd="0" destOrd="0" presId="urn:microsoft.com/office/officeart/2018/2/layout/IconCircleList"/>
    <dgm:cxn modelId="{71115130-D7E3-43E6-A7EF-E187A52DC7A0}" type="presParOf" srcId="{EC112DF4-9693-4555-818B-B5E19444894F}" destId="{AD0D078A-EB73-417C-A85A-6B10E2DCFBBB}" srcOrd="1" destOrd="0" presId="urn:microsoft.com/office/officeart/2018/2/layout/IconCircleList"/>
    <dgm:cxn modelId="{54DF69EE-F79D-400D-BB38-027EDC2F2AE5}" type="presParOf" srcId="{EC112DF4-9693-4555-818B-B5E19444894F}" destId="{1F904A30-2009-4426-A906-F38F6350610D}" srcOrd="2" destOrd="0" presId="urn:microsoft.com/office/officeart/2018/2/layout/IconCircleList"/>
    <dgm:cxn modelId="{38009148-2D10-4C49-91E6-31DFD3781CEA}" type="presParOf" srcId="{EC112DF4-9693-4555-818B-B5E19444894F}" destId="{C9814AC3-21E0-49F6-B1DD-220F3B6DA8E6}" srcOrd="3" destOrd="0" presId="urn:microsoft.com/office/officeart/2018/2/layout/IconCircleList"/>
    <dgm:cxn modelId="{D6DF4BBB-464E-455B-BADF-9E1CEF7BC4DD}" type="presParOf" srcId="{AB24B853-AD30-4B19-A8DF-A7B945D3919C}" destId="{1255CDF2-6759-45AA-9022-F1563EDDAD8B}" srcOrd="1" destOrd="0" presId="urn:microsoft.com/office/officeart/2018/2/layout/IconCircleList"/>
    <dgm:cxn modelId="{1BE16863-21D3-495A-A520-CB6188D273F6}" type="presParOf" srcId="{AB24B853-AD30-4B19-A8DF-A7B945D3919C}" destId="{3AEB03E2-A64B-4CC8-9AFD-37CA7C8E1A78}" srcOrd="2" destOrd="0" presId="urn:microsoft.com/office/officeart/2018/2/layout/IconCircleList"/>
    <dgm:cxn modelId="{10D6F6C0-C759-4920-90CA-79213965B095}" type="presParOf" srcId="{3AEB03E2-A64B-4CC8-9AFD-37CA7C8E1A78}" destId="{9CEF1AD9-82B9-4AEB-837B-B5056B929D4F}" srcOrd="0" destOrd="0" presId="urn:microsoft.com/office/officeart/2018/2/layout/IconCircleList"/>
    <dgm:cxn modelId="{0DC9742D-66DB-41D2-9E4C-9685E9CB233C}" type="presParOf" srcId="{3AEB03E2-A64B-4CC8-9AFD-37CA7C8E1A78}" destId="{036AD6C7-DFAC-451B-B495-D993C3A8321A}" srcOrd="1" destOrd="0" presId="urn:microsoft.com/office/officeart/2018/2/layout/IconCircleList"/>
    <dgm:cxn modelId="{FDDD1120-DEC7-448F-AA91-238F8B3E1868}" type="presParOf" srcId="{3AEB03E2-A64B-4CC8-9AFD-37CA7C8E1A78}" destId="{D2074574-8C6C-45AD-B1E0-230383C0A727}" srcOrd="2" destOrd="0" presId="urn:microsoft.com/office/officeart/2018/2/layout/IconCircleList"/>
    <dgm:cxn modelId="{3C0159C8-7069-4F1C-91E2-2432219D2BD2}" type="presParOf" srcId="{3AEB03E2-A64B-4CC8-9AFD-37CA7C8E1A78}" destId="{C9A7E500-0960-451F-BAD9-C7A904229852}" srcOrd="3" destOrd="0" presId="urn:microsoft.com/office/officeart/2018/2/layout/IconCircleList"/>
    <dgm:cxn modelId="{0FEB0269-46D3-4797-81D5-1265E8152876}" type="presParOf" srcId="{AB24B853-AD30-4B19-A8DF-A7B945D3919C}" destId="{DD49D357-81B3-42EC-9449-B0B332132016}" srcOrd="3" destOrd="0" presId="urn:microsoft.com/office/officeart/2018/2/layout/IconCircleList"/>
    <dgm:cxn modelId="{5DC5874F-71A2-451D-AD30-526A156A997A}" type="presParOf" srcId="{AB24B853-AD30-4B19-A8DF-A7B945D3919C}" destId="{840CAE4A-D47A-473C-8E7D-232DD8B04491}" srcOrd="4" destOrd="0" presId="urn:microsoft.com/office/officeart/2018/2/layout/IconCircleList"/>
    <dgm:cxn modelId="{4679EAC0-C015-4674-A099-E518BDFDDEDD}" type="presParOf" srcId="{840CAE4A-D47A-473C-8E7D-232DD8B04491}" destId="{EA8BFCD6-A47E-437D-B80D-E2C458227B9F}" srcOrd="0" destOrd="0" presId="urn:microsoft.com/office/officeart/2018/2/layout/IconCircleList"/>
    <dgm:cxn modelId="{7CE52D2E-B2D9-44D4-9FD8-B7443BCA5DE3}" type="presParOf" srcId="{840CAE4A-D47A-473C-8E7D-232DD8B04491}" destId="{BEB3B7D1-65AE-40B5-96AA-F0C9F52DF562}" srcOrd="1" destOrd="0" presId="urn:microsoft.com/office/officeart/2018/2/layout/IconCircleList"/>
    <dgm:cxn modelId="{28F1C23B-B1D2-4065-A93D-4527E680563D}" type="presParOf" srcId="{840CAE4A-D47A-473C-8E7D-232DD8B04491}" destId="{3A2A6DED-48B5-43F4-B6A9-425442213F4B}" srcOrd="2" destOrd="0" presId="urn:microsoft.com/office/officeart/2018/2/layout/IconCircleList"/>
    <dgm:cxn modelId="{1013A8B6-179B-49B8-BAF5-E95B312C85EA}" type="presParOf" srcId="{840CAE4A-D47A-473C-8E7D-232DD8B04491}" destId="{C5D559DB-9FF5-4441-96E5-BC0042421248}" srcOrd="3" destOrd="0" presId="urn:microsoft.com/office/officeart/2018/2/layout/IconCircleList"/>
    <dgm:cxn modelId="{C423558D-95C6-425E-B282-222B6B76A3DF}" type="presParOf" srcId="{AB24B853-AD30-4B19-A8DF-A7B945D3919C}" destId="{55659191-3CCD-48D8-8E60-8C150878452E}" srcOrd="5" destOrd="0" presId="urn:microsoft.com/office/officeart/2018/2/layout/IconCircleList"/>
    <dgm:cxn modelId="{285CCD88-A374-44FC-BE40-FE58F388AF3C}" type="presParOf" srcId="{AB24B853-AD30-4B19-A8DF-A7B945D3919C}" destId="{7EC49B5B-441A-43CA-A9A1-8BF0A751FAB3}" srcOrd="6" destOrd="0" presId="urn:microsoft.com/office/officeart/2018/2/layout/IconCircleList"/>
    <dgm:cxn modelId="{F0DCEC39-0F6A-4FAC-8E09-1742C5D66491}" type="presParOf" srcId="{7EC49B5B-441A-43CA-A9A1-8BF0A751FAB3}" destId="{0C5EB0AA-20E2-430A-984A-523A02868CB4}" srcOrd="0" destOrd="0" presId="urn:microsoft.com/office/officeart/2018/2/layout/IconCircleList"/>
    <dgm:cxn modelId="{E9024A53-CF23-41D6-A2D5-7979F155ECFD}" type="presParOf" srcId="{7EC49B5B-441A-43CA-A9A1-8BF0A751FAB3}" destId="{51A9F482-6C98-4538-AE55-DC7035D533FD}" srcOrd="1" destOrd="0" presId="urn:microsoft.com/office/officeart/2018/2/layout/IconCircleList"/>
    <dgm:cxn modelId="{8A8229D8-79C6-409A-9646-3FE85194F59B}" type="presParOf" srcId="{7EC49B5B-441A-43CA-A9A1-8BF0A751FAB3}" destId="{05A2A0ED-245D-44EF-8404-B87D810FCE4C}" srcOrd="2" destOrd="0" presId="urn:microsoft.com/office/officeart/2018/2/layout/IconCircleList"/>
    <dgm:cxn modelId="{451E7EF5-41BD-48B8-A627-49D5FC064711}" type="presParOf" srcId="{7EC49B5B-441A-43CA-A9A1-8BF0A751FAB3}" destId="{5EB98B65-F6EF-41AC-BFB8-DB748F060C6C}"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2619A1-33B0-4E9E-9EFA-B4115C9528A6}">
      <dsp:nvSpPr>
        <dsp:cNvPr id="0" name=""/>
        <dsp:cNvSpPr/>
      </dsp:nvSpPr>
      <dsp:spPr>
        <a:xfrm>
          <a:off x="222669" y="391570"/>
          <a:ext cx="1341248" cy="134124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0D078A-EB73-417C-A85A-6B10E2DCFBBB}">
      <dsp:nvSpPr>
        <dsp:cNvPr id="0" name=""/>
        <dsp:cNvSpPr/>
      </dsp:nvSpPr>
      <dsp:spPr>
        <a:xfrm>
          <a:off x="504331" y="673232"/>
          <a:ext cx="777924" cy="7779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9814AC3-21E0-49F6-B1DD-220F3B6DA8E6}">
      <dsp:nvSpPr>
        <dsp:cNvPr id="0" name=""/>
        <dsp:cNvSpPr/>
      </dsp:nvSpPr>
      <dsp:spPr>
        <a:xfrm>
          <a:off x="1851328" y="391570"/>
          <a:ext cx="3161515" cy="1341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CA" sz="2400" kern="1200"/>
            <a:t>Admission Requirements</a:t>
          </a:r>
          <a:endParaRPr lang="en-US" sz="2400" kern="1200"/>
        </a:p>
      </dsp:txBody>
      <dsp:txXfrm>
        <a:off x="1851328" y="391570"/>
        <a:ext cx="3161515" cy="1341248"/>
      </dsp:txXfrm>
    </dsp:sp>
    <dsp:sp modelId="{9CEF1AD9-82B9-4AEB-837B-B5056B929D4F}">
      <dsp:nvSpPr>
        <dsp:cNvPr id="0" name=""/>
        <dsp:cNvSpPr/>
      </dsp:nvSpPr>
      <dsp:spPr>
        <a:xfrm>
          <a:off x="5563714" y="391570"/>
          <a:ext cx="1341248" cy="134124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6AD6C7-DFAC-451B-B495-D993C3A8321A}">
      <dsp:nvSpPr>
        <dsp:cNvPr id="0" name=""/>
        <dsp:cNvSpPr/>
      </dsp:nvSpPr>
      <dsp:spPr>
        <a:xfrm>
          <a:off x="5845376" y="673232"/>
          <a:ext cx="777924" cy="7779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9A7E500-0960-451F-BAD9-C7A904229852}">
      <dsp:nvSpPr>
        <dsp:cNvPr id="0" name=""/>
        <dsp:cNvSpPr/>
      </dsp:nvSpPr>
      <dsp:spPr>
        <a:xfrm>
          <a:off x="7192373" y="391570"/>
          <a:ext cx="3161515" cy="1341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CA" sz="2400" kern="1200"/>
            <a:t>Application Process</a:t>
          </a:r>
          <a:endParaRPr lang="en-US" sz="2400" kern="1200"/>
        </a:p>
      </dsp:txBody>
      <dsp:txXfrm>
        <a:off x="7192373" y="391570"/>
        <a:ext cx="3161515" cy="1341248"/>
      </dsp:txXfrm>
    </dsp:sp>
    <dsp:sp modelId="{EA8BFCD6-A47E-437D-B80D-E2C458227B9F}">
      <dsp:nvSpPr>
        <dsp:cNvPr id="0" name=""/>
        <dsp:cNvSpPr/>
      </dsp:nvSpPr>
      <dsp:spPr>
        <a:xfrm>
          <a:off x="222669" y="2442648"/>
          <a:ext cx="1341248" cy="134124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B3B7D1-65AE-40B5-96AA-F0C9F52DF562}">
      <dsp:nvSpPr>
        <dsp:cNvPr id="0" name=""/>
        <dsp:cNvSpPr/>
      </dsp:nvSpPr>
      <dsp:spPr>
        <a:xfrm>
          <a:off x="504331" y="2724311"/>
          <a:ext cx="777924" cy="7779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5D559DB-9FF5-4441-96E5-BC0042421248}">
      <dsp:nvSpPr>
        <dsp:cNvPr id="0" name=""/>
        <dsp:cNvSpPr/>
      </dsp:nvSpPr>
      <dsp:spPr>
        <a:xfrm>
          <a:off x="1851328" y="2442648"/>
          <a:ext cx="3161515" cy="1341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CA" sz="2400" kern="1200"/>
            <a:t>FAQ</a:t>
          </a:r>
          <a:endParaRPr lang="en-US" sz="2400" kern="1200"/>
        </a:p>
      </dsp:txBody>
      <dsp:txXfrm>
        <a:off x="1851328" y="2442648"/>
        <a:ext cx="3161515" cy="1341248"/>
      </dsp:txXfrm>
    </dsp:sp>
    <dsp:sp modelId="{0C5EB0AA-20E2-430A-984A-523A02868CB4}">
      <dsp:nvSpPr>
        <dsp:cNvPr id="0" name=""/>
        <dsp:cNvSpPr/>
      </dsp:nvSpPr>
      <dsp:spPr>
        <a:xfrm>
          <a:off x="5563714" y="2442648"/>
          <a:ext cx="1341248" cy="134124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A9F482-6C98-4538-AE55-DC7035D533FD}">
      <dsp:nvSpPr>
        <dsp:cNvPr id="0" name=""/>
        <dsp:cNvSpPr/>
      </dsp:nvSpPr>
      <dsp:spPr>
        <a:xfrm>
          <a:off x="5845376" y="2724311"/>
          <a:ext cx="777924" cy="7779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EB98B65-F6EF-41AC-BFB8-DB748F060C6C}">
      <dsp:nvSpPr>
        <dsp:cNvPr id="0" name=""/>
        <dsp:cNvSpPr/>
      </dsp:nvSpPr>
      <dsp:spPr>
        <a:xfrm>
          <a:off x="7192373" y="2442648"/>
          <a:ext cx="3161515" cy="1341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CA" sz="2400" kern="1200"/>
            <a:t>Contact Information</a:t>
          </a:r>
          <a:endParaRPr lang="en-US" sz="2400" kern="1200"/>
        </a:p>
      </dsp:txBody>
      <dsp:txXfrm>
        <a:off x="7192373" y="2442648"/>
        <a:ext cx="3161515" cy="1341248"/>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98DFB0-00D5-4CAB-B38B-5FEE5865FC45}" type="datetimeFigureOut">
              <a:rPr lang="en-CA" smtClean="0"/>
              <a:t>2024-10-09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3C5278-179E-456F-B292-5609FAAB5022}" type="slidenum">
              <a:rPr lang="en-CA" smtClean="0"/>
              <a:t>‹#›</a:t>
            </a:fld>
            <a:endParaRPr lang="en-CA"/>
          </a:p>
        </p:txBody>
      </p:sp>
    </p:spTree>
    <p:extLst>
      <p:ext uri="{BB962C8B-B14F-4D97-AF65-F5344CB8AC3E}">
        <p14:creationId xmlns:p14="http://schemas.microsoft.com/office/powerpoint/2010/main" val="1938863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2000" dirty="0"/>
              <a:t>We do not require a minimum number of hours of experience to accept your application </a:t>
            </a:r>
          </a:p>
          <a:p>
            <a:pPr>
              <a:defRPr/>
            </a:pPr>
            <a:endParaRPr lang="en-US" sz="2000" dirty="0"/>
          </a:p>
          <a:p>
            <a:pPr>
              <a:defRPr/>
            </a:pPr>
            <a:r>
              <a:rPr lang="en-US" sz="2000" dirty="0"/>
              <a:t>We evaluate your experience based on not only </a:t>
            </a:r>
            <a:r>
              <a:rPr lang="en-US" sz="2000" u="sng" dirty="0"/>
              <a:t>quantity</a:t>
            </a:r>
            <a:r>
              <a:rPr lang="en-US" sz="2000" dirty="0"/>
              <a:t> but also </a:t>
            </a:r>
            <a:r>
              <a:rPr lang="en-US" sz="2000" u="sng" dirty="0"/>
              <a:t>quality</a:t>
            </a:r>
            <a:r>
              <a:rPr lang="en-US" sz="2000" dirty="0"/>
              <a:t>:</a:t>
            </a:r>
          </a:p>
          <a:p>
            <a:pPr>
              <a:defRPr/>
            </a:pPr>
            <a:endParaRPr lang="en-US" sz="2000" dirty="0"/>
          </a:p>
          <a:p>
            <a:pPr lvl="1">
              <a:defRPr/>
            </a:pPr>
            <a:r>
              <a:rPr lang="en-US" sz="2000" dirty="0"/>
              <a:t>What those experiences say about your motivation to become a social worker and your commitment to the profession</a:t>
            </a:r>
          </a:p>
          <a:p>
            <a:pPr lvl="1">
              <a:defRPr/>
            </a:pPr>
            <a:endParaRPr lang="en-US" sz="2000" dirty="0"/>
          </a:p>
          <a:p>
            <a:pPr lvl="1">
              <a:defRPr/>
            </a:pPr>
            <a:r>
              <a:rPr lang="en-US" sz="2000" dirty="0"/>
              <a:t>What skill sets, knowledge, or values you obtained from that experience which will help make you a good social worker</a:t>
            </a:r>
          </a:p>
          <a:p>
            <a:endParaRPr lang="en-CA" dirty="0"/>
          </a:p>
          <a:p>
            <a:pPr>
              <a:defRPr/>
            </a:pPr>
            <a:r>
              <a:rPr lang="en-US" sz="2000" dirty="0"/>
              <a:t>In considering the question “does my experience doing x count?” ask yourself:</a:t>
            </a:r>
          </a:p>
          <a:p>
            <a:pPr>
              <a:defRPr/>
            </a:pPr>
            <a:endParaRPr lang="en-US" sz="2000" dirty="0"/>
          </a:p>
          <a:p>
            <a:pPr lvl="1">
              <a:defRPr/>
            </a:pPr>
            <a:r>
              <a:rPr lang="en-US" sz="2000" dirty="0"/>
              <a:t>What did I take away from that experience that taught me something about social work or that reinforced my desire to want to be a social worker?</a:t>
            </a:r>
          </a:p>
          <a:p>
            <a:pPr>
              <a:defRPr/>
            </a:pPr>
            <a:endParaRPr lang="en-US" sz="2000" dirty="0"/>
          </a:p>
          <a:p>
            <a:pPr lvl="1">
              <a:defRPr/>
            </a:pPr>
            <a:r>
              <a:rPr lang="en-US" sz="2000" dirty="0"/>
              <a:t>What skill sets, knowledge, and values did I use and/or gain through this experience that will contribute to my professional development as a future social worker?</a:t>
            </a:r>
          </a:p>
          <a:p>
            <a:pPr marL="457200" lvl="1" indent="0">
              <a:buNone/>
              <a:defRPr/>
            </a:pPr>
            <a:endParaRPr lang="en-US" sz="2000" dirty="0"/>
          </a:p>
          <a:p>
            <a:pPr>
              <a:defRPr/>
            </a:pPr>
            <a:r>
              <a:rPr lang="en-US" sz="2000" dirty="0"/>
              <a:t>In short, </a:t>
            </a:r>
            <a:r>
              <a:rPr lang="en-US" sz="2000" u="sng" dirty="0"/>
              <a:t>you</a:t>
            </a:r>
            <a:r>
              <a:rPr lang="en-US" sz="2000" dirty="0"/>
              <a:t> tell </a:t>
            </a:r>
            <a:r>
              <a:rPr lang="en-US" sz="2000" u="sng" dirty="0"/>
              <a:t>us</a:t>
            </a:r>
            <a:r>
              <a:rPr lang="en-US" sz="2000" dirty="0"/>
              <a:t> whether an experience should “count” </a:t>
            </a:r>
          </a:p>
          <a:p>
            <a:endParaRPr lang="en-CA" dirty="0"/>
          </a:p>
        </p:txBody>
      </p:sp>
      <p:sp>
        <p:nvSpPr>
          <p:cNvPr id="4" name="Slide Number Placeholder 3"/>
          <p:cNvSpPr>
            <a:spLocks noGrp="1"/>
          </p:cNvSpPr>
          <p:nvPr>
            <p:ph type="sldNum" sz="quarter" idx="5"/>
          </p:nvPr>
        </p:nvSpPr>
        <p:spPr/>
        <p:txBody>
          <a:bodyPr/>
          <a:lstStyle/>
          <a:p>
            <a:fld id="{5E3C5278-179E-456F-B292-5609FAAB5022}" type="slidenum">
              <a:rPr lang="en-CA" smtClean="0"/>
              <a:t>10</a:t>
            </a:fld>
            <a:endParaRPr lang="en-CA"/>
          </a:p>
        </p:txBody>
      </p:sp>
    </p:spTree>
    <p:extLst>
      <p:ext uri="{BB962C8B-B14F-4D97-AF65-F5344CB8AC3E}">
        <p14:creationId xmlns:p14="http://schemas.microsoft.com/office/powerpoint/2010/main" val="3675947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10/9/2024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10/9/2024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10/9/2024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10/9/2024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10/9/2024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10/9/2024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10/9/2024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10/9/2024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transcripts@uwindsor.c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bsw@uwindsor.ca" TargetMode="External"/><Relationship Id="rId2" Type="http://schemas.openxmlformats.org/officeDocument/2006/relationships/hyperlink" Target="mailto:Nikolova@uwindsor.ca" TargetMode="External"/><Relationship Id="rId1" Type="http://schemas.openxmlformats.org/officeDocument/2006/relationships/slideLayout" Target="../slideLayouts/slideLayout2.xml"/><Relationship Id="rId4" Type="http://schemas.openxmlformats.org/officeDocument/2006/relationships/hyperlink" Target="mailto:Taylor.Fast@uwindsor.ca"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windsor.ca/socialwork/460/bsw-application-and-admissions-process" TargetMode="External"/><Relationship Id="rId2" Type="http://schemas.openxmlformats.org/officeDocument/2006/relationships/hyperlink" Target="mailto:transcripts@uwindsor.c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can01.safelinks.protection.outlook.com/?url=https%3A%2F%2Fask.uwindsor.ca%2Fapp%2Fanswers%2Fdetail%2Fa_id%2F43%2Fkw%2Fchange%2520of%2520program%3F_gl%3D1*1wnv57d*_gcl_au*MTE2NjQyNTYwOS4xNzI0MzQ2NjI4*_ga*MTY4Njc1NjQzMy4xNzI0MzQ2NjI4*_ga_TMHVD0679R*MTcyODMzMjg0NC4xMTguMC4xNzI4MzMyODQ0LjYwLjAuMA..&amp;data=05%7C02%7Cnikolova%40uwindsor.ca%7C76536c6069a649644bd508dce79bf370%7C12f933b33d614b199a4d689021de8cc9%7C0%7C0%7C638639904207592655%7CUnknown%7CTWFpbGZsb3d8eyJWIjoiMC4wLjAwMDAiLCJQIjoiV2luMzIiLCJBTiI6Ik1haWwiLCJXVCI6Mn0%3D%7C0%7C%7C%7C&amp;sdata=dDPN74VW44o1kSsgZLD7sNm4m91qHnzfFaXgtLGEhDI%3D&amp;reserved=0" TargetMode="Externa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hyperlink" Target="https://can01.safelinks.protection.outlook.com/?url=https%3A%2F%2Fask.uwindsor.ca%2Fapp%2Fanswers%2Fdetail%2Fa_id%2F555&amp;data=05%7C02%7Cnikolova%40uwindsor.ca%7C76536c6069a649644bd508dce79bf370%7C12f933b33d614b199a4d689021de8cc9%7C0%7C0%7C638639904207612066%7CUnknown%7CTWFpbGZsb3d8eyJWIjoiMC4wLjAwMDAiLCJQIjoiV2luMzIiLCJBTiI6Ik1haWwiLCJXVCI6Mn0%3D%7C0%7C%7C%7C&amp;sdata=TKotbqkls6ntuqjHXLL8Dcp5gimMnOROFpqZcOz%2Fk9Y%3D&amp;reserved=0" TargetMode="Externa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7DF423B-20EE-4B4E-9331-08534D6E40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068B0462-75E9-4B1D-8B86-70E9E8F4C1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2" name="Freeform 5">
              <a:extLst>
                <a:ext uri="{FF2B5EF4-FFF2-40B4-BE49-F238E27FC236}">
                  <a16:creationId xmlns:a16="http://schemas.microsoft.com/office/drawing/2014/main" id="{54E69918-1325-4CA2-9AB0-85EE8D6D82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7A5071B7-1CAE-4E86-9CA1-F918E5ED3A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15A709AE-C597-4F0F-9CAA-FE0F9071D4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413C053-C9C1-4E6A-B009-C4B4DDAB90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E5AE5B33-92CA-42D0-B84A-7AFE673ABE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C9CFEC47-604F-4921-8C95-501EDBD84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27449E73-1609-4FCE-B4A0-7C4BA7E1F5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212DE114-EF7D-4E44-B0AA-C84E525E94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7368FDEB-E7AA-4C77-B71A-98163A4669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A0649E67-96B5-4930-98AF-82AC946092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926C88EF-A37D-44C3-934C-42AA5B5121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C0442B81-6DBB-491C-B230-2467852269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93426BCC-D22C-403C-8DCC-D90D2298D8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267F8A8D-44CE-4AF4-9157-8A83CC4621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4A8C909B-F38A-40E8-AFDA-DC78B0861A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F1979438-48F8-498A-9404-803B48B99F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43C1135D-3BE6-4AA0-9092-DA224D3614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F3056CE6-A290-4B53-A183-2F813443C62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336073A9-4BB3-4518-95E4-42138439A0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2" name="Rectangle 31">
            <a:extLst>
              <a:ext uri="{FF2B5EF4-FFF2-40B4-BE49-F238E27FC236}">
                <a16:creationId xmlns:a16="http://schemas.microsoft.com/office/drawing/2014/main" id="{28981D50-41EB-47B6-A74B-B4590663DC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80" y="-6706"/>
            <a:ext cx="12194680" cy="4127711"/>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1">
            <a:extLst>
              <a:ext uri="{FF2B5EF4-FFF2-40B4-BE49-F238E27FC236}">
                <a16:creationId xmlns:a16="http://schemas.microsoft.com/office/drawing/2014/main" id="{E4463170-BF2B-707F-5AE6-FF7C0E447E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793230" y="321731"/>
            <a:ext cx="8604479" cy="3477458"/>
          </a:xfrm>
          <a:prstGeom prst="rect">
            <a:avLst/>
          </a:prstGeom>
          <a:noFill/>
          <a:ln w="1270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4" name="Group 33">
            <a:extLst>
              <a:ext uri="{FF2B5EF4-FFF2-40B4-BE49-F238E27FC236}">
                <a16:creationId xmlns:a16="http://schemas.microsoft.com/office/drawing/2014/main" id="{206AD6B3-B348-4CE7-AFAD-F882E7795F3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4206292"/>
            <a:ext cx="12192755" cy="1771275"/>
            <a:chOff x="1" y="3893141"/>
            <a:chExt cx="12192755" cy="1771275"/>
          </a:xfrm>
        </p:grpSpPr>
        <p:sp>
          <p:nvSpPr>
            <p:cNvPr id="35" name="Isosceles Triangle 39">
              <a:extLst>
                <a:ext uri="{FF2B5EF4-FFF2-40B4-BE49-F238E27FC236}">
                  <a16:creationId xmlns:a16="http://schemas.microsoft.com/office/drawing/2014/main" id="{513F5A56-3C10-4EB6-A41F-B2387E13B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49931031-0A9A-4132-A62C-407AFAC3F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3893141"/>
              <a:ext cx="12192755" cy="1420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8AC7D9E-FCEF-CD34-1294-41EF7240B176}"/>
              </a:ext>
            </a:extLst>
          </p:cNvPr>
          <p:cNvSpPr>
            <a:spLocks noGrp="1"/>
          </p:cNvSpPr>
          <p:nvPr>
            <p:ph type="ctrTitle"/>
          </p:nvPr>
        </p:nvSpPr>
        <p:spPr>
          <a:xfrm>
            <a:off x="1683982" y="4293388"/>
            <a:ext cx="8833655" cy="727748"/>
          </a:xfrm>
        </p:spPr>
        <p:txBody>
          <a:bodyPr>
            <a:normAutofit fontScale="90000"/>
          </a:bodyPr>
          <a:lstStyle/>
          <a:p>
            <a:r>
              <a:rPr lang="en-CA" sz="4000" dirty="0"/>
              <a:t>BSW Professional Years Application Info Session</a:t>
            </a:r>
          </a:p>
        </p:txBody>
      </p:sp>
      <p:sp>
        <p:nvSpPr>
          <p:cNvPr id="3" name="Subtitle 2">
            <a:extLst>
              <a:ext uri="{FF2B5EF4-FFF2-40B4-BE49-F238E27FC236}">
                <a16:creationId xmlns:a16="http://schemas.microsoft.com/office/drawing/2014/main" id="{C2D70BA1-8DB1-33DA-4F7B-02C96D97B254}"/>
              </a:ext>
            </a:extLst>
          </p:cNvPr>
          <p:cNvSpPr>
            <a:spLocks noGrp="1"/>
          </p:cNvSpPr>
          <p:nvPr>
            <p:ph type="subTitle" idx="1"/>
          </p:nvPr>
        </p:nvSpPr>
        <p:spPr>
          <a:xfrm>
            <a:off x="1683983" y="5021137"/>
            <a:ext cx="8833654" cy="522636"/>
          </a:xfrm>
        </p:spPr>
        <p:txBody>
          <a:bodyPr>
            <a:normAutofit/>
          </a:bodyPr>
          <a:lstStyle/>
          <a:p>
            <a:r>
              <a:rPr lang="en-CA" sz="1600" dirty="0"/>
              <a:t>External Applicants</a:t>
            </a:r>
          </a:p>
        </p:txBody>
      </p:sp>
    </p:spTree>
    <p:extLst>
      <p:ext uri="{BB962C8B-B14F-4D97-AF65-F5344CB8AC3E}">
        <p14:creationId xmlns:p14="http://schemas.microsoft.com/office/powerpoint/2010/main" val="3624248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57609-D754-C2BA-EC05-8B3168B5A256}"/>
              </a:ext>
            </a:extLst>
          </p:cNvPr>
          <p:cNvSpPr>
            <a:spLocks noGrp="1"/>
          </p:cNvSpPr>
          <p:nvPr>
            <p:ph type="title"/>
          </p:nvPr>
        </p:nvSpPr>
        <p:spPr/>
        <p:txBody>
          <a:bodyPr/>
          <a:lstStyle/>
          <a:p>
            <a:r>
              <a:rPr lang="en-CA" dirty="0"/>
              <a:t>Application Package</a:t>
            </a:r>
          </a:p>
        </p:txBody>
      </p:sp>
      <p:sp>
        <p:nvSpPr>
          <p:cNvPr id="3" name="Content Placeholder 2">
            <a:extLst>
              <a:ext uri="{FF2B5EF4-FFF2-40B4-BE49-F238E27FC236}">
                <a16:creationId xmlns:a16="http://schemas.microsoft.com/office/drawing/2014/main" id="{AE73D8E6-6623-71E5-E690-8DA716FF4407}"/>
              </a:ext>
            </a:extLst>
          </p:cNvPr>
          <p:cNvSpPr>
            <a:spLocks noGrp="1"/>
          </p:cNvSpPr>
          <p:nvPr>
            <p:ph idx="1"/>
          </p:nvPr>
        </p:nvSpPr>
        <p:spPr>
          <a:xfrm>
            <a:off x="5118447" y="78059"/>
            <a:ext cx="6958324" cy="6657278"/>
          </a:xfrm>
        </p:spPr>
        <p:txBody>
          <a:bodyPr>
            <a:normAutofit/>
          </a:bodyPr>
          <a:lstStyle/>
          <a:p>
            <a:r>
              <a:rPr lang="en-CA" b="1" dirty="0"/>
              <a:t>Application form</a:t>
            </a:r>
            <a:r>
              <a:rPr lang="en-CA" dirty="0"/>
              <a:t>: Three pages, provide contact information, degree information, equity section and signature</a:t>
            </a:r>
          </a:p>
          <a:p>
            <a:r>
              <a:rPr lang="en-CA" b="1" dirty="0"/>
              <a:t>Professional Experiences Form</a:t>
            </a:r>
            <a:r>
              <a:rPr lang="en-CA" dirty="0"/>
              <a:t>: If no experiences, check appropriate box and submit with application.  If you have multiple experiences, make as many copies of the form as you need.  Do not leave the number of hours blank! Provide estimates if you don’t know exact number.</a:t>
            </a:r>
          </a:p>
          <a:p>
            <a:r>
              <a:rPr lang="en-CA" b="1" dirty="0"/>
              <a:t>Personal Statement</a:t>
            </a:r>
            <a:r>
              <a:rPr lang="en-CA" dirty="0"/>
              <a:t>: max 4 pages double spaced</a:t>
            </a:r>
          </a:p>
          <a:p>
            <a:pPr marL="800100" lvl="1" indent="-342900">
              <a:buFont typeface="+mj-lt"/>
              <a:buAutoNum type="alphaLcPeriod"/>
              <a:tabLst>
                <a:tab pos="457200" algn="l"/>
              </a:tabLst>
            </a:pPr>
            <a:r>
              <a:rPr lang="en-CA" dirty="0">
                <a:effectLst/>
                <a:ea typeface="Times New Roman" panose="02020603050405020304" pitchFamily="18" charset="0"/>
              </a:rPr>
              <a:t>Discuss your understanding of the Social Work profession, and how it is distinguished from other helping professions. (approximately 1 page)</a:t>
            </a:r>
          </a:p>
          <a:p>
            <a:pPr marL="800100" lvl="1" indent="-342900">
              <a:buFont typeface="+mj-lt"/>
              <a:buAutoNum type="alphaLcPeriod"/>
              <a:tabLst>
                <a:tab pos="457200" algn="l"/>
              </a:tabLst>
            </a:pPr>
            <a:r>
              <a:rPr lang="en-CA" dirty="0">
                <a:effectLst/>
                <a:ea typeface="Times New Roman" panose="02020603050405020304" pitchFamily="18" charset="0"/>
              </a:rPr>
              <a:t>Discuss how your work, volunteer, community engagement, and/or life experiences influenced your decision to purse social work as a career. (approximately 3 pages)</a:t>
            </a:r>
          </a:p>
          <a:p>
            <a:r>
              <a:rPr lang="en-CA" b="1" dirty="0"/>
              <a:t>Study Plan</a:t>
            </a:r>
            <a:r>
              <a:rPr lang="en-CA" dirty="0"/>
              <a:t>: Indicate which courses you’ve already taken and which courses you will be taking in Winter 2025 and Summer 2025</a:t>
            </a:r>
          </a:p>
          <a:p>
            <a:r>
              <a:rPr lang="en-CA" b="1" dirty="0"/>
              <a:t>Application Summary Check List</a:t>
            </a:r>
          </a:p>
        </p:txBody>
      </p:sp>
    </p:spTree>
    <p:extLst>
      <p:ext uri="{BB962C8B-B14F-4D97-AF65-F5344CB8AC3E}">
        <p14:creationId xmlns:p14="http://schemas.microsoft.com/office/powerpoint/2010/main" val="517211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FD255-8505-7D73-93EC-2897F1E08C80}"/>
              </a:ext>
            </a:extLst>
          </p:cNvPr>
          <p:cNvSpPr>
            <a:spLocks noGrp="1"/>
          </p:cNvSpPr>
          <p:nvPr>
            <p:ph type="title"/>
          </p:nvPr>
        </p:nvSpPr>
        <p:spPr/>
        <p:txBody>
          <a:bodyPr/>
          <a:lstStyle/>
          <a:p>
            <a:r>
              <a:rPr lang="en-CA" dirty="0"/>
              <a:t>References</a:t>
            </a:r>
          </a:p>
        </p:txBody>
      </p:sp>
      <p:sp>
        <p:nvSpPr>
          <p:cNvPr id="3" name="Content Placeholder 2">
            <a:extLst>
              <a:ext uri="{FF2B5EF4-FFF2-40B4-BE49-F238E27FC236}">
                <a16:creationId xmlns:a16="http://schemas.microsoft.com/office/drawing/2014/main" id="{D7F48E5E-EDCF-8EB1-6595-26706AAEB632}"/>
              </a:ext>
            </a:extLst>
          </p:cNvPr>
          <p:cNvSpPr>
            <a:spLocks noGrp="1"/>
          </p:cNvSpPr>
          <p:nvPr>
            <p:ph idx="1"/>
          </p:nvPr>
        </p:nvSpPr>
        <p:spPr/>
        <p:txBody>
          <a:bodyPr/>
          <a:lstStyle/>
          <a:p>
            <a:r>
              <a:rPr lang="en-CA" dirty="0"/>
              <a:t>1 work/volunteer reference and 1 academic or volunteer/work reference</a:t>
            </a:r>
          </a:p>
          <a:p>
            <a:r>
              <a:rPr lang="en-CA" dirty="0"/>
              <a:t>Must be submitted to </a:t>
            </a:r>
            <a:r>
              <a:rPr lang="en-CA" dirty="0">
                <a:hlinkClick r:id="rId2"/>
              </a:rPr>
              <a:t>transcripts@uwindsor.ca</a:t>
            </a:r>
            <a:r>
              <a:rPr lang="en-CA" dirty="0"/>
              <a:t> with the subject line: BSW Reference – 110xxxxxxx (student ID)</a:t>
            </a:r>
          </a:p>
          <a:p>
            <a:r>
              <a:rPr lang="en-CA" dirty="0"/>
              <a:t>Two parts: reference form and reference letter</a:t>
            </a:r>
          </a:p>
          <a:p>
            <a:pPr lvl="1"/>
            <a:r>
              <a:rPr lang="en-CA" dirty="0"/>
              <a:t>Both must be submitted for reference to be complete!</a:t>
            </a:r>
          </a:p>
          <a:p>
            <a:r>
              <a:rPr lang="en-US" dirty="0"/>
              <a:t>References from friends, peers, relatives, clients, or your own personal helping/health professional will not be accepted.</a:t>
            </a:r>
            <a:endParaRPr lang="en-CA" dirty="0"/>
          </a:p>
        </p:txBody>
      </p:sp>
    </p:spTree>
    <p:extLst>
      <p:ext uri="{BB962C8B-B14F-4D97-AF65-F5344CB8AC3E}">
        <p14:creationId xmlns:p14="http://schemas.microsoft.com/office/powerpoint/2010/main" val="1081424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55070-3B99-E425-06BF-48CC5B404966}"/>
              </a:ext>
            </a:extLst>
          </p:cNvPr>
          <p:cNvSpPr>
            <a:spLocks noGrp="1"/>
          </p:cNvSpPr>
          <p:nvPr>
            <p:ph type="title"/>
          </p:nvPr>
        </p:nvSpPr>
        <p:spPr/>
        <p:txBody>
          <a:bodyPr/>
          <a:lstStyle/>
          <a:p>
            <a:r>
              <a:rPr lang="en-CA" dirty="0"/>
              <a:t>Frequently Asked Questions</a:t>
            </a:r>
          </a:p>
        </p:txBody>
      </p:sp>
      <p:sp>
        <p:nvSpPr>
          <p:cNvPr id="3" name="Content Placeholder 2">
            <a:extLst>
              <a:ext uri="{FF2B5EF4-FFF2-40B4-BE49-F238E27FC236}">
                <a16:creationId xmlns:a16="http://schemas.microsoft.com/office/drawing/2014/main" id="{ECEDCFD0-EF85-5BCD-79E3-9C356BA5DC2C}"/>
              </a:ext>
            </a:extLst>
          </p:cNvPr>
          <p:cNvSpPr>
            <a:spLocks noGrp="1"/>
          </p:cNvSpPr>
          <p:nvPr>
            <p:ph idx="1"/>
          </p:nvPr>
        </p:nvSpPr>
        <p:spPr/>
        <p:txBody>
          <a:bodyPr/>
          <a:lstStyle/>
          <a:p>
            <a:r>
              <a:rPr lang="en-CA" dirty="0"/>
              <a:t>When will I know if I have been accepted?</a:t>
            </a:r>
          </a:p>
          <a:p>
            <a:pPr lvl="1"/>
            <a:r>
              <a:rPr lang="en-CA" dirty="0"/>
              <a:t>All applications will be received by the school for review in mid-January, faculty members will then review and rank all applications</a:t>
            </a:r>
          </a:p>
          <a:p>
            <a:pPr lvl="1"/>
            <a:r>
              <a:rPr lang="en-CA" dirty="0"/>
              <a:t>Admission decisions will be sent to the registrar’s office for processing in late February/early March</a:t>
            </a:r>
          </a:p>
          <a:p>
            <a:pPr lvl="1"/>
            <a:r>
              <a:rPr lang="en-CA" dirty="0"/>
              <a:t>Offers of admission are conditional upon your GPA meeting the minimum requirements!</a:t>
            </a:r>
          </a:p>
          <a:p>
            <a:r>
              <a:rPr lang="en-CA" dirty="0"/>
              <a:t>What if I don’t get into the program?</a:t>
            </a:r>
          </a:p>
          <a:p>
            <a:pPr lvl="1"/>
            <a:r>
              <a:rPr lang="en-CA" dirty="0"/>
              <a:t>Increase your GPA by retaking courses</a:t>
            </a:r>
          </a:p>
          <a:p>
            <a:pPr lvl="1"/>
            <a:r>
              <a:rPr lang="en-CA" dirty="0"/>
              <a:t>Try again next year</a:t>
            </a:r>
          </a:p>
          <a:p>
            <a:pPr lvl="1"/>
            <a:r>
              <a:rPr lang="en-CA" dirty="0"/>
              <a:t>Consider your “discipline” as a degree completion option</a:t>
            </a:r>
          </a:p>
          <a:p>
            <a:r>
              <a:rPr lang="en-CA" dirty="0"/>
              <a:t>How many students are admitted?</a:t>
            </a:r>
          </a:p>
          <a:p>
            <a:pPr lvl="1"/>
            <a:r>
              <a:rPr lang="en-CA" dirty="0"/>
              <a:t>130-180 apply each year, 100 are admitted</a:t>
            </a:r>
          </a:p>
          <a:p>
            <a:endParaRPr lang="en-CA" dirty="0"/>
          </a:p>
        </p:txBody>
      </p:sp>
    </p:spTree>
    <p:extLst>
      <p:ext uri="{BB962C8B-B14F-4D97-AF65-F5344CB8AC3E}">
        <p14:creationId xmlns:p14="http://schemas.microsoft.com/office/powerpoint/2010/main" val="1221593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39156-FEAB-3E2E-84DD-26D1C992E930}"/>
              </a:ext>
            </a:extLst>
          </p:cNvPr>
          <p:cNvSpPr>
            <a:spLocks noGrp="1"/>
          </p:cNvSpPr>
          <p:nvPr>
            <p:ph type="title"/>
          </p:nvPr>
        </p:nvSpPr>
        <p:spPr/>
        <p:txBody>
          <a:bodyPr/>
          <a:lstStyle/>
          <a:p>
            <a:r>
              <a:rPr lang="en-CA" dirty="0"/>
              <a:t>Questions?</a:t>
            </a:r>
          </a:p>
        </p:txBody>
      </p:sp>
      <p:sp>
        <p:nvSpPr>
          <p:cNvPr id="3" name="Content Placeholder 2">
            <a:extLst>
              <a:ext uri="{FF2B5EF4-FFF2-40B4-BE49-F238E27FC236}">
                <a16:creationId xmlns:a16="http://schemas.microsoft.com/office/drawing/2014/main" id="{78321610-652C-6C3E-AF56-2700764C386E}"/>
              </a:ext>
            </a:extLst>
          </p:cNvPr>
          <p:cNvSpPr>
            <a:spLocks noGrp="1"/>
          </p:cNvSpPr>
          <p:nvPr>
            <p:ph idx="1"/>
          </p:nvPr>
        </p:nvSpPr>
        <p:spPr/>
        <p:txBody>
          <a:bodyPr/>
          <a:lstStyle/>
          <a:p>
            <a:r>
              <a:rPr lang="en-CA" dirty="0"/>
              <a:t>Kristina Nikolova, BSW Program Coordinator: </a:t>
            </a:r>
            <a:r>
              <a:rPr lang="en-CA" dirty="0">
                <a:hlinkClick r:id="rId2"/>
              </a:rPr>
              <a:t>Nikolova@uwindsor.ca</a:t>
            </a:r>
            <a:endParaRPr lang="en-CA" dirty="0"/>
          </a:p>
          <a:p>
            <a:r>
              <a:rPr lang="en-CA" dirty="0"/>
              <a:t>Brigitte Romao, BSW Program Secretary: </a:t>
            </a:r>
            <a:r>
              <a:rPr lang="en-CA" dirty="0">
                <a:hlinkClick r:id="rId3"/>
              </a:rPr>
              <a:t>bsw@uwindsor.ca</a:t>
            </a:r>
            <a:endParaRPr lang="en-CA" dirty="0"/>
          </a:p>
          <a:p>
            <a:r>
              <a:rPr lang="en-CA" dirty="0"/>
              <a:t>Taylor Fast, BSW Academic Advisor: </a:t>
            </a:r>
            <a:r>
              <a:rPr lang="en-CA" dirty="0">
                <a:hlinkClick r:id="rId4"/>
              </a:rPr>
              <a:t>Taylor.Fast@uwindsor.ca</a:t>
            </a:r>
            <a:endParaRPr lang="en-CA" dirty="0"/>
          </a:p>
        </p:txBody>
      </p:sp>
    </p:spTree>
    <p:extLst>
      <p:ext uri="{BB962C8B-B14F-4D97-AF65-F5344CB8AC3E}">
        <p14:creationId xmlns:p14="http://schemas.microsoft.com/office/powerpoint/2010/main" val="2900223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0F2DE27-1297-4129-8109-8A8F621F6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EE3576CE-E327-4733-A289-BEFB35F754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F2E2475-8B34-4000-B8B4-D1C0480EAC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AFF0158B-67CA-4E5D-82E9-032946005C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E791B238-571A-4C82-9B16-63D94A891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70F10DD1-A998-4B23-8C15-31B7FD35E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AE6BBC61-DC1C-44DA-9B00-6F69CE21D8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906CAA79-7669-426E-AB78-3E141D475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DA6EE275-29A0-4962-AFA6-FAD32DF50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2274EE13-0D62-4489-9B61-C616736FA1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71730B6-C7FB-45ED-BCC5-40FD45BF2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D6FE80FB-C4EF-4D79-9559-D63549F146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C9CBAF19-21AE-40E8-8965-D5E6042F2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EBA99019-E134-4FD1-9B9C-5F2DCAAA98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0B654CA-DF8B-44BB-BF62-5B028D522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32411C03-987B-42CB-833D-E31A279010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5F9F126A-997B-4B39-8984-6563BA5D7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49617DFE-E17F-4F67-9D22-C41979392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E5441641-3AA6-42CE-8E3B-D39246DDE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6A578EBB-B60C-404B-B968-F9D46DC8B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6A6D1E40-DD2C-4558-954C-47EC7417E6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6C40FCAF-C578-4360-9094-9F66028B7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63EAC42D-DC17-4FCB-B8F4-6AFBDA29CF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5739A3FF-9646-0A9C-3399-31305AD61861}"/>
              </a:ext>
            </a:extLst>
          </p:cNvPr>
          <p:cNvSpPr>
            <a:spLocks noGrp="1"/>
          </p:cNvSpPr>
          <p:nvPr>
            <p:ph type="title"/>
          </p:nvPr>
        </p:nvSpPr>
        <p:spPr>
          <a:xfrm>
            <a:off x="1759287" y="798881"/>
            <a:ext cx="8673427" cy="1048945"/>
          </a:xfrm>
        </p:spPr>
        <p:txBody>
          <a:bodyPr>
            <a:normAutofit/>
          </a:bodyPr>
          <a:lstStyle/>
          <a:p>
            <a:r>
              <a:rPr lang="en-CA">
                <a:solidFill>
                  <a:schemeClr val="tx1"/>
                </a:solidFill>
              </a:rPr>
              <a:t>Topics of Discussion</a:t>
            </a:r>
          </a:p>
        </p:txBody>
      </p:sp>
      <p:graphicFrame>
        <p:nvGraphicFramePr>
          <p:cNvPr id="5" name="Content Placeholder 2">
            <a:extLst>
              <a:ext uri="{FF2B5EF4-FFF2-40B4-BE49-F238E27FC236}">
                <a16:creationId xmlns:a16="http://schemas.microsoft.com/office/drawing/2014/main" id="{DB4FE7FF-E58E-B531-DF97-E1FAA6E64A32}"/>
              </a:ext>
            </a:extLst>
          </p:cNvPr>
          <p:cNvGraphicFramePr>
            <a:graphicFrameLocks noGrp="1"/>
          </p:cNvGraphicFramePr>
          <p:nvPr>
            <p:ph idx="1"/>
            <p:extLst>
              <p:ext uri="{D42A27DB-BD31-4B8C-83A1-F6EECF244321}">
                <p14:modId xmlns:p14="http://schemas.microsoft.com/office/powerpoint/2010/main" val="2868909003"/>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9259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A73C6-9539-718C-0809-2F25B09D773A}"/>
              </a:ext>
            </a:extLst>
          </p:cNvPr>
          <p:cNvSpPr>
            <a:spLocks noGrp="1"/>
          </p:cNvSpPr>
          <p:nvPr>
            <p:ph type="title"/>
          </p:nvPr>
        </p:nvSpPr>
        <p:spPr/>
        <p:txBody>
          <a:bodyPr/>
          <a:lstStyle/>
          <a:p>
            <a:r>
              <a:rPr lang="en-CA" dirty="0"/>
              <a:t>Who is this application process for?</a:t>
            </a:r>
          </a:p>
        </p:txBody>
      </p:sp>
      <p:sp>
        <p:nvSpPr>
          <p:cNvPr id="3" name="Content Placeholder 2">
            <a:extLst>
              <a:ext uri="{FF2B5EF4-FFF2-40B4-BE49-F238E27FC236}">
                <a16:creationId xmlns:a16="http://schemas.microsoft.com/office/drawing/2014/main" id="{35D445FF-A383-0E72-ED2F-8C64971EC08A}"/>
              </a:ext>
            </a:extLst>
          </p:cNvPr>
          <p:cNvSpPr>
            <a:spLocks noGrp="1"/>
          </p:cNvSpPr>
          <p:nvPr>
            <p:ph idx="1"/>
          </p:nvPr>
        </p:nvSpPr>
        <p:spPr/>
        <p:txBody>
          <a:bodyPr>
            <a:normAutofit/>
          </a:bodyPr>
          <a:lstStyle/>
          <a:p>
            <a:r>
              <a:rPr lang="en-CA" sz="2400" dirty="0"/>
              <a:t>Non-social work UWindsor students and students with more than 2 transfer credits</a:t>
            </a:r>
          </a:p>
          <a:p>
            <a:r>
              <a:rPr lang="en-CA" sz="2400" dirty="0"/>
              <a:t>Students with a CYC diploma or completed undergraduate degree</a:t>
            </a:r>
          </a:p>
        </p:txBody>
      </p:sp>
    </p:spTree>
    <p:extLst>
      <p:ext uri="{BB962C8B-B14F-4D97-AF65-F5344CB8AC3E}">
        <p14:creationId xmlns:p14="http://schemas.microsoft.com/office/powerpoint/2010/main" val="759534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FBB754-7B24-5499-C239-8A3DDAFE599E}"/>
              </a:ext>
            </a:extLst>
          </p:cNvPr>
          <p:cNvSpPr>
            <a:spLocks noGrp="1"/>
          </p:cNvSpPr>
          <p:nvPr>
            <p:ph type="title"/>
          </p:nvPr>
        </p:nvSpPr>
        <p:spPr>
          <a:xfrm>
            <a:off x="645459" y="960120"/>
            <a:ext cx="3865695" cy="4171278"/>
          </a:xfrm>
        </p:spPr>
        <p:txBody>
          <a:bodyPr>
            <a:normAutofit/>
          </a:bodyPr>
          <a:lstStyle/>
          <a:p>
            <a:pPr algn="r"/>
            <a:r>
              <a:rPr lang="en-CA" sz="4400" dirty="0">
                <a:solidFill>
                  <a:schemeClr val="tx1"/>
                </a:solidFill>
              </a:rPr>
              <a:t>Admission Requirements</a:t>
            </a: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44193B5-9DC2-E08F-40F7-55F785AC9C14}"/>
              </a:ext>
            </a:extLst>
          </p:cNvPr>
          <p:cNvSpPr>
            <a:spLocks noGrp="1"/>
          </p:cNvSpPr>
          <p:nvPr>
            <p:ph idx="1"/>
          </p:nvPr>
        </p:nvSpPr>
        <p:spPr>
          <a:xfrm>
            <a:off x="4983164" y="14287"/>
            <a:ext cx="6724648" cy="5675313"/>
          </a:xfrm>
        </p:spPr>
        <p:txBody>
          <a:bodyPr>
            <a:normAutofit/>
          </a:bodyPr>
          <a:lstStyle/>
          <a:p>
            <a:r>
              <a:rPr lang="en-CA" sz="2000" dirty="0"/>
              <a:t>Successful completion of 20 courses towards your degree (as laid out in academic plans) OR successful completion of CYC diploma or undergraduate degree by August 31, 2025 </a:t>
            </a:r>
          </a:p>
          <a:p>
            <a:r>
              <a:rPr lang="en-CA" sz="2000" dirty="0"/>
              <a:t>Academic Qualifications</a:t>
            </a:r>
          </a:p>
          <a:p>
            <a:pPr lvl="1"/>
            <a:r>
              <a:rPr lang="en-CA" sz="1800" dirty="0"/>
              <a:t>UWindsor Students</a:t>
            </a:r>
          </a:p>
          <a:p>
            <a:pPr lvl="2"/>
            <a:r>
              <a:rPr lang="en-CA" sz="1600" b="1" dirty="0"/>
              <a:t>Minimum</a:t>
            </a:r>
            <a:r>
              <a:rPr lang="en-CA" sz="1600" dirty="0"/>
              <a:t> 70% GPA in social work courses (if in combined major then this includes Women’s Studies or Disability Studies courses)</a:t>
            </a:r>
          </a:p>
          <a:p>
            <a:pPr lvl="2"/>
            <a:r>
              <a:rPr lang="en-CA" sz="1600" b="1" dirty="0"/>
              <a:t>Minimum</a:t>
            </a:r>
            <a:r>
              <a:rPr lang="en-CA" sz="1600" dirty="0"/>
              <a:t> 67% cumulative average</a:t>
            </a:r>
          </a:p>
          <a:p>
            <a:pPr lvl="1"/>
            <a:r>
              <a:rPr lang="en-CA" sz="1800" dirty="0"/>
              <a:t>University graduates</a:t>
            </a:r>
          </a:p>
          <a:p>
            <a:pPr lvl="2"/>
            <a:r>
              <a:rPr lang="en-CA" sz="1600" b="1" dirty="0"/>
              <a:t>Minimum</a:t>
            </a:r>
            <a:r>
              <a:rPr lang="en-CA" sz="1600" dirty="0"/>
              <a:t> 70% cumulative average in last 20 courses taken</a:t>
            </a:r>
          </a:p>
          <a:p>
            <a:pPr lvl="1"/>
            <a:r>
              <a:rPr lang="en-CA" sz="1800" dirty="0"/>
              <a:t>Ontario CYC graduates</a:t>
            </a:r>
          </a:p>
          <a:p>
            <a:pPr lvl="2"/>
            <a:r>
              <a:rPr lang="en-CA" sz="1600" b="1" dirty="0"/>
              <a:t>Minimum</a:t>
            </a:r>
            <a:r>
              <a:rPr lang="en-CA" sz="1600" dirty="0"/>
              <a:t> 3.0 cumulative average (excluding placement)</a:t>
            </a:r>
          </a:p>
        </p:txBody>
      </p:sp>
    </p:spTree>
    <p:extLst>
      <p:ext uri="{BB962C8B-B14F-4D97-AF65-F5344CB8AC3E}">
        <p14:creationId xmlns:p14="http://schemas.microsoft.com/office/powerpoint/2010/main" val="1619975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E8AD7-FD39-F24C-889E-F1C1A72AA322}"/>
              </a:ext>
            </a:extLst>
          </p:cNvPr>
          <p:cNvSpPr>
            <a:spLocks noGrp="1"/>
          </p:cNvSpPr>
          <p:nvPr>
            <p:ph type="title"/>
          </p:nvPr>
        </p:nvSpPr>
        <p:spPr/>
        <p:txBody>
          <a:bodyPr>
            <a:normAutofit fontScale="90000"/>
          </a:bodyPr>
          <a:lstStyle/>
          <a:p>
            <a:r>
              <a:rPr lang="en-CA" dirty="0"/>
              <a:t>External Application Process</a:t>
            </a:r>
            <a:br>
              <a:rPr lang="en-CA" dirty="0"/>
            </a:br>
            <a:r>
              <a:rPr lang="en-CA" sz="3600" b="1" dirty="0">
                <a:solidFill>
                  <a:srgbClr val="002060"/>
                </a:solidFill>
              </a:rPr>
              <a:t>Deadline: December 2</a:t>
            </a:r>
            <a:r>
              <a:rPr lang="en-CA" sz="3600" b="1" baseline="30000" dirty="0">
                <a:solidFill>
                  <a:srgbClr val="002060"/>
                </a:solidFill>
              </a:rPr>
              <a:t>nd</a:t>
            </a:r>
            <a:r>
              <a:rPr lang="en-CA" sz="3600" b="1" dirty="0">
                <a:solidFill>
                  <a:srgbClr val="002060"/>
                </a:solidFill>
              </a:rPr>
              <a:t>, 2024</a:t>
            </a:r>
            <a:endParaRPr lang="en-CA" b="1" dirty="0">
              <a:solidFill>
                <a:srgbClr val="002060"/>
              </a:solidFill>
            </a:endParaRPr>
          </a:p>
        </p:txBody>
      </p:sp>
      <p:sp>
        <p:nvSpPr>
          <p:cNvPr id="3" name="Content Placeholder 2">
            <a:extLst>
              <a:ext uri="{FF2B5EF4-FFF2-40B4-BE49-F238E27FC236}">
                <a16:creationId xmlns:a16="http://schemas.microsoft.com/office/drawing/2014/main" id="{E8C618FB-5CC2-1AF0-08CA-B9E2F6BC8E0A}"/>
              </a:ext>
            </a:extLst>
          </p:cNvPr>
          <p:cNvSpPr>
            <a:spLocks noGrp="1"/>
          </p:cNvSpPr>
          <p:nvPr>
            <p:ph idx="1"/>
          </p:nvPr>
        </p:nvSpPr>
        <p:spPr>
          <a:xfrm>
            <a:off x="5118447" y="803186"/>
            <a:ext cx="6281873" cy="5813924"/>
          </a:xfrm>
        </p:spPr>
        <p:txBody>
          <a:bodyPr>
            <a:normAutofit fontScale="92500" lnSpcReduction="20000"/>
          </a:bodyPr>
          <a:lstStyle/>
          <a:p>
            <a:pPr marL="342900" indent="-342900">
              <a:buFont typeface="+mj-lt"/>
              <a:buAutoNum type="arabicPeriod"/>
            </a:pPr>
            <a:r>
              <a:rPr lang="en-CA" dirty="0"/>
              <a:t>If non-UWindsor student must first apply through OUAC (can take up to 2 weeks to process) </a:t>
            </a:r>
            <a:r>
              <a:rPr lang="en-CA"/>
              <a:t>with transcripts</a:t>
            </a:r>
            <a:endParaRPr lang="en-CA" dirty="0"/>
          </a:p>
          <a:p>
            <a:pPr marL="342900" indent="-342900">
              <a:buFont typeface="+mj-lt"/>
              <a:buAutoNum type="arabicPeriod"/>
            </a:pPr>
            <a:r>
              <a:rPr lang="en-CA" dirty="0"/>
              <a:t>Apply for “Change of Program” to BSW in </a:t>
            </a:r>
            <a:r>
              <a:rPr lang="en-CA" dirty="0" err="1"/>
              <a:t>UWinsite</a:t>
            </a:r>
            <a:r>
              <a:rPr lang="en-CA" dirty="0"/>
              <a:t> Student</a:t>
            </a:r>
          </a:p>
          <a:p>
            <a:pPr marL="342900" indent="-342900">
              <a:buFont typeface="+mj-lt"/>
              <a:buAutoNum type="arabicPeriod"/>
            </a:pPr>
            <a:r>
              <a:rPr lang="en-CA" dirty="0"/>
              <a:t>Submit application package to </a:t>
            </a:r>
            <a:r>
              <a:rPr lang="en-CA" dirty="0" err="1"/>
              <a:t>UWinsite</a:t>
            </a:r>
            <a:r>
              <a:rPr lang="en-CA" dirty="0"/>
              <a:t>***</a:t>
            </a:r>
          </a:p>
          <a:p>
            <a:pPr marL="800100" lvl="1" indent="-342900">
              <a:buFont typeface="+mj-lt"/>
              <a:buAutoNum type="arabicPeriod"/>
            </a:pPr>
            <a:r>
              <a:rPr lang="en-CA" dirty="0"/>
              <a:t>Application form (ensure its signed and equity section is completed) </a:t>
            </a:r>
          </a:p>
          <a:p>
            <a:pPr marL="800100" lvl="1" indent="-342900">
              <a:buFont typeface="+mj-lt"/>
              <a:buAutoNum type="arabicPeriod"/>
            </a:pPr>
            <a:r>
              <a:rPr lang="en-CA" dirty="0"/>
              <a:t>Personal statement</a:t>
            </a:r>
          </a:p>
          <a:p>
            <a:pPr marL="800100" lvl="1" indent="-342900">
              <a:buFont typeface="+mj-lt"/>
              <a:buAutoNum type="arabicPeriod"/>
            </a:pPr>
            <a:r>
              <a:rPr lang="en-CA" dirty="0"/>
              <a:t>Professional experiences form</a:t>
            </a:r>
          </a:p>
          <a:p>
            <a:pPr marL="800100" lvl="1" indent="-342900">
              <a:buFont typeface="+mj-lt"/>
              <a:buAutoNum type="arabicPeriod"/>
            </a:pPr>
            <a:r>
              <a:rPr lang="en-CA" dirty="0"/>
              <a:t>Study plan worksheet (UWindsor students only)</a:t>
            </a:r>
          </a:p>
          <a:p>
            <a:pPr marL="800100" lvl="1" indent="-342900">
              <a:buFont typeface="+mj-lt"/>
              <a:buAutoNum type="arabicPeriod"/>
            </a:pPr>
            <a:r>
              <a:rPr lang="en-CA" dirty="0"/>
              <a:t>Application summary check list</a:t>
            </a:r>
          </a:p>
          <a:p>
            <a:pPr marL="342900" indent="-342900">
              <a:buFont typeface="+mj-lt"/>
              <a:buAutoNum type="arabicPeriod"/>
            </a:pPr>
            <a:r>
              <a:rPr lang="en-CA" dirty="0"/>
              <a:t>Two reference forms + letters emailed by referees to </a:t>
            </a:r>
            <a:r>
              <a:rPr lang="en-CA" dirty="0">
                <a:hlinkClick r:id="rId2"/>
              </a:rPr>
              <a:t>transcripts@uwindsor.ca</a:t>
            </a:r>
            <a:r>
              <a:rPr lang="en-CA" dirty="0"/>
              <a:t> (one work or volunteer reference, and one academic or work/volunteer reference)</a:t>
            </a:r>
          </a:p>
          <a:p>
            <a:pPr marL="342900" indent="-342900">
              <a:buFont typeface="+mj-lt"/>
              <a:buAutoNum type="arabicPeriod"/>
            </a:pPr>
            <a:endParaRPr lang="en-CA" dirty="0"/>
          </a:p>
          <a:p>
            <a:pPr marL="0" indent="0" algn="ctr">
              <a:buNone/>
            </a:pPr>
            <a:r>
              <a:rPr lang="en-CA" dirty="0"/>
              <a:t>***Application materials can only be submitted AFTER the Change of Program request has been accepted and processed!***</a:t>
            </a:r>
          </a:p>
        </p:txBody>
      </p:sp>
      <p:sp>
        <p:nvSpPr>
          <p:cNvPr id="5" name="TextBox 4">
            <a:extLst>
              <a:ext uri="{FF2B5EF4-FFF2-40B4-BE49-F238E27FC236}">
                <a16:creationId xmlns:a16="http://schemas.microsoft.com/office/drawing/2014/main" id="{4A35060F-B90E-B4E5-FD03-DD5079DE254D}"/>
              </a:ext>
            </a:extLst>
          </p:cNvPr>
          <p:cNvSpPr txBox="1"/>
          <p:nvPr/>
        </p:nvSpPr>
        <p:spPr>
          <a:xfrm>
            <a:off x="127820" y="5487141"/>
            <a:ext cx="5305260" cy="646331"/>
          </a:xfrm>
          <a:prstGeom prst="rect">
            <a:avLst/>
          </a:prstGeom>
          <a:noFill/>
        </p:spPr>
        <p:txBody>
          <a:bodyPr wrap="square">
            <a:spAutoFit/>
          </a:bodyPr>
          <a:lstStyle/>
          <a:p>
            <a:pPr marL="0" indent="0" algn="ctr">
              <a:buNone/>
            </a:pPr>
            <a:r>
              <a:rPr lang="en-CA" dirty="0">
                <a:hlinkClick r:id="rId3"/>
              </a:rPr>
              <a:t>https://www.uwindsor.ca/socialwork/460/bsw-application-and-admissions-process</a:t>
            </a:r>
            <a:r>
              <a:rPr lang="en-CA" dirty="0"/>
              <a:t> </a:t>
            </a:r>
          </a:p>
        </p:txBody>
      </p:sp>
    </p:spTree>
    <p:extLst>
      <p:ext uri="{BB962C8B-B14F-4D97-AF65-F5344CB8AC3E}">
        <p14:creationId xmlns:p14="http://schemas.microsoft.com/office/powerpoint/2010/main" val="3998682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30FA0-B00C-F7D1-1DD1-C628313191A0}"/>
              </a:ext>
            </a:extLst>
          </p:cNvPr>
          <p:cNvSpPr>
            <a:spLocks noGrp="1"/>
          </p:cNvSpPr>
          <p:nvPr>
            <p:ph type="title"/>
          </p:nvPr>
        </p:nvSpPr>
        <p:spPr>
          <a:xfrm>
            <a:off x="904877" y="795527"/>
            <a:ext cx="10488547" cy="1190912"/>
          </a:xfrm>
        </p:spPr>
        <p:txBody>
          <a:bodyPr>
            <a:normAutofit fontScale="90000"/>
          </a:bodyPr>
          <a:lstStyle/>
          <a:p>
            <a:r>
              <a:rPr lang="en-CA" dirty="0">
                <a:solidFill>
                  <a:schemeClr val="tx2"/>
                </a:solidFill>
              </a:rPr>
              <a:t>Submitting a Change of Program Request</a:t>
            </a:r>
            <a:br>
              <a:rPr lang="en-CA" dirty="0">
                <a:solidFill>
                  <a:schemeClr val="tx2"/>
                </a:solidFill>
              </a:rPr>
            </a:br>
            <a:r>
              <a:rPr lang="en-CA" sz="1800" u="sng" dirty="0" err="1">
                <a:solidFill>
                  <a:srgbClr val="467886"/>
                </a:solidFill>
                <a:effectLst/>
                <a:latin typeface="Aptos" panose="020B0004020202020204" pitchFamily="34" charset="0"/>
                <a:ea typeface="Aptos" panose="020B0004020202020204" pitchFamily="34" charset="0"/>
                <a:cs typeface="Aptos" panose="020B0004020202020204" pitchFamily="34" charset="0"/>
                <a:hlinkClick r:id="rId2"/>
              </a:rPr>
              <a:t>ask.UWindsor</a:t>
            </a:r>
            <a:r>
              <a:rPr lang="en-CA"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2"/>
              </a:rPr>
              <a:t> - How can I change my program?</a:t>
            </a:r>
            <a:endParaRPr lang="en-CA" dirty="0">
              <a:solidFill>
                <a:schemeClr val="tx2"/>
              </a:solidFill>
            </a:endParaRPr>
          </a:p>
        </p:txBody>
      </p:sp>
      <p:pic>
        <p:nvPicPr>
          <p:cNvPr id="1026" name="Picture 2" descr="UWindsor Student User Interface: Student Homepage">
            <a:extLst>
              <a:ext uri="{FF2B5EF4-FFF2-40B4-BE49-F238E27FC236}">
                <a16:creationId xmlns:a16="http://schemas.microsoft.com/office/drawing/2014/main" id="{B28B6E24-58E0-99A3-9A50-BDBDFD5203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36750"/>
          <a:stretch/>
        </p:blipFill>
        <p:spPr bwMode="auto">
          <a:xfrm>
            <a:off x="1103257" y="2416047"/>
            <a:ext cx="4626864" cy="3346704"/>
          </a:xfrm>
          <a:prstGeom prst="rect">
            <a:avLst/>
          </a:prstGeom>
          <a:noFill/>
          <a:ln w="12700">
            <a:noFill/>
          </a:ln>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2BFFB7D-7DEF-BB48-B5D1-4D630D79209A}"/>
              </a:ext>
            </a:extLst>
          </p:cNvPr>
          <p:cNvSpPr>
            <a:spLocks noGrp="1"/>
          </p:cNvSpPr>
          <p:nvPr>
            <p:ph idx="1"/>
          </p:nvPr>
        </p:nvSpPr>
        <p:spPr>
          <a:xfrm>
            <a:off x="6380703" y="2228850"/>
            <a:ext cx="5028928" cy="3699669"/>
          </a:xfrm>
        </p:spPr>
        <p:txBody>
          <a:bodyPr>
            <a:normAutofit/>
          </a:bodyPr>
          <a:lstStyle/>
          <a:p>
            <a:pPr>
              <a:buClr>
                <a:srgbClr val="F2A528"/>
              </a:buClr>
            </a:pPr>
            <a:endParaRPr lang="en-CA"/>
          </a:p>
        </p:txBody>
      </p:sp>
      <p:pic>
        <p:nvPicPr>
          <p:cNvPr id="1028" name="Picture 4" descr="UWindsor Student User Interface: Sidebar option Change of Program Application">
            <a:extLst>
              <a:ext uri="{FF2B5EF4-FFF2-40B4-BE49-F238E27FC236}">
                <a16:creationId xmlns:a16="http://schemas.microsoft.com/office/drawing/2014/main" id="{4E508D5A-F4FF-3663-54AE-6624024619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06361" y="2250281"/>
            <a:ext cx="2923486" cy="3578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608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Create New Application button">
            <a:extLst>
              <a:ext uri="{FF2B5EF4-FFF2-40B4-BE49-F238E27FC236}">
                <a16:creationId xmlns:a16="http://schemas.microsoft.com/office/drawing/2014/main" id="{6A6CEEBB-1A1D-7C39-C5FE-10A9E305F9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787" r="17647"/>
          <a:stretch/>
        </p:blipFill>
        <p:spPr bwMode="auto">
          <a:xfrm>
            <a:off x="972115" y="960214"/>
            <a:ext cx="5641848" cy="4919472"/>
          </a:xfrm>
          <a:prstGeom prst="rect">
            <a:avLst/>
          </a:prstGeom>
          <a:noFill/>
          <a:ln w="12700">
            <a:noFill/>
          </a:ln>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F6A514F-6A90-41B8-5DBD-700AB8B21635}"/>
              </a:ext>
            </a:extLst>
          </p:cNvPr>
          <p:cNvSpPr>
            <a:spLocks noGrp="1"/>
          </p:cNvSpPr>
          <p:nvPr>
            <p:ph idx="1"/>
          </p:nvPr>
        </p:nvSpPr>
        <p:spPr>
          <a:xfrm>
            <a:off x="7293817" y="2338388"/>
            <a:ext cx="4099607" cy="3678237"/>
          </a:xfrm>
        </p:spPr>
        <p:txBody>
          <a:bodyPr>
            <a:normAutofit/>
          </a:bodyPr>
          <a:lstStyle/>
          <a:p>
            <a:pPr>
              <a:buClr>
                <a:srgbClr val="FC9C01"/>
              </a:buClr>
            </a:pPr>
            <a:r>
              <a:rPr lang="en-CA" dirty="0"/>
              <a:t>Go to Create a New Application</a:t>
            </a:r>
          </a:p>
          <a:p>
            <a:pPr>
              <a:buClr>
                <a:srgbClr val="FC9C01"/>
              </a:buClr>
            </a:pPr>
            <a:r>
              <a:rPr lang="en-CA" dirty="0"/>
              <a:t>Complete the required fields</a:t>
            </a:r>
          </a:p>
          <a:p>
            <a:pPr>
              <a:buClr>
                <a:srgbClr val="FC9C01"/>
              </a:buClr>
            </a:pPr>
            <a:r>
              <a:rPr lang="en-CA" dirty="0"/>
              <a:t>Click Save and then Continue to move on to the next page</a:t>
            </a:r>
          </a:p>
          <a:p>
            <a:pPr>
              <a:buClr>
                <a:srgbClr val="FC9C01"/>
              </a:buClr>
            </a:pPr>
            <a:r>
              <a:rPr lang="en-CA" dirty="0"/>
              <a:t>Click Submit Application</a:t>
            </a:r>
          </a:p>
        </p:txBody>
      </p:sp>
    </p:spTree>
    <p:extLst>
      <p:ext uri="{BB962C8B-B14F-4D97-AF65-F5344CB8AC3E}">
        <p14:creationId xmlns:p14="http://schemas.microsoft.com/office/powerpoint/2010/main" val="370419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822CE-C7F6-3E75-1797-5F6DF23ECF16}"/>
              </a:ext>
            </a:extLst>
          </p:cNvPr>
          <p:cNvSpPr>
            <a:spLocks noGrp="1"/>
          </p:cNvSpPr>
          <p:nvPr>
            <p:ph type="title"/>
          </p:nvPr>
        </p:nvSpPr>
        <p:spPr/>
        <p:txBody>
          <a:bodyPr/>
          <a:lstStyle/>
          <a:p>
            <a:r>
              <a:rPr lang="en-CA" dirty="0"/>
              <a:t>How to submit application files</a:t>
            </a:r>
          </a:p>
        </p:txBody>
      </p:sp>
      <p:sp>
        <p:nvSpPr>
          <p:cNvPr id="3" name="Content Placeholder 2">
            <a:extLst>
              <a:ext uri="{FF2B5EF4-FFF2-40B4-BE49-F238E27FC236}">
                <a16:creationId xmlns:a16="http://schemas.microsoft.com/office/drawing/2014/main" id="{86B41EF8-30E0-2DB8-5782-458B68D68014}"/>
              </a:ext>
            </a:extLst>
          </p:cNvPr>
          <p:cNvSpPr>
            <a:spLocks noGrp="1"/>
          </p:cNvSpPr>
          <p:nvPr>
            <p:ph idx="1"/>
          </p:nvPr>
        </p:nvSpPr>
        <p:spPr/>
        <p:txBody>
          <a:bodyPr/>
          <a:lstStyle/>
          <a:p>
            <a:endParaRPr lang="en-CA" dirty="0"/>
          </a:p>
        </p:txBody>
      </p:sp>
      <p:pic>
        <p:nvPicPr>
          <p:cNvPr id="3074" name="Picture 2">
            <a:extLst>
              <a:ext uri="{FF2B5EF4-FFF2-40B4-BE49-F238E27FC236}">
                <a16:creationId xmlns:a16="http://schemas.microsoft.com/office/drawing/2014/main" id="{980E528E-6487-E2C9-9D66-BA0716C5A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6999" y="94095"/>
            <a:ext cx="7029215" cy="225583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Application Status">
            <a:extLst>
              <a:ext uri="{FF2B5EF4-FFF2-40B4-BE49-F238E27FC236}">
                <a16:creationId xmlns:a16="http://schemas.microsoft.com/office/drawing/2014/main" id="{39F89C68-19DE-8818-A9D0-6E939ADA73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8850" y="2492658"/>
            <a:ext cx="7400786" cy="2313709"/>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Application Status - To Do list">
            <a:extLst>
              <a:ext uri="{FF2B5EF4-FFF2-40B4-BE49-F238E27FC236}">
                <a16:creationId xmlns:a16="http://schemas.microsoft.com/office/drawing/2014/main" id="{9388BDDB-9688-1D18-5EBA-2E231459C9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8850" y="4534929"/>
            <a:ext cx="7493150" cy="232307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3675237-CD2F-E7CB-EC48-41429F24516B}"/>
              </a:ext>
            </a:extLst>
          </p:cNvPr>
          <p:cNvSpPr txBox="1"/>
          <p:nvPr/>
        </p:nvSpPr>
        <p:spPr>
          <a:xfrm>
            <a:off x="203200" y="5370518"/>
            <a:ext cx="4495650" cy="1200329"/>
          </a:xfrm>
          <a:prstGeom prst="rect">
            <a:avLst/>
          </a:prstGeom>
          <a:noFill/>
        </p:spPr>
        <p:txBody>
          <a:bodyPr wrap="square">
            <a:spAutoFit/>
          </a:bodyPr>
          <a:lstStyle/>
          <a:p>
            <a:r>
              <a:rPr lang="en-CA" sz="1800" u="sng" dirty="0" err="1">
                <a:solidFill>
                  <a:srgbClr val="467886"/>
                </a:solidFill>
                <a:effectLst/>
                <a:latin typeface="Aptos" panose="020B0004020202020204" pitchFamily="34" charset="0"/>
                <a:ea typeface="Aptos" panose="020B0004020202020204" pitchFamily="34" charset="0"/>
                <a:cs typeface="Aptos" panose="020B0004020202020204" pitchFamily="34" charset="0"/>
                <a:hlinkClick r:id="rId5"/>
              </a:rPr>
              <a:t>ask.UWindsor</a:t>
            </a:r>
            <a:r>
              <a:rPr lang="en-CA"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5"/>
              </a:rPr>
              <a:t> - How do I upload documents into </a:t>
            </a:r>
            <a:r>
              <a:rPr lang="en-CA" sz="1800" u="sng" dirty="0" err="1">
                <a:solidFill>
                  <a:srgbClr val="467886"/>
                </a:solidFill>
                <a:effectLst/>
                <a:latin typeface="Aptos" panose="020B0004020202020204" pitchFamily="34" charset="0"/>
                <a:ea typeface="Aptos" panose="020B0004020202020204" pitchFamily="34" charset="0"/>
                <a:cs typeface="Aptos" panose="020B0004020202020204" pitchFamily="34" charset="0"/>
                <a:hlinkClick r:id="rId5"/>
              </a:rPr>
              <a:t>UWinsite</a:t>
            </a:r>
            <a:r>
              <a:rPr lang="en-CA"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5"/>
              </a:rPr>
              <a:t> Student to support my undergraduate admission application(s)?</a:t>
            </a:r>
            <a:endParaRPr lang="en-CA" sz="1800" dirty="0">
              <a:effectLst/>
              <a:latin typeface="Aptos" panose="020B00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2027793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22EF6-EFE5-46CF-97A2-AC7181811D4C}"/>
              </a:ext>
            </a:extLst>
          </p:cNvPr>
          <p:cNvSpPr>
            <a:spLocks noGrp="1"/>
          </p:cNvSpPr>
          <p:nvPr>
            <p:ph type="title"/>
          </p:nvPr>
        </p:nvSpPr>
        <p:spPr/>
        <p:txBody>
          <a:bodyPr/>
          <a:lstStyle/>
          <a:p>
            <a:r>
              <a:rPr lang="en-CA" dirty="0"/>
              <a:t>Important information</a:t>
            </a:r>
          </a:p>
        </p:txBody>
      </p:sp>
      <p:sp>
        <p:nvSpPr>
          <p:cNvPr id="3" name="Content Placeholder 2">
            <a:extLst>
              <a:ext uri="{FF2B5EF4-FFF2-40B4-BE49-F238E27FC236}">
                <a16:creationId xmlns:a16="http://schemas.microsoft.com/office/drawing/2014/main" id="{8C637067-3884-E8B0-F9B0-7CA9A340089D}"/>
              </a:ext>
            </a:extLst>
          </p:cNvPr>
          <p:cNvSpPr>
            <a:spLocks noGrp="1"/>
          </p:cNvSpPr>
          <p:nvPr>
            <p:ph idx="1"/>
          </p:nvPr>
        </p:nvSpPr>
        <p:spPr/>
        <p:txBody>
          <a:bodyPr>
            <a:normAutofit/>
          </a:bodyPr>
          <a:lstStyle/>
          <a:p>
            <a:pPr algn="l">
              <a:buFont typeface="Arial" panose="020B0604020202020204" pitchFamily="34" charset="0"/>
              <a:buChar char="•"/>
            </a:pPr>
            <a:r>
              <a:rPr lang="en-US" b="1" i="0" dirty="0">
                <a:solidFill>
                  <a:srgbClr val="000000"/>
                </a:solidFill>
                <a:effectLst/>
                <a:highlight>
                  <a:srgbClr val="FFFF00"/>
                </a:highlight>
                <a:latin typeface="Roboto" panose="02000000000000000000" pitchFamily="2" charset="0"/>
              </a:rPr>
              <a:t>All parts of the application must be submitted by December 2</a:t>
            </a:r>
            <a:r>
              <a:rPr lang="en-US" b="1" i="0" baseline="30000" dirty="0">
                <a:solidFill>
                  <a:srgbClr val="000000"/>
                </a:solidFill>
                <a:effectLst/>
                <a:highlight>
                  <a:srgbClr val="FFFF00"/>
                </a:highlight>
                <a:latin typeface="Roboto" panose="02000000000000000000" pitchFamily="2" charset="0"/>
              </a:rPr>
              <a:t>nd</a:t>
            </a:r>
            <a:r>
              <a:rPr lang="en-US" b="1" i="0" dirty="0">
                <a:solidFill>
                  <a:srgbClr val="000000"/>
                </a:solidFill>
                <a:effectLst/>
                <a:highlight>
                  <a:srgbClr val="FFFF00"/>
                </a:highlight>
                <a:latin typeface="Roboto" panose="02000000000000000000" pitchFamily="2" charset="0"/>
              </a:rPr>
              <a:t>, 2024!!!</a:t>
            </a:r>
          </a:p>
          <a:p>
            <a:pPr algn="l">
              <a:buFont typeface="Arial" panose="020B0604020202020204" pitchFamily="34" charset="0"/>
              <a:buChar char="•"/>
            </a:pPr>
            <a:r>
              <a:rPr lang="en-US" b="1" i="0" dirty="0">
                <a:solidFill>
                  <a:srgbClr val="000000"/>
                </a:solidFill>
                <a:effectLst/>
                <a:latin typeface="Roboto" panose="02000000000000000000" pitchFamily="2" charset="0"/>
              </a:rPr>
              <a:t>Note:</a:t>
            </a:r>
            <a:r>
              <a:rPr lang="en-US" b="0" i="0" dirty="0">
                <a:solidFill>
                  <a:srgbClr val="000000"/>
                </a:solidFill>
                <a:effectLst/>
                <a:latin typeface="Roboto" panose="02000000000000000000" pitchFamily="2" charset="0"/>
              </a:rPr>
              <a:t> To Do List items will remain “Received” and the application status will remain “Incomplete” until UWindsor’s Office of the Registrar verifies the </a:t>
            </a:r>
            <a:r>
              <a:rPr lang="en-US" b="1" i="0" dirty="0">
                <a:solidFill>
                  <a:srgbClr val="000000"/>
                </a:solidFill>
                <a:effectLst/>
                <a:latin typeface="Roboto" panose="02000000000000000000" pitchFamily="2" charset="0"/>
              </a:rPr>
              <a:t>documents</a:t>
            </a:r>
            <a:r>
              <a:rPr lang="en-US" b="0" i="0" dirty="0">
                <a:solidFill>
                  <a:srgbClr val="000000"/>
                </a:solidFill>
                <a:effectLst/>
                <a:latin typeface="Roboto" panose="02000000000000000000" pitchFamily="2" charset="0"/>
              </a:rPr>
              <a:t>.</a:t>
            </a:r>
          </a:p>
          <a:p>
            <a:pPr algn="l">
              <a:buFont typeface="Arial" panose="020B0604020202020204" pitchFamily="34" charset="0"/>
              <a:buChar char="•"/>
            </a:pPr>
            <a:r>
              <a:rPr lang="en-US" b="1" i="0" dirty="0">
                <a:solidFill>
                  <a:srgbClr val="000000"/>
                </a:solidFill>
                <a:effectLst/>
                <a:latin typeface="Roboto" panose="02000000000000000000" pitchFamily="2" charset="0"/>
              </a:rPr>
              <a:t>Do not upload multiple copies of the same document</a:t>
            </a:r>
            <a:r>
              <a:rPr lang="en-US" b="0" i="0" dirty="0">
                <a:solidFill>
                  <a:srgbClr val="000000"/>
                </a:solidFill>
                <a:effectLst/>
                <a:latin typeface="Roboto" panose="02000000000000000000" pitchFamily="2" charset="0"/>
              </a:rPr>
              <a:t> as it slows our processing. Your patience is appreciated while we process your </a:t>
            </a:r>
            <a:r>
              <a:rPr lang="en-US" b="1" i="0" dirty="0">
                <a:solidFill>
                  <a:srgbClr val="000000"/>
                </a:solidFill>
                <a:effectLst/>
                <a:latin typeface="Roboto" panose="02000000000000000000" pitchFamily="2" charset="0"/>
              </a:rPr>
              <a:t>documents</a:t>
            </a:r>
            <a:r>
              <a:rPr lang="en-US" b="0" i="0" dirty="0">
                <a:solidFill>
                  <a:srgbClr val="000000"/>
                </a:solidFill>
                <a:effectLst/>
                <a:latin typeface="Roboto" panose="02000000000000000000" pitchFamily="2" charset="0"/>
              </a:rPr>
              <a:t>.</a:t>
            </a:r>
          </a:p>
          <a:p>
            <a:pPr algn="l">
              <a:buFont typeface="Arial" panose="020B0604020202020204" pitchFamily="34" charset="0"/>
              <a:buChar char="•"/>
            </a:pPr>
            <a:r>
              <a:rPr lang="en-US" b="0" i="0" dirty="0">
                <a:solidFill>
                  <a:srgbClr val="000000"/>
                </a:solidFill>
                <a:effectLst/>
                <a:latin typeface="Roboto" panose="02000000000000000000" pitchFamily="2" charset="0"/>
              </a:rPr>
              <a:t>On the </a:t>
            </a:r>
            <a:r>
              <a:rPr lang="en-US" b="1" i="0" dirty="0">
                <a:solidFill>
                  <a:srgbClr val="000000"/>
                </a:solidFill>
                <a:effectLst/>
                <a:latin typeface="Roboto" panose="02000000000000000000" pitchFamily="2" charset="0"/>
              </a:rPr>
              <a:t>Application Status</a:t>
            </a:r>
            <a:r>
              <a:rPr lang="en-US" b="0" i="0" dirty="0">
                <a:solidFill>
                  <a:srgbClr val="000000"/>
                </a:solidFill>
                <a:effectLst/>
                <a:latin typeface="Roboto" panose="02000000000000000000" pitchFamily="2" charset="0"/>
              </a:rPr>
              <a:t> page, the status may never appear “Complete” even after </a:t>
            </a:r>
            <a:r>
              <a:rPr lang="en-US" b="1" i="0" dirty="0">
                <a:solidFill>
                  <a:srgbClr val="000000"/>
                </a:solidFill>
                <a:effectLst/>
                <a:latin typeface="Roboto" panose="02000000000000000000" pitchFamily="2" charset="0"/>
              </a:rPr>
              <a:t>document</a:t>
            </a:r>
            <a:r>
              <a:rPr lang="en-US" b="0" i="0" dirty="0">
                <a:solidFill>
                  <a:srgbClr val="000000"/>
                </a:solidFill>
                <a:effectLst/>
                <a:latin typeface="Roboto" panose="02000000000000000000" pitchFamily="2" charset="0"/>
              </a:rPr>
              <a:t> verification if you do not meet all the requirements (ex: insufficient language score, or lack of passport), but UWindsor will still evaluate your application.</a:t>
            </a:r>
          </a:p>
        </p:txBody>
      </p:sp>
    </p:spTree>
    <p:extLst>
      <p:ext uri="{BB962C8B-B14F-4D97-AF65-F5344CB8AC3E}">
        <p14:creationId xmlns:p14="http://schemas.microsoft.com/office/powerpoint/2010/main" val="2097583444"/>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TM16401371[[fn=Atlas]]</Template>
  <TotalTime>1717</TotalTime>
  <Words>998</Words>
  <Application>Microsoft Office PowerPoint</Application>
  <PresentationFormat>Widescreen</PresentationFormat>
  <Paragraphs>90</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Arial</vt:lpstr>
      <vt:lpstr>Calibri Light</vt:lpstr>
      <vt:lpstr>Roboto</vt:lpstr>
      <vt:lpstr>Rockwell</vt:lpstr>
      <vt:lpstr>Times New Roman</vt:lpstr>
      <vt:lpstr>Wingdings</vt:lpstr>
      <vt:lpstr>Atlas</vt:lpstr>
      <vt:lpstr>BSW Professional Years Application Info Session</vt:lpstr>
      <vt:lpstr>Topics of Discussion</vt:lpstr>
      <vt:lpstr>Who is this application process for?</vt:lpstr>
      <vt:lpstr>Admission Requirements</vt:lpstr>
      <vt:lpstr>External Application Process Deadline: December 2nd, 2024</vt:lpstr>
      <vt:lpstr>Submitting a Change of Program Request ask.UWindsor - How can I change my program?</vt:lpstr>
      <vt:lpstr>PowerPoint Presentation</vt:lpstr>
      <vt:lpstr>How to submit application files</vt:lpstr>
      <vt:lpstr>Important information</vt:lpstr>
      <vt:lpstr>Application Package</vt:lpstr>
      <vt:lpstr>References</vt:lpstr>
      <vt:lpstr>Frequently Asked Questions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Author</dc:creator>
  <cp:lastModifiedBy>Author</cp:lastModifiedBy>
  <cp:revision>1</cp:revision>
  <dcterms:created xsi:type="dcterms:W3CDTF">2024-10-08T16:23:01Z</dcterms:created>
  <dcterms:modified xsi:type="dcterms:W3CDTF">2024-10-10T15:07:04Z</dcterms:modified>
</cp:coreProperties>
</file>