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89" r:id="rId3"/>
    <p:sldMasterId id="2147483713" r:id="rId4"/>
    <p:sldMasterId id="2147483725" r:id="rId5"/>
    <p:sldMasterId id="2147483737" r:id="rId6"/>
  </p:sldMasterIdLst>
  <p:notesMasterIdLst>
    <p:notesMasterId r:id="rId60"/>
  </p:notesMasterIdLst>
  <p:handoutMasterIdLst>
    <p:handoutMasterId r:id="rId61"/>
  </p:handoutMasterIdLst>
  <p:sldIdLst>
    <p:sldId id="336" r:id="rId7"/>
    <p:sldId id="307" r:id="rId8"/>
    <p:sldId id="257" r:id="rId9"/>
    <p:sldId id="308" r:id="rId10"/>
    <p:sldId id="309" r:id="rId11"/>
    <p:sldId id="310" r:id="rId12"/>
    <p:sldId id="311" r:id="rId13"/>
    <p:sldId id="341" r:id="rId14"/>
    <p:sldId id="284" r:id="rId15"/>
    <p:sldId id="277" r:id="rId16"/>
    <p:sldId id="291" r:id="rId17"/>
    <p:sldId id="281" r:id="rId18"/>
    <p:sldId id="278" r:id="rId19"/>
    <p:sldId id="279" r:id="rId20"/>
    <p:sldId id="293" r:id="rId21"/>
    <p:sldId id="318" r:id="rId22"/>
    <p:sldId id="286" r:id="rId23"/>
    <p:sldId id="287" r:id="rId24"/>
    <p:sldId id="288" r:id="rId25"/>
    <p:sldId id="289" r:id="rId26"/>
    <p:sldId id="290" r:id="rId27"/>
    <p:sldId id="294" r:id="rId28"/>
    <p:sldId id="295" r:id="rId29"/>
    <p:sldId id="335" r:id="rId30"/>
    <p:sldId id="296" r:id="rId31"/>
    <p:sldId id="313" r:id="rId32"/>
    <p:sldId id="314" r:id="rId33"/>
    <p:sldId id="315" r:id="rId34"/>
    <p:sldId id="334" r:id="rId35"/>
    <p:sldId id="342" r:id="rId36"/>
    <p:sldId id="333" r:id="rId37"/>
    <p:sldId id="337" r:id="rId38"/>
    <p:sldId id="317" r:id="rId39"/>
    <p:sldId id="319" r:id="rId40"/>
    <p:sldId id="320" r:id="rId41"/>
    <p:sldId id="297" r:id="rId42"/>
    <p:sldId id="325" r:id="rId43"/>
    <p:sldId id="322" r:id="rId44"/>
    <p:sldId id="323" r:id="rId45"/>
    <p:sldId id="328" r:id="rId46"/>
    <p:sldId id="326" r:id="rId47"/>
    <p:sldId id="327" r:id="rId48"/>
    <p:sldId id="331" r:id="rId49"/>
    <p:sldId id="329" r:id="rId50"/>
    <p:sldId id="330" r:id="rId51"/>
    <p:sldId id="332" r:id="rId52"/>
    <p:sldId id="344" r:id="rId53"/>
    <p:sldId id="306" r:id="rId54"/>
    <p:sldId id="263" r:id="rId55"/>
    <p:sldId id="276" r:id="rId56"/>
    <p:sldId id="338" r:id="rId57"/>
    <p:sldId id="343" r:id="rId58"/>
    <p:sldId id="339"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66FF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183" autoAdjust="0"/>
  </p:normalViewPr>
  <p:slideViewPr>
    <p:cSldViewPr snapToGrid="0" snapToObjects="1">
      <p:cViewPr varScale="1">
        <p:scale>
          <a:sx n="99" d="100"/>
          <a:sy n="99" d="100"/>
        </p:scale>
        <p:origin x="18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5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43A43E-29C6-FD48-AFA6-6F0FC4E84406}" type="datetimeFigureOut">
              <a:rPr lang="en-US" smtClean="0"/>
              <a:pPr/>
              <a:t>5/1/2017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02EBF7-4149-7946-9189-094F32712FEB}" type="slidenum">
              <a:rPr lang="en-US" smtClean="0"/>
              <a:pPr/>
              <a:t>‹#›</a:t>
            </a:fld>
            <a:endParaRPr lang="en-US" dirty="0"/>
          </a:p>
        </p:txBody>
      </p:sp>
    </p:spTree>
    <p:extLst>
      <p:ext uri="{BB962C8B-B14F-4D97-AF65-F5344CB8AC3E}">
        <p14:creationId xmlns:p14="http://schemas.microsoft.com/office/powerpoint/2010/main" val="3734168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3D7F49-BC93-EE4F-BEB9-8A6A1E7A0092}" type="datetimeFigureOut">
              <a:rPr lang="en-US" smtClean="0"/>
              <a:pPr/>
              <a:t>5/1/2017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1EB65-B6D9-564D-A297-F0C161FCA471}" type="slidenum">
              <a:rPr lang="en-US" smtClean="0"/>
              <a:pPr/>
              <a:t>‹#›</a:t>
            </a:fld>
            <a:endParaRPr lang="en-US" dirty="0"/>
          </a:p>
        </p:txBody>
      </p:sp>
    </p:spTree>
    <p:extLst>
      <p:ext uri="{BB962C8B-B14F-4D97-AF65-F5344CB8AC3E}">
        <p14:creationId xmlns:p14="http://schemas.microsoft.com/office/powerpoint/2010/main" val="3538122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3</a:t>
            </a:fld>
            <a:endParaRPr lang="en-US" dirty="0"/>
          </a:p>
        </p:txBody>
      </p:sp>
    </p:spTree>
    <p:extLst>
      <p:ext uri="{BB962C8B-B14F-4D97-AF65-F5344CB8AC3E}">
        <p14:creationId xmlns:p14="http://schemas.microsoft.com/office/powerpoint/2010/main" val="81216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0354238-F7E5-43FE-8131-B53A2192DD78}" type="slidenum">
              <a:rPr lang="en-CA" smtClean="0"/>
              <a:t>41</a:t>
            </a:fld>
            <a:endParaRPr lang="en-CA" dirty="0"/>
          </a:p>
        </p:txBody>
      </p:sp>
    </p:spTree>
    <p:extLst>
      <p:ext uri="{BB962C8B-B14F-4D97-AF65-F5344CB8AC3E}">
        <p14:creationId xmlns:p14="http://schemas.microsoft.com/office/powerpoint/2010/main" val="997687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0354238-F7E5-43FE-8131-B53A2192DD78}" type="slidenum">
              <a:rPr lang="en-CA" smtClean="0"/>
              <a:t>43</a:t>
            </a:fld>
            <a:endParaRPr lang="en-CA" dirty="0"/>
          </a:p>
        </p:txBody>
      </p:sp>
    </p:spTree>
    <p:extLst>
      <p:ext uri="{BB962C8B-B14F-4D97-AF65-F5344CB8AC3E}">
        <p14:creationId xmlns:p14="http://schemas.microsoft.com/office/powerpoint/2010/main" val="1275719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0354238-F7E5-43FE-8131-B53A2192DD78}" type="slidenum">
              <a:rPr lang="en-CA" smtClean="0"/>
              <a:t>44</a:t>
            </a:fld>
            <a:endParaRPr lang="en-CA" dirty="0"/>
          </a:p>
        </p:txBody>
      </p:sp>
    </p:spTree>
    <p:extLst>
      <p:ext uri="{BB962C8B-B14F-4D97-AF65-F5344CB8AC3E}">
        <p14:creationId xmlns:p14="http://schemas.microsoft.com/office/powerpoint/2010/main" val="2739989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smtClean="0">
                <a:sym typeface="Wingdings" panose="05000000000000000000" pitchFamily="2" charset="2"/>
              </a:rPr>
              <a:t> </a:t>
            </a:r>
            <a:endParaRPr lang="en-CA" strike="noStrike" dirty="0"/>
          </a:p>
        </p:txBody>
      </p:sp>
      <p:sp>
        <p:nvSpPr>
          <p:cNvPr id="4" name="Slide Number Placeholder 3"/>
          <p:cNvSpPr>
            <a:spLocks noGrp="1"/>
          </p:cNvSpPr>
          <p:nvPr>
            <p:ph type="sldNum" sz="quarter" idx="10"/>
          </p:nvPr>
        </p:nvSpPr>
        <p:spPr/>
        <p:txBody>
          <a:bodyPr/>
          <a:lstStyle/>
          <a:p>
            <a:fld id="{50354238-F7E5-43FE-8131-B53A2192DD78}" type="slidenum">
              <a:rPr lang="en-CA" smtClean="0"/>
              <a:t>45</a:t>
            </a:fld>
            <a:endParaRPr lang="en-CA" dirty="0"/>
          </a:p>
        </p:txBody>
      </p:sp>
    </p:spTree>
    <p:extLst>
      <p:ext uri="{BB962C8B-B14F-4D97-AF65-F5344CB8AC3E}">
        <p14:creationId xmlns:p14="http://schemas.microsoft.com/office/powerpoint/2010/main" val="370968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49</a:t>
            </a:fld>
            <a:endParaRPr lang="en-US" dirty="0"/>
          </a:p>
        </p:txBody>
      </p:sp>
    </p:spTree>
    <p:extLst>
      <p:ext uri="{BB962C8B-B14F-4D97-AF65-F5344CB8AC3E}">
        <p14:creationId xmlns:p14="http://schemas.microsoft.com/office/powerpoint/2010/main" val="257350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50</a:t>
            </a:fld>
            <a:endParaRPr lang="en-US" dirty="0"/>
          </a:p>
        </p:txBody>
      </p:sp>
    </p:spTree>
    <p:extLst>
      <p:ext uri="{BB962C8B-B14F-4D97-AF65-F5344CB8AC3E}">
        <p14:creationId xmlns:p14="http://schemas.microsoft.com/office/powerpoint/2010/main" val="219797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51</a:t>
            </a:fld>
            <a:endParaRPr lang="en-US" dirty="0"/>
          </a:p>
        </p:txBody>
      </p:sp>
    </p:spTree>
    <p:extLst>
      <p:ext uri="{BB962C8B-B14F-4D97-AF65-F5344CB8AC3E}">
        <p14:creationId xmlns:p14="http://schemas.microsoft.com/office/powerpoint/2010/main" val="85610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52</a:t>
            </a:fld>
            <a:endParaRPr lang="en-US" dirty="0"/>
          </a:p>
        </p:txBody>
      </p:sp>
    </p:spTree>
    <p:extLst>
      <p:ext uri="{BB962C8B-B14F-4D97-AF65-F5344CB8AC3E}">
        <p14:creationId xmlns:p14="http://schemas.microsoft.com/office/powerpoint/2010/main" val="1604485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9</a:t>
            </a:fld>
            <a:endParaRPr lang="en-US" dirty="0"/>
          </a:p>
        </p:txBody>
      </p:sp>
    </p:spTree>
    <p:extLst>
      <p:ext uri="{BB962C8B-B14F-4D97-AF65-F5344CB8AC3E}">
        <p14:creationId xmlns:p14="http://schemas.microsoft.com/office/powerpoint/2010/main" val="255907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11</a:t>
            </a:fld>
            <a:endParaRPr lang="en-US" dirty="0"/>
          </a:p>
        </p:txBody>
      </p:sp>
    </p:spTree>
    <p:extLst>
      <p:ext uri="{BB962C8B-B14F-4D97-AF65-F5344CB8AC3E}">
        <p14:creationId xmlns:p14="http://schemas.microsoft.com/office/powerpoint/2010/main" val="381214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12</a:t>
            </a:fld>
            <a:endParaRPr lang="en-US" dirty="0"/>
          </a:p>
        </p:txBody>
      </p:sp>
    </p:spTree>
    <p:extLst>
      <p:ext uri="{BB962C8B-B14F-4D97-AF65-F5344CB8AC3E}">
        <p14:creationId xmlns:p14="http://schemas.microsoft.com/office/powerpoint/2010/main" val="1273282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14</a:t>
            </a:fld>
            <a:endParaRPr lang="en-US" dirty="0"/>
          </a:p>
        </p:txBody>
      </p:sp>
    </p:spTree>
    <p:extLst>
      <p:ext uri="{BB962C8B-B14F-4D97-AF65-F5344CB8AC3E}">
        <p14:creationId xmlns:p14="http://schemas.microsoft.com/office/powerpoint/2010/main" val="3081168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71973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743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0331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36</a:t>
            </a:fld>
            <a:endParaRPr lang="en-US" dirty="0"/>
          </a:p>
        </p:txBody>
      </p:sp>
    </p:spTree>
    <p:extLst>
      <p:ext uri="{BB962C8B-B14F-4D97-AF65-F5344CB8AC3E}">
        <p14:creationId xmlns:p14="http://schemas.microsoft.com/office/powerpoint/2010/main" val="1285433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print"/>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dirty="0"/>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print"/>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a:xfrm>
            <a:off x="5867399" y="6288741"/>
            <a:ext cx="2675965" cy="365125"/>
          </a:xfrm>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a:xfrm>
            <a:off x="3325813" y="6288741"/>
            <a:ext cx="5217551" cy="365125"/>
          </a:xfrm>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a:xfrm>
            <a:off x="3325813" y="6288741"/>
            <a:ext cx="5217551" cy="365125"/>
          </a:xfrm>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570EADC8-B27B-4C2E-B5AA-751D5C4715BC}" type="slidenum">
              <a:rPr lang="en-US"/>
              <a:pPr>
                <a:defRPr/>
              </a:pPr>
              <a:t>‹#›</a:t>
            </a:fld>
            <a:endParaRPr lang="en-US" dirty="0"/>
          </a:p>
        </p:txBody>
      </p:sp>
    </p:spTree>
    <p:extLst>
      <p:ext uri="{BB962C8B-B14F-4D97-AF65-F5344CB8AC3E}">
        <p14:creationId xmlns:p14="http://schemas.microsoft.com/office/powerpoint/2010/main" val="23058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DAFF8A98-DE7E-437D-A4F6-4F986953DAC7}" type="slidenum">
              <a:rPr lang="en-US"/>
              <a:pPr>
                <a:defRPr/>
              </a:pPr>
              <a:t>‹#›</a:t>
            </a:fld>
            <a:endParaRPr lang="en-US" dirty="0"/>
          </a:p>
        </p:txBody>
      </p:sp>
    </p:spTree>
    <p:extLst>
      <p:ext uri="{BB962C8B-B14F-4D97-AF65-F5344CB8AC3E}">
        <p14:creationId xmlns:p14="http://schemas.microsoft.com/office/powerpoint/2010/main" val="217341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9B338EA8-6840-4C29-AA96-A75A1A1A2A9D}" type="slidenum">
              <a:rPr lang="en-US"/>
              <a:pPr>
                <a:defRPr/>
              </a:pPr>
              <a:t>‹#›</a:t>
            </a:fld>
            <a:endParaRPr lang="en-US" dirty="0"/>
          </a:p>
        </p:txBody>
      </p:sp>
    </p:spTree>
    <p:extLst>
      <p:ext uri="{BB962C8B-B14F-4D97-AF65-F5344CB8AC3E}">
        <p14:creationId xmlns:p14="http://schemas.microsoft.com/office/powerpoint/2010/main" val="175428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DD1DC017-5BD2-49BF-BCFE-68DA52A88115}" type="slidenum">
              <a:rPr lang="en-US"/>
              <a:pPr>
                <a:defRPr/>
              </a:pPr>
              <a:t>‹#›</a:t>
            </a:fld>
            <a:endParaRPr lang="en-US" dirty="0"/>
          </a:p>
        </p:txBody>
      </p:sp>
    </p:spTree>
    <p:extLst>
      <p:ext uri="{BB962C8B-B14F-4D97-AF65-F5344CB8AC3E}">
        <p14:creationId xmlns:p14="http://schemas.microsoft.com/office/powerpoint/2010/main" val="1615291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3"/>
          <p:cNvSpPr>
            <a:spLocks noGrp="1" noChangeArrowheads="1"/>
          </p:cNvSpPr>
          <p:nvPr>
            <p:ph type="dt" sz="half" idx="10"/>
          </p:nvPr>
        </p:nvSpPr>
        <p:spPr>
          <a:ln/>
        </p:spPr>
        <p:txBody>
          <a:bodyPr/>
          <a:lstStyle>
            <a:lvl1pPr>
              <a:defRPr/>
            </a:lvl1pPr>
          </a:lstStyle>
          <a:p>
            <a:pPr>
              <a:defRPr/>
            </a:pPr>
            <a:endParaRPr lang="en-US" dirty="0"/>
          </a:p>
        </p:txBody>
      </p:sp>
      <p:sp>
        <p:nvSpPr>
          <p:cNvPr id="8"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5"/>
          <p:cNvSpPr>
            <a:spLocks noGrp="1" noChangeArrowheads="1"/>
          </p:cNvSpPr>
          <p:nvPr>
            <p:ph type="sldNum" sz="quarter" idx="12"/>
          </p:nvPr>
        </p:nvSpPr>
        <p:spPr>
          <a:ln/>
        </p:spPr>
        <p:txBody>
          <a:bodyPr/>
          <a:lstStyle>
            <a:lvl1pPr>
              <a:defRPr/>
            </a:lvl1pPr>
          </a:lstStyle>
          <a:p>
            <a:pPr>
              <a:defRPr/>
            </a:pPr>
            <a:fld id="{2F900655-5369-48D8-A38B-5072FE466664}" type="slidenum">
              <a:rPr lang="en-US"/>
              <a:pPr>
                <a:defRPr/>
              </a:pPr>
              <a:t>‹#›</a:t>
            </a:fld>
            <a:endParaRPr lang="en-US" dirty="0"/>
          </a:p>
        </p:txBody>
      </p:sp>
    </p:spTree>
    <p:extLst>
      <p:ext uri="{BB962C8B-B14F-4D97-AF65-F5344CB8AC3E}">
        <p14:creationId xmlns:p14="http://schemas.microsoft.com/office/powerpoint/2010/main" val="241982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3"/>
          <p:cNvSpPr>
            <a:spLocks noGrp="1" noChangeArrowheads="1"/>
          </p:cNvSpPr>
          <p:nvPr>
            <p:ph type="dt" sz="half" idx="10"/>
          </p:nvPr>
        </p:nvSpPr>
        <p:spPr>
          <a:ln/>
        </p:spPr>
        <p:txBody>
          <a:bodyPr/>
          <a:lstStyle>
            <a:lvl1pPr>
              <a:defRPr/>
            </a:lvl1pPr>
          </a:lstStyle>
          <a:p>
            <a:pPr>
              <a:defRPr/>
            </a:pPr>
            <a:endParaRPr lang="en-US" dirty="0"/>
          </a:p>
        </p:txBody>
      </p:sp>
      <p:sp>
        <p:nvSpPr>
          <p:cNvPr id="4"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5"/>
          <p:cNvSpPr>
            <a:spLocks noGrp="1" noChangeArrowheads="1"/>
          </p:cNvSpPr>
          <p:nvPr>
            <p:ph type="sldNum" sz="quarter" idx="12"/>
          </p:nvPr>
        </p:nvSpPr>
        <p:spPr>
          <a:ln/>
        </p:spPr>
        <p:txBody>
          <a:bodyPr/>
          <a:lstStyle>
            <a:lvl1pPr>
              <a:defRPr/>
            </a:lvl1pPr>
          </a:lstStyle>
          <a:p>
            <a:pPr>
              <a:defRPr/>
            </a:pPr>
            <a:fld id="{EC928E6F-8B5E-430D-981E-946ACD6E0FD6}" type="slidenum">
              <a:rPr lang="en-US"/>
              <a:pPr>
                <a:defRPr/>
              </a:pPr>
              <a:t>‹#›</a:t>
            </a:fld>
            <a:endParaRPr lang="en-US" dirty="0"/>
          </a:p>
        </p:txBody>
      </p:sp>
    </p:spTree>
    <p:extLst>
      <p:ext uri="{BB962C8B-B14F-4D97-AF65-F5344CB8AC3E}">
        <p14:creationId xmlns:p14="http://schemas.microsoft.com/office/powerpoint/2010/main" val="2596222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dirty="0"/>
          </a:p>
        </p:txBody>
      </p:sp>
      <p:sp>
        <p:nvSpPr>
          <p:cNvPr id="3"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5"/>
          <p:cNvSpPr>
            <a:spLocks noGrp="1" noChangeArrowheads="1"/>
          </p:cNvSpPr>
          <p:nvPr>
            <p:ph type="sldNum" sz="quarter" idx="12"/>
          </p:nvPr>
        </p:nvSpPr>
        <p:spPr>
          <a:ln/>
        </p:spPr>
        <p:txBody>
          <a:bodyPr/>
          <a:lstStyle>
            <a:lvl1pPr>
              <a:defRPr/>
            </a:lvl1pPr>
          </a:lstStyle>
          <a:p>
            <a:pPr>
              <a:defRPr/>
            </a:pPr>
            <a:fld id="{04064029-604C-4ACC-AEB3-AFDF3B8A2FAF}" type="slidenum">
              <a:rPr lang="en-US"/>
              <a:pPr>
                <a:defRPr/>
              </a:pPr>
              <a:t>‹#›</a:t>
            </a:fld>
            <a:endParaRPr lang="en-US" dirty="0"/>
          </a:p>
        </p:txBody>
      </p:sp>
    </p:spTree>
    <p:extLst>
      <p:ext uri="{BB962C8B-B14F-4D97-AF65-F5344CB8AC3E}">
        <p14:creationId xmlns:p14="http://schemas.microsoft.com/office/powerpoint/2010/main" val="196006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F9D02F1A-9ACC-4A37-ACC8-EE74EB94DCD7}" type="slidenum">
              <a:rPr lang="en-US"/>
              <a:pPr>
                <a:defRPr/>
              </a:pPr>
              <a:t>‹#›</a:t>
            </a:fld>
            <a:endParaRPr lang="en-US" dirty="0"/>
          </a:p>
        </p:txBody>
      </p:sp>
    </p:spTree>
    <p:extLst>
      <p:ext uri="{BB962C8B-B14F-4D97-AF65-F5344CB8AC3E}">
        <p14:creationId xmlns:p14="http://schemas.microsoft.com/office/powerpoint/2010/main" val="4282716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dirty="0"/>
          </a:p>
        </p:txBody>
      </p:sp>
      <p:sp>
        <p:nvSpPr>
          <p:cNvPr id="6"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5"/>
          <p:cNvSpPr>
            <a:spLocks noGrp="1" noChangeArrowheads="1"/>
          </p:cNvSpPr>
          <p:nvPr>
            <p:ph type="sldNum" sz="quarter" idx="12"/>
          </p:nvPr>
        </p:nvSpPr>
        <p:spPr>
          <a:ln/>
        </p:spPr>
        <p:txBody>
          <a:bodyPr/>
          <a:lstStyle>
            <a:lvl1pPr>
              <a:defRPr/>
            </a:lvl1pPr>
          </a:lstStyle>
          <a:p>
            <a:pPr>
              <a:defRPr/>
            </a:pPr>
            <a:fld id="{E2D42B44-A40C-447B-90FD-299A5EB249CE}" type="slidenum">
              <a:rPr lang="en-US"/>
              <a:pPr>
                <a:defRPr/>
              </a:pPr>
              <a:t>‹#›</a:t>
            </a:fld>
            <a:endParaRPr lang="en-US" dirty="0"/>
          </a:p>
        </p:txBody>
      </p:sp>
    </p:spTree>
    <p:extLst>
      <p:ext uri="{BB962C8B-B14F-4D97-AF65-F5344CB8AC3E}">
        <p14:creationId xmlns:p14="http://schemas.microsoft.com/office/powerpoint/2010/main" val="3744344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B0386C1F-2463-4CEE-A82E-50CFC36AB7F0}" type="slidenum">
              <a:rPr lang="en-US"/>
              <a:pPr>
                <a:defRPr/>
              </a:pPr>
              <a:t>‹#›</a:t>
            </a:fld>
            <a:endParaRPr lang="en-US" dirty="0"/>
          </a:p>
        </p:txBody>
      </p:sp>
    </p:spTree>
    <p:extLst>
      <p:ext uri="{BB962C8B-B14F-4D97-AF65-F5344CB8AC3E}">
        <p14:creationId xmlns:p14="http://schemas.microsoft.com/office/powerpoint/2010/main" val="1970720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1261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0"/>
            <a:ext cx="619125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dirty="0"/>
          </a:p>
        </p:txBody>
      </p:sp>
      <p:sp>
        <p:nvSpPr>
          <p:cNvPr id="5" name="Rectangle 4"/>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5"/>
          <p:cNvSpPr>
            <a:spLocks noGrp="1" noChangeArrowheads="1"/>
          </p:cNvSpPr>
          <p:nvPr>
            <p:ph type="sldNum" sz="quarter" idx="12"/>
          </p:nvPr>
        </p:nvSpPr>
        <p:spPr>
          <a:ln/>
        </p:spPr>
        <p:txBody>
          <a:bodyPr/>
          <a:lstStyle>
            <a:lvl1pPr>
              <a:defRPr/>
            </a:lvl1pPr>
          </a:lstStyle>
          <a:p>
            <a:pPr>
              <a:defRPr/>
            </a:pPr>
            <a:fld id="{66129959-8FDB-41B3-81BB-B80235EA901D}" type="slidenum">
              <a:rPr lang="en-US"/>
              <a:pPr>
                <a:defRPr/>
              </a:pPr>
              <a:t>‹#›</a:t>
            </a:fld>
            <a:endParaRPr lang="en-US" dirty="0"/>
          </a:p>
        </p:txBody>
      </p:sp>
    </p:spTree>
    <p:extLst>
      <p:ext uri="{BB962C8B-B14F-4D97-AF65-F5344CB8AC3E}">
        <p14:creationId xmlns:p14="http://schemas.microsoft.com/office/powerpoint/2010/main" val="1543374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55A111-167A-46FD-AFB0-DA36B7D9E2B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33547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926B2E-62F3-45C9-B4D4-58311A2147E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580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23197E-C712-46F8-8256-6F454DA7067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4075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7CDBD4-A8DC-44C7-92F9-D4698E9DE45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16805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EF51FF0-8AA7-43AD-BB89-748FE563391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57730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232F0C2-3B15-4D98-AA1A-4C7BE15D47F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31558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EA17F7-FAB1-4D54-8EA4-C5146312FF3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52890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CE927F-091C-4A4E-B3A1-24AEA8DD8E5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88963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9D3208-EFD7-41CE-9B97-64586C88EDC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50603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CBCFDD-BFA1-4D2B-9229-59FF1F45752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61327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D28035-50A8-4D24-B6EF-03E3CE7FDA4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43595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ABA1D7-84AE-4C30-BE74-DF9C3545314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7889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B8C918-AC08-4B03-80CC-E24CB056694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13694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F49D4E-5D8C-44EF-B5ED-D353008E36C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1105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B4B028-8250-49DD-8583-553A9911AD5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83852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BFDA80-EFAB-4AE1-B5BE-0485A5D381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32393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77E991D-EDCD-48C8-927E-371D42FF390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03362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C82C863-FC03-4718-B299-C3E21E6DD55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66066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7CCD9F-7CF8-447D-A09B-8210C9A781A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19414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7A3ED6-2CB9-46CA-B584-FB01374A98C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09843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121B4-DAF3-4DAA-B8DE-7EE82F65178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6921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600128-BD08-4602-BE04-D7AD74B365E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0625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E4AAA4-6363-4581-962D-1ACCC2D600C5}" type="slidenum">
              <a:rPr lang="en-US" smtClean="0"/>
              <a:pPr/>
              <a:t>‹#›</a:t>
            </a:fld>
            <a:endParaRPr lang="en-US" dirty="0"/>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6ABDC6-563D-4D70-ADC7-B19B69BBE6D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47451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29D0C2-7630-449D-AFC5-84B45640B86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3462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7E62B49-380B-4A21-8122-918BE0701FD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59552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26A52A-9AE3-486E-84A7-DD311DC318A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14114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853A36D-DEDB-4DE0-AAE0-3280C3F4F5B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93338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9622BCA-75B8-46F1-A5FE-8C0CDB42634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30521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A0793E3-0272-4ED8-8106-584E7C31B4E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101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616BED-DF45-4244-AE44-51DBBABEB77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67480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A3E05C-4004-4E38-A00F-A75877FEE68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27368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5A88AE-7905-4D1F-873D-33D7DB78722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42500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D92B06-DCD1-4894-A599-8E9BC74374C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63680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endParaRPr lang="en-CA"/>
          </a:p>
        </p:txBody>
      </p:sp>
      <p:sp>
        <p:nvSpPr>
          <p:cNvPr id="17" name="Footer Placeholder 16"/>
          <p:cNvSpPr>
            <a:spLocks noGrp="1"/>
          </p:cNvSpPr>
          <p:nvPr>
            <p:ph type="ftr" sz="quarter" idx="11"/>
          </p:nvPr>
        </p:nvSpPr>
        <p:spPr>
          <a:xfrm>
            <a:off x="5410200" y="4205288"/>
            <a:ext cx="1295400" cy="457200"/>
          </a:xfrm>
        </p:spPr>
        <p:txBody>
          <a:bodyPr/>
          <a:lstStyle/>
          <a:p>
            <a:endParaRPr lang="en-CA"/>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536333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43698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21798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47789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endParaRPr lang="en-CA"/>
          </a:p>
        </p:txBody>
      </p:sp>
      <p:sp>
        <p:nvSpPr>
          <p:cNvPr id="27" name="Slide Number Placeholder 26"/>
          <p:cNvSpPr>
            <a:spLocks noGrp="1"/>
          </p:cNvSpPr>
          <p:nvPr>
            <p:ph type="sldNum" sz="quarter" idx="11"/>
          </p:nvPr>
        </p:nvSpPr>
        <p:spPr/>
        <p:txBody>
          <a:bodyPr rtlCol="0"/>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
        <p:nvSpPr>
          <p:cNvPr id="28" name="Footer Placeholder 27"/>
          <p:cNvSpPr>
            <a:spLocks noGrp="1"/>
          </p:cNvSpPr>
          <p:nvPr>
            <p:ph type="ftr" sz="quarter" idx="12"/>
          </p:nvPr>
        </p:nvSpPr>
        <p:spPr/>
        <p:txBody>
          <a:bodyPr rtlCol="0"/>
          <a:lstStyle/>
          <a:p>
            <a:endParaRPr lang="en-CA"/>
          </a:p>
        </p:txBody>
      </p:sp>
    </p:spTree>
    <p:extLst>
      <p:ext uri="{BB962C8B-B14F-4D97-AF65-F5344CB8AC3E}">
        <p14:creationId xmlns:p14="http://schemas.microsoft.com/office/powerpoint/2010/main" val="3875158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endParaRPr lang="en-CA"/>
          </a:p>
        </p:txBody>
      </p:sp>
      <p:sp>
        <p:nvSpPr>
          <p:cNvPr id="4" name="Footer Placeholder 3"/>
          <p:cNvSpPr>
            <a:spLocks noGrp="1"/>
          </p:cNvSpPr>
          <p:nvPr>
            <p:ph type="ftr" sz="quarter" idx="11"/>
          </p:nvPr>
        </p:nvSpPr>
        <p:spPr>
          <a:xfrm>
            <a:off x="5257800" y="612648"/>
            <a:ext cx="1325880" cy="457200"/>
          </a:xfrm>
        </p:spPr>
        <p:txBody>
          <a:bodyPr/>
          <a:lstStyle/>
          <a:p>
            <a:endParaRPr lang="en-CA"/>
          </a:p>
        </p:txBody>
      </p:sp>
      <p:sp>
        <p:nvSpPr>
          <p:cNvPr id="5" name="Slide Number Placeholder 4"/>
          <p:cNvSpPr>
            <a:spLocks noGrp="1"/>
          </p:cNvSpPr>
          <p:nvPr>
            <p:ph type="sldNum" sz="quarter" idx="12"/>
          </p:nvPr>
        </p:nvSpPr>
        <p:spPr>
          <a:xfrm>
            <a:off x="8174736" y="2272"/>
            <a:ext cx="762000" cy="365760"/>
          </a:xfrm>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27922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62099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25981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5987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48561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6662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dirty="0"/>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pPr/>
              <a:t>5/1/2017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17" Type="http://schemas.openxmlformats.org/officeDocument/2006/relationships/image" Target="../media/image13.png"/><Relationship Id="rId2" Type="http://schemas.openxmlformats.org/officeDocument/2006/relationships/slideLayout" Target="../slideLayouts/slideLayout18.xml"/><Relationship Id="rId16"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1.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pPr/>
              <a:t>5/1/2017</a:t>
            </a:fld>
            <a:endParaRPr lang="en-US" dirty="0"/>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5" name="Rectangle 3"/>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dirty="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endParaRPr lang="en-US" dirty="0"/>
          </a:p>
        </p:txBody>
      </p:sp>
      <p:sp>
        <p:nvSpPr>
          <p:cNvPr id="182276" name="Rectangle 4"/>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dirty="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endParaRPr lang="en-US" dirty="0"/>
          </a:p>
        </p:txBody>
      </p:sp>
      <p:sp>
        <p:nvSpPr>
          <p:cNvPr id="182277" name="Rectangle 5"/>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fld id="{9DA6521F-7A6D-474A-AC5D-5313CCE07ACD}" type="slidenum">
              <a:rPr lang="en-US"/>
              <a:pPr fontAlgn="base">
                <a:spcBef>
                  <a:spcPct val="0"/>
                </a:spcBef>
                <a:spcAft>
                  <a:spcPct val="0"/>
                </a:spcAft>
                <a:defRPr/>
              </a:pPr>
              <a:t>‹#›</a:t>
            </a:fld>
            <a:endParaRPr lang="en-US" dirty="0"/>
          </a:p>
        </p:txBody>
      </p:sp>
      <p:pic>
        <p:nvPicPr>
          <p:cNvPr id="13318" name="Picture 6" descr="Header1"/>
          <p:cNvPicPr>
            <a:picLocks noChangeAspect="1" noChangeArrowheads="1"/>
          </p:cNvPicPr>
          <p:nvPr/>
        </p:nvPicPr>
        <p:blipFill>
          <a:blip r:embed="rId13"/>
          <a:srcRect/>
          <a:stretch>
            <a:fillRect/>
          </a:stretch>
        </p:blipFill>
        <p:spPr bwMode="auto">
          <a:xfrm>
            <a:off x="0" y="0"/>
            <a:ext cx="9144000" cy="990600"/>
          </a:xfrm>
          <a:prstGeom prst="rect">
            <a:avLst/>
          </a:prstGeom>
          <a:noFill/>
          <a:ln w="9525">
            <a:noFill/>
            <a:miter lim="800000"/>
            <a:headEnd/>
            <a:tailEnd/>
          </a:ln>
        </p:spPr>
      </p:pic>
      <p:pic>
        <p:nvPicPr>
          <p:cNvPr id="182279" name="Picture 7" descr="logo_steel_shadow"/>
          <p:cNvPicPr>
            <a:picLocks noChangeAspect="1" noChangeArrowheads="1"/>
          </p:cNvPicPr>
          <p:nvPr/>
        </p:nvPicPr>
        <p:blipFill>
          <a:blip r:embed="rId14">
            <a:lum bright="6000"/>
          </a:blip>
          <a:srcRect/>
          <a:stretch>
            <a:fillRect/>
          </a:stretch>
        </p:blipFill>
        <p:spPr bwMode="auto">
          <a:xfrm>
            <a:off x="593725" y="141288"/>
            <a:ext cx="1538288" cy="644525"/>
          </a:xfrm>
          <a:prstGeom prst="rect">
            <a:avLst/>
          </a:prstGeom>
          <a:noFill/>
          <a:effectLst>
            <a:outerShdw dist="35921" dir="2700000" algn="ctr" rotWithShape="0">
              <a:schemeClr val="tx1">
                <a:alpha val="50000"/>
              </a:schemeClr>
            </a:outerShdw>
          </a:effectLst>
          <a:extLst/>
        </p:spPr>
      </p:pic>
      <p:pic>
        <p:nvPicPr>
          <p:cNvPr id="13320" name="Picture 8" descr="tagline1"/>
          <p:cNvPicPr>
            <a:picLocks noChangeAspect="1" noChangeArrowheads="1"/>
          </p:cNvPicPr>
          <p:nvPr/>
        </p:nvPicPr>
        <p:blipFill>
          <a:blip r:embed="rId15"/>
          <a:srcRect/>
          <a:stretch>
            <a:fillRect/>
          </a:stretch>
        </p:blipFill>
        <p:spPr bwMode="auto">
          <a:xfrm>
            <a:off x="5334000" y="6553200"/>
            <a:ext cx="3733800" cy="128588"/>
          </a:xfrm>
          <a:prstGeom prst="rect">
            <a:avLst/>
          </a:prstGeom>
          <a:noFill/>
          <a:ln w="9525">
            <a:noFill/>
            <a:miter lim="800000"/>
            <a:headEnd/>
            <a:tailEnd/>
          </a:ln>
        </p:spPr>
      </p:pic>
      <p:sp>
        <p:nvSpPr>
          <p:cNvPr id="182281" name="Text Box 9"/>
          <p:cNvSpPr txBox="1">
            <a:spLocks noChangeArrowheads="1"/>
          </p:cNvSpPr>
          <p:nvPr/>
        </p:nvSpPr>
        <p:spPr bwMode="auto">
          <a:xfrm>
            <a:off x="0" y="6629400"/>
            <a:ext cx="1122363" cy="244475"/>
          </a:xfrm>
          <a:prstGeom prst="rect">
            <a:avLst/>
          </a:prstGeom>
          <a:noFill/>
          <a:ln>
            <a:noFill/>
          </a:ln>
          <a:effectLst/>
          <a:extLst/>
        </p:spPr>
        <p:txBody>
          <a:bodyPr wrap="none">
            <a:spAutoFit/>
          </a:bodyPr>
          <a:lstStyle/>
          <a:p>
            <a:pPr eaLnBrk="0" fontAlgn="base" hangingPunct="0">
              <a:spcBef>
                <a:spcPct val="0"/>
              </a:spcBef>
              <a:spcAft>
                <a:spcPct val="0"/>
              </a:spcAft>
              <a:defRPr/>
            </a:pPr>
            <a:r>
              <a:rPr lang="en-US" sz="1000" b="1" dirty="0">
                <a:solidFill>
                  <a:srgbClr val="660033"/>
                </a:solidFill>
                <a:ea typeface="ＭＳ Ｐゴシック" panose="020B0600070205080204" pitchFamily="34" charset="-128"/>
                <a:cs typeface="Arial" panose="020B0604020202020204" pitchFamily="34" charset="0"/>
              </a:rPr>
              <a:t>UNCLASSIFIED</a:t>
            </a:r>
            <a:endParaRPr lang="en-US" sz="1000" b="1" baseline="-25000" dirty="0">
              <a:solidFill>
                <a:srgbClr val="660033"/>
              </a:solidFill>
              <a:ea typeface="ＭＳ Ｐゴシック" panose="020B0600070205080204" pitchFamily="34" charset="-128"/>
              <a:cs typeface="Arial" panose="020B0604020202020204" pitchFamily="34" charset="0"/>
            </a:endParaRPr>
          </a:p>
        </p:txBody>
      </p:sp>
      <p:pic>
        <p:nvPicPr>
          <p:cNvPr id="13322" name="Picture 10" descr="2"/>
          <p:cNvPicPr>
            <a:picLocks noChangeAspect="1" noChangeArrowheads="1"/>
          </p:cNvPicPr>
          <p:nvPr/>
        </p:nvPicPr>
        <p:blipFill>
          <a:blip r:embed="rId16"/>
          <a:srcRect/>
          <a:stretch>
            <a:fillRect/>
          </a:stretch>
        </p:blipFill>
        <p:spPr bwMode="auto">
          <a:xfrm>
            <a:off x="0" y="76200"/>
            <a:ext cx="690563" cy="690563"/>
          </a:xfrm>
          <a:prstGeom prst="rect">
            <a:avLst/>
          </a:prstGeom>
          <a:noFill/>
          <a:ln w="9525">
            <a:noFill/>
            <a:miter lim="800000"/>
            <a:headEnd/>
            <a:tailEnd/>
          </a:ln>
        </p:spPr>
      </p:pic>
      <p:pic>
        <p:nvPicPr>
          <p:cNvPr id="21534" name="Picture 30" descr="ARL Color(NEW 7-08)"/>
          <p:cNvPicPr>
            <a:picLocks noChangeAspect="1" noChangeArrowheads="1"/>
          </p:cNvPicPr>
          <p:nvPr/>
        </p:nvPicPr>
        <p:blipFill>
          <a:blip r:embed="rId17"/>
          <a:srcRect/>
          <a:stretch>
            <a:fillRect/>
          </a:stretch>
        </p:blipFill>
        <p:spPr bwMode="auto">
          <a:xfrm>
            <a:off x="8010525" y="190500"/>
            <a:ext cx="944563" cy="600075"/>
          </a:xfrm>
          <a:prstGeom prst="rect">
            <a:avLst/>
          </a:prstGeom>
          <a:noFill/>
          <a:effectLst>
            <a:outerShdw dist="35921" dir="2700000" algn="ctr" rotWithShape="0">
              <a:srgbClr val="000000"/>
            </a:outerShdw>
          </a:effectLst>
        </p:spPr>
      </p:pic>
      <p:sp>
        <p:nvSpPr>
          <p:cNvPr id="182284" name="Rectangle 12"/>
          <p:cNvSpPr>
            <a:spLocks noGrp="1" noChangeArrowheads="1"/>
          </p:cNvSpPr>
          <p:nvPr>
            <p:ph type="title"/>
          </p:nvPr>
        </p:nvSpPr>
        <p:spPr bwMode="auto">
          <a:xfrm>
            <a:off x="685800" y="0"/>
            <a:ext cx="8229600" cy="914400"/>
          </a:xfrm>
          <a:prstGeom prst="rect">
            <a:avLst/>
          </a:prstGeom>
          <a:noFill/>
          <a:ln>
            <a:noFill/>
          </a:ln>
          <a:effectLst>
            <a:outerShdw dist="35921" dir="2700000" algn="ctr" rotWithShape="0">
              <a:schemeClr val="tx1"/>
            </a:outerShdw>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2285" name="Rectangle 13"/>
          <p:cNvSpPr>
            <a:spLocks noChangeArrowheads="1"/>
          </p:cNvSpPr>
          <p:nvPr/>
        </p:nvSpPr>
        <p:spPr bwMode="auto">
          <a:xfrm rot="-21600000">
            <a:off x="5334000" y="6713538"/>
            <a:ext cx="3810000" cy="144462"/>
          </a:xfrm>
          <a:prstGeom prst="rect">
            <a:avLst/>
          </a:prstGeom>
          <a:gradFill rotWithShape="0">
            <a:gsLst>
              <a:gs pos="0">
                <a:schemeClr val="bg1"/>
              </a:gs>
              <a:gs pos="100000">
                <a:srgbClr val="BBAD6E"/>
              </a:gs>
            </a:gsLst>
            <a:lin ang="0" scaled="1"/>
          </a:gradFill>
          <a:ln w="9525">
            <a:solidFill>
              <a:schemeClr val="tx1">
                <a:alpha val="0"/>
              </a:schemeClr>
            </a:solidFill>
            <a:miter lim="800000"/>
            <a:headEnd/>
            <a:tailEnd/>
          </a:ln>
        </p:spPr>
        <p:txBody>
          <a:bodyPr wrap="none" anchor="ctr"/>
          <a:lstStyle/>
          <a:p>
            <a:pPr fontAlgn="base">
              <a:spcBef>
                <a:spcPct val="0"/>
              </a:spcBef>
              <a:spcAft>
                <a:spcPct val="0"/>
              </a:spcAft>
              <a:defRPr/>
            </a:pPr>
            <a:endParaRPr lang="en-CA"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40326758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rtl="0" eaLnBrk="0" fontAlgn="base" hangingPunct="0">
        <a:spcBef>
          <a:spcPct val="0"/>
        </a:spcBef>
        <a:spcAft>
          <a:spcPct val="0"/>
        </a:spcAft>
        <a:defRPr sz="3200" kern="1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panose="020B0604020202020204" pitchFamily="34" charset="0"/>
        </a:defRPr>
      </a:lvl2pPr>
      <a:lvl3pPr algn="ctr" rtl="0" eaLnBrk="0" fontAlgn="base" hangingPunct="0">
        <a:spcBef>
          <a:spcPct val="0"/>
        </a:spcBef>
        <a:spcAft>
          <a:spcPct val="0"/>
        </a:spcAft>
        <a:defRPr sz="3200">
          <a:solidFill>
            <a:schemeClr val="bg1"/>
          </a:solidFill>
          <a:latin typeface="Arial" panose="020B0604020202020204" pitchFamily="34" charset="0"/>
        </a:defRPr>
      </a:lvl3pPr>
      <a:lvl4pPr algn="ctr" rtl="0" eaLnBrk="0" fontAlgn="base" hangingPunct="0">
        <a:spcBef>
          <a:spcPct val="0"/>
        </a:spcBef>
        <a:spcAft>
          <a:spcPct val="0"/>
        </a:spcAft>
        <a:defRPr sz="3200">
          <a:solidFill>
            <a:schemeClr val="bg1"/>
          </a:solidFill>
          <a:latin typeface="Arial" panose="020B0604020202020204" pitchFamily="34" charset="0"/>
        </a:defRPr>
      </a:lvl4pPr>
      <a:lvl5pPr algn="ctr" rtl="0" eaLnBrk="0" fontAlgn="base" hangingPunct="0">
        <a:spcBef>
          <a:spcPct val="0"/>
        </a:spcBef>
        <a:spcAft>
          <a:spcPct val="0"/>
        </a:spcAft>
        <a:defRPr sz="3200">
          <a:solidFill>
            <a:schemeClr val="bg1"/>
          </a:solidFill>
          <a:latin typeface="Arial" panose="020B0604020202020204" pitchFamily="34" charset="0"/>
        </a:defRPr>
      </a:lvl5pPr>
      <a:lvl6pPr marL="457200" algn="ctr" rtl="0" fontAlgn="base">
        <a:spcBef>
          <a:spcPct val="0"/>
        </a:spcBef>
        <a:spcAft>
          <a:spcPct val="0"/>
        </a:spcAft>
        <a:defRPr sz="3200">
          <a:solidFill>
            <a:schemeClr val="bg1"/>
          </a:solidFill>
          <a:latin typeface="Arial" panose="020B0604020202020204" pitchFamily="34" charset="0"/>
        </a:defRPr>
      </a:lvl6pPr>
      <a:lvl7pPr marL="914400" algn="ctr" rtl="0" fontAlgn="base">
        <a:spcBef>
          <a:spcPct val="0"/>
        </a:spcBef>
        <a:spcAft>
          <a:spcPct val="0"/>
        </a:spcAft>
        <a:defRPr sz="3200">
          <a:solidFill>
            <a:schemeClr val="bg1"/>
          </a:solidFill>
          <a:latin typeface="Arial" panose="020B0604020202020204" pitchFamily="34" charset="0"/>
        </a:defRPr>
      </a:lvl7pPr>
      <a:lvl8pPr marL="1371600" algn="ctr" rtl="0" fontAlgn="base">
        <a:spcBef>
          <a:spcPct val="0"/>
        </a:spcBef>
        <a:spcAft>
          <a:spcPct val="0"/>
        </a:spcAft>
        <a:defRPr sz="3200">
          <a:solidFill>
            <a:schemeClr val="bg1"/>
          </a:solidFill>
          <a:latin typeface="Arial" panose="020B0604020202020204" pitchFamily="34" charset="0"/>
        </a:defRPr>
      </a:lvl8pPr>
      <a:lvl9pPr marL="1828800" algn="ctr" rtl="0" fontAlgn="base">
        <a:spcBef>
          <a:spcPct val="0"/>
        </a:spcBef>
        <a:spcAft>
          <a:spcPct val="0"/>
        </a:spcAft>
        <a:defRPr sz="3200">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B35A5C7-B679-494C-8FBA-B3B643797A70}" type="slidenum">
              <a:rPr lang="en-US" altLang="en-US">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45109778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20DAAE4-3401-4D86-BAF4-7A177B541E82}"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extLst>
      <p:ext uri="{BB962C8B-B14F-4D97-AF65-F5344CB8AC3E}">
        <p14:creationId xmlns:p14="http://schemas.microsoft.com/office/powerpoint/2010/main" val="19766990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E8D2DB-3212-42D3-921D-6A57DD86F866}" type="slidenum">
              <a:rPr lang="en-US" altLang="en-US">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61473784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CA"/>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CA"/>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marL="0" marR="0" lvl="0" indent="0" algn="r" rtl="0">
              <a:spcBef>
                <a:spcPts val="0"/>
              </a:spcBef>
              <a:buSzPct val="25000"/>
              <a:buNone/>
            </a:pPr>
            <a:fld id="{00000000-1234-1234-1234-123412341234}" type="slidenum">
              <a:rPr lang="en-CA" sz="1200" b="0" i="0" u="none" strike="noStrike" cap="none" smtClean="0">
                <a:solidFill>
                  <a:srgbClr val="888888"/>
                </a:solidFill>
                <a:latin typeface="Calibri"/>
                <a:ea typeface="Calibri"/>
                <a:cs typeface="Calibri"/>
                <a:sym typeface="Calibri"/>
              </a:rPr>
              <a:pPr marL="0" marR="0" lvl="0" indent="0" algn="r" rtl="0">
                <a:spcBef>
                  <a:spcPts val="0"/>
                </a:spcBef>
                <a:buSzPct val="25000"/>
                <a:buNone/>
              </a:pPr>
              <a:t>‹#›</a:t>
            </a:fld>
            <a:endParaRPr lang="en-CA"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873921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0.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arl.army.mil/main/main/default.cfm?Action=247&amp;Page=250"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10.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97.t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2.innovation.ca/sso/signIn.ifac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www.uwindsor.ca/people/rehse/7/personnel" TargetMode="External"/><Relationship Id="rId7" Type="http://schemas.openxmlformats.org/officeDocument/2006/relationships/image" Target="../media/image104.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6151" y="-5887"/>
            <a:ext cx="9158275" cy="6863887"/>
          </a:xfrm>
          <a:prstGeom prst="rect">
            <a:avLst/>
          </a:prstGeom>
        </p:spPr>
      </p:pic>
      <p:sp>
        <p:nvSpPr>
          <p:cNvPr id="2050" name="Rectangle 3"/>
          <p:cNvSpPr>
            <a:spLocks noGrp="1" noChangeArrowheads="1"/>
          </p:cNvSpPr>
          <p:nvPr>
            <p:ph type="subTitle" idx="1"/>
          </p:nvPr>
        </p:nvSpPr>
        <p:spPr>
          <a:xfrm>
            <a:off x="458160" y="2387126"/>
            <a:ext cx="7866063" cy="590550"/>
          </a:xfrm>
        </p:spPr>
        <p:txBody>
          <a:bodyPr/>
          <a:lstStyle/>
          <a:p>
            <a:pPr eaLnBrk="1" hangingPunct="1">
              <a:lnSpc>
                <a:spcPct val="80000"/>
              </a:lnSpc>
              <a:spcBef>
                <a:spcPct val="0"/>
              </a:spcBef>
            </a:pPr>
            <a:r>
              <a:rPr lang="en-US" altLang="en-US" sz="2400" b="1" i="1" dirty="0" smtClean="0">
                <a:solidFill>
                  <a:schemeClr val="bg1">
                    <a:lumMod val="90000"/>
                  </a:schemeClr>
                </a:solidFill>
                <a:effectLst>
                  <a:outerShdw blurRad="38100" dist="38100" dir="2700000" algn="tl">
                    <a:srgbClr val="000000">
                      <a:alpha val="43137"/>
                    </a:srgbClr>
                  </a:outerShdw>
                </a:effectLst>
              </a:rPr>
              <a:t>Presented at the University of Waterloo</a:t>
            </a:r>
          </a:p>
          <a:p>
            <a:pPr eaLnBrk="1" hangingPunct="1">
              <a:lnSpc>
                <a:spcPct val="80000"/>
              </a:lnSpc>
              <a:spcBef>
                <a:spcPct val="0"/>
              </a:spcBef>
            </a:pPr>
            <a:r>
              <a:rPr lang="en-US" altLang="en-US" sz="2400" b="1" i="1" dirty="0" smtClean="0">
                <a:solidFill>
                  <a:schemeClr val="bg1">
                    <a:lumMod val="90000"/>
                  </a:schemeClr>
                </a:solidFill>
                <a:effectLst>
                  <a:outerShdw blurRad="38100" dist="38100" dir="2700000" algn="tl">
                    <a:srgbClr val="000000">
                      <a:alpha val="43137"/>
                    </a:srgbClr>
                  </a:outerShdw>
                </a:effectLst>
              </a:rPr>
              <a:t>Wednesday, May 5, 2-17</a:t>
            </a:r>
          </a:p>
          <a:p>
            <a:pPr eaLnBrk="1" hangingPunct="1">
              <a:lnSpc>
                <a:spcPct val="80000"/>
              </a:lnSpc>
              <a:spcBef>
                <a:spcPct val="0"/>
              </a:spcBef>
            </a:pPr>
            <a:endParaRPr lang="en-US" altLang="en-US" sz="2400" b="1" i="1" dirty="0" smtClean="0">
              <a:solidFill>
                <a:srgbClr val="003399"/>
              </a:solidFill>
            </a:endParaRPr>
          </a:p>
        </p:txBody>
      </p:sp>
      <p:sp>
        <p:nvSpPr>
          <p:cNvPr id="2051" name="Rectangle 2"/>
          <p:cNvSpPr>
            <a:spLocks noGrp="1" noChangeArrowheads="1"/>
          </p:cNvSpPr>
          <p:nvPr>
            <p:ph type="ctrTitle"/>
          </p:nvPr>
        </p:nvSpPr>
        <p:spPr>
          <a:xfrm>
            <a:off x="0" y="156482"/>
            <a:ext cx="9144000" cy="1909763"/>
          </a:xfrm>
        </p:spPr>
        <p:txBody>
          <a:bodyPr/>
          <a:lstStyle/>
          <a:p>
            <a:pPr eaLnBrk="1" hangingPunct="1"/>
            <a:r>
              <a:rPr lang="en-CA" altLang="en-US" sz="3600" b="1" i="1" dirty="0">
                <a:solidFill>
                  <a:schemeClr val="accent1"/>
                </a:solidFill>
                <a:effectLst>
                  <a:outerShdw blurRad="38100" dist="38100" dir="2700000" algn="tl">
                    <a:srgbClr val="000000">
                      <a:alpha val="43137"/>
                    </a:srgbClr>
                  </a:outerShdw>
                </a:effectLst>
              </a:rPr>
              <a:t>Healing Humanity One Spark at a Time: Biomedical Applications of a Laser-Induced Plasma</a:t>
            </a:r>
            <a:endParaRPr lang="en-US" altLang="en-US" sz="3600" b="1" i="1" dirty="0" smtClean="0">
              <a:solidFill>
                <a:schemeClr val="accent1"/>
              </a:solidFill>
              <a:effectLst>
                <a:outerShdw blurRad="38100" dist="38100" dir="2700000" algn="tl">
                  <a:srgbClr val="000000">
                    <a:alpha val="43137"/>
                  </a:srgbClr>
                </a:outerShdw>
              </a:effectLst>
            </a:endParaRPr>
          </a:p>
        </p:txBody>
      </p:sp>
      <p:sp>
        <p:nvSpPr>
          <p:cNvPr id="2081" name="Rectangle 3"/>
          <p:cNvSpPr txBox="1">
            <a:spLocks noChangeArrowheads="1"/>
          </p:cNvSpPr>
          <p:nvPr/>
        </p:nvSpPr>
        <p:spPr bwMode="auto">
          <a:xfrm>
            <a:off x="323850" y="4513419"/>
            <a:ext cx="7866062"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80000"/>
              </a:lnSpc>
              <a:spcBef>
                <a:spcPct val="20000"/>
              </a:spcBef>
              <a:spcAft>
                <a:spcPct val="25000"/>
              </a:spcAft>
            </a:pPr>
            <a:r>
              <a:rPr lang="en-US" altLang="en-US" sz="3200" b="1" dirty="0">
                <a:solidFill>
                  <a:srgbClr val="FFFFF7"/>
                </a:solidFill>
                <a:effectLst>
                  <a:outerShdw blurRad="38100" dist="38100" dir="2700000" algn="tl">
                    <a:srgbClr val="000000">
                      <a:alpha val="43137"/>
                    </a:srgbClr>
                  </a:outerShdw>
                </a:effectLst>
              </a:rPr>
              <a:t>Steven J. </a:t>
            </a:r>
            <a:r>
              <a:rPr lang="en-US" altLang="en-US" sz="3200" b="1" dirty="0" smtClean="0">
                <a:solidFill>
                  <a:srgbClr val="FFFFF7"/>
                </a:solidFill>
                <a:effectLst>
                  <a:outerShdw blurRad="38100" dist="38100" dir="2700000" algn="tl">
                    <a:srgbClr val="000000">
                      <a:alpha val="43137"/>
                    </a:srgbClr>
                  </a:outerShdw>
                </a:effectLst>
              </a:rPr>
              <a:t>Rehse</a:t>
            </a:r>
            <a:endParaRPr lang="en-US" altLang="en-US" sz="1400" b="1" dirty="0">
              <a:solidFill>
                <a:srgbClr val="FFFFF7"/>
              </a:solidFill>
              <a:effectLst>
                <a:outerShdw blurRad="38100" dist="38100" dir="2700000" algn="tl">
                  <a:srgbClr val="000000">
                    <a:alpha val="43137"/>
                  </a:srgbClr>
                </a:outerShdw>
              </a:effectLst>
            </a:endParaRPr>
          </a:p>
          <a:p>
            <a:pPr algn="ctr" eaLnBrk="1" fontAlgn="base" hangingPunct="1">
              <a:lnSpc>
                <a:spcPct val="80000"/>
              </a:lnSpc>
              <a:spcBef>
                <a:spcPct val="20000"/>
              </a:spcBef>
              <a:spcAft>
                <a:spcPct val="0"/>
              </a:spcAft>
            </a:pPr>
            <a:r>
              <a:rPr lang="en-US" altLang="en-US" sz="2400" b="1" i="1" dirty="0">
                <a:solidFill>
                  <a:srgbClr val="2DB9B9">
                    <a:lumMod val="40000"/>
                    <a:lumOff val="60000"/>
                  </a:srgbClr>
                </a:solidFill>
                <a:effectLst>
                  <a:outerShdw blurRad="38100" dist="38100" dir="2700000" algn="tl">
                    <a:srgbClr val="000000">
                      <a:alpha val="43137"/>
                    </a:srgbClr>
                  </a:outerShdw>
                </a:effectLst>
              </a:rPr>
              <a:t>Department of </a:t>
            </a:r>
            <a:r>
              <a:rPr lang="en-US" altLang="en-US" sz="2400" b="1" i="1" dirty="0" smtClean="0">
                <a:solidFill>
                  <a:srgbClr val="2DB9B9">
                    <a:lumMod val="40000"/>
                    <a:lumOff val="60000"/>
                  </a:srgbClr>
                </a:solidFill>
                <a:effectLst>
                  <a:outerShdw blurRad="38100" dist="38100" dir="2700000" algn="tl">
                    <a:srgbClr val="000000">
                      <a:alpha val="43137"/>
                    </a:srgbClr>
                  </a:outerShdw>
                </a:effectLst>
              </a:rPr>
              <a:t>Physics</a:t>
            </a:r>
            <a:endParaRPr lang="en-US" altLang="en-US" sz="2400" b="1" i="1" dirty="0">
              <a:solidFill>
                <a:srgbClr val="2DB9B9">
                  <a:lumMod val="40000"/>
                  <a:lumOff val="60000"/>
                </a:srgbClr>
              </a:solidFill>
              <a:effectLst>
                <a:outerShdw blurRad="38100" dist="38100" dir="2700000" algn="tl">
                  <a:srgbClr val="000000">
                    <a:alpha val="43137"/>
                  </a:srgbClr>
                </a:outerShdw>
              </a:effectLst>
            </a:endParaRPr>
          </a:p>
        </p:txBody>
      </p:sp>
      <p:pic>
        <p:nvPicPr>
          <p:cNvPr id="14" name="Picture 6" descr="UWindsor powerpoint botto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00775"/>
            <a:ext cx="91440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UW_Logo_1L_horz.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6269038"/>
            <a:ext cx="230187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34159" y="6381841"/>
            <a:ext cx="5951897" cy="590931"/>
          </a:xfrm>
          <a:prstGeom prst="rect">
            <a:avLst/>
          </a:prstGeom>
          <a:noFill/>
        </p:spPr>
        <p:txBody>
          <a:bodyPr wrap="square" rtlCol="0">
            <a:spAutoFit/>
          </a:bodyPr>
          <a:lstStyle/>
          <a:p>
            <a:pPr algn="ctr" fontAlgn="base">
              <a:lnSpc>
                <a:spcPct val="80000"/>
              </a:lnSpc>
              <a:spcBef>
                <a:spcPct val="55000"/>
              </a:spcBef>
              <a:spcAft>
                <a:spcPct val="0"/>
              </a:spcAft>
            </a:pPr>
            <a:r>
              <a:rPr lang="en-US" altLang="en-US" b="1" i="1" dirty="0" smtClean="0">
                <a:solidFill>
                  <a:srgbClr val="FFFFF7"/>
                </a:solidFill>
                <a:effectLst>
                  <a:outerShdw blurRad="38100" dist="38100" dir="2700000" algn="tl">
                    <a:srgbClr val="000000">
                      <a:alpha val="43137"/>
                    </a:srgbClr>
                  </a:outerShdw>
                </a:effectLst>
              </a:rPr>
              <a:t>Windsor</a:t>
            </a:r>
            <a:r>
              <a:rPr lang="en-US" altLang="en-US" b="1" i="1" dirty="0">
                <a:solidFill>
                  <a:srgbClr val="FFFFF7"/>
                </a:solidFill>
                <a:effectLst>
                  <a:outerShdw blurRad="38100" dist="38100" dir="2700000" algn="tl">
                    <a:srgbClr val="000000">
                      <a:alpha val="43137"/>
                    </a:srgbClr>
                  </a:outerShdw>
                </a:effectLst>
              </a:rPr>
              <a:t>, Ontario, Canada</a:t>
            </a:r>
          </a:p>
          <a:p>
            <a:pPr fontAlgn="base">
              <a:spcBef>
                <a:spcPct val="0"/>
              </a:spcBef>
              <a:spcAft>
                <a:spcPct val="0"/>
              </a:spcAft>
            </a:pPr>
            <a:endParaRPr lang="en-CA" dirty="0">
              <a:solidFill>
                <a:srgbClr val="000000"/>
              </a:solidFill>
            </a:endParaRPr>
          </a:p>
        </p:txBody>
      </p:sp>
    </p:spTree>
    <p:extLst>
      <p:ext uri="{BB962C8B-B14F-4D97-AF65-F5344CB8AC3E}">
        <p14:creationId xmlns:p14="http://schemas.microsoft.com/office/powerpoint/2010/main" val="883722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47675" y="66675"/>
            <a:ext cx="8229600" cy="933450"/>
          </a:xfrm>
        </p:spPr>
        <p:txBody>
          <a:bodyPr/>
          <a:lstStyle/>
          <a:p>
            <a:r>
              <a:rPr lang="en-US" altLang="en-US" dirty="0"/>
              <a:t>What It looks Like</a:t>
            </a:r>
          </a:p>
        </p:txBody>
      </p:sp>
      <p:pic>
        <p:nvPicPr>
          <p:cNvPr id="130052" name="Picture 4" descr="water target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7675" y="-119063"/>
            <a:ext cx="8051800" cy="6977063"/>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100_029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075" y="-12700"/>
            <a:ext cx="9159875" cy="6870700"/>
          </a:xfrm>
          <a:prstGeom prst="rect">
            <a:avLst/>
          </a:prstGeom>
          <a:noFill/>
          <a:extLst>
            <a:ext uri="{909E8E84-426E-40DD-AFC4-6F175D3DCCD1}">
              <a14:hiddenFill xmlns:a14="http://schemas.microsoft.com/office/drawing/2010/main">
                <a:solidFill>
                  <a:srgbClr val="FFFFFF"/>
                </a:solidFill>
              </a14:hiddenFill>
            </a:ext>
          </a:extLst>
        </p:spPr>
      </p:pic>
      <p:pic>
        <p:nvPicPr>
          <p:cNvPr id="130053" name="Picture 5" descr="3000mTorr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4900" y="-828675"/>
            <a:ext cx="11353800" cy="851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65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0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70991" y="381000"/>
            <a:ext cx="7583487" cy="1044388"/>
          </a:xfrm>
        </p:spPr>
        <p:txBody>
          <a:bodyPr anchor="t"/>
          <a:lstStyle/>
          <a:p>
            <a:r>
              <a:rPr lang="en-US" altLang="en-US" dirty="0">
                <a:effectLst>
                  <a:outerShdw blurRad="38100" dist="38100" dir="2700000" algn="tl">
                    <a:srgbClr val="000000">
                      <a:alpha val="43137"/>
                    </a:srgbClr>
                  </a:outerShdw>
                </a:effectLst>
              </a:rPr>
              <a:t>The Goal of LIBS Plasma Creation</a:t>
            </a:r>
          </a:p>
        </p:txBody>
      </p:sp>
      <p:sp>
        <p:nvSpPr>
          <p:cNvPr id="211971" name="Rectangle 3"/>
          <p:cNvSpPr>
            <a:spLocks noGrp="1" noChangeArrowheads="1"/>
          </p:cNvSpPr>
          <p:nvPr>
            <p:ph type="body" idx="1"/>
          </p:nvPr>
        </p:nvSpPr>
        <p:spPr>
          <a:xfrm>
            <a:off x="457200" y="1200150"/>
            <a:ext cx="8229600" cy="5257800"/>
          </a:xfrm>
        </p:spPr>
        <p:txBody>
          <a:bodyPr/>
          <a:lstStyle/>
          <a:p>
            <a:pPr>
              <a:spcBef>
                <a:spcPct val="65000"/>
              </a:spcBef>
            </a:pPr>
            <a:r>
              <a:rPr lang="en-US" altLang="en-US" dirty="0"/>
              <a:t>to create an </a:t>
            </a:r>
            <a:r>
              <a:rPr lang="en-US" altLang="en-US" u="sng" dirty="0"/>
              <a:t>optically thin plasma </a:t>
            </a:r>
            <a:r>
              <a:rPr lang="en-US" altLang="en-US" dirty="0"/>
              <a:t>which is in thermodynamic equilibrium </a:t>
            </a:r>
            <a:r>
              <a:rPr lang="en-US" altLang="en-US" dirty="0" smtClean="0"/>
              <a:t>(or LTE) and </a:t>
            </a:r>
            <a:r>
              <a:rPr lang="en-US" altLang="en-US" dirty="0"/>
              <a:t>whose elemental composition is the same as that of the </a:t>
            </a:r>
            <a:r>
              <a:rPr lang="en-US" altLang="en-US" dirty="0" smtClean="0"/>
              <a:t>target/sample</a:t>
            </a:r>
            <a:endParaRPr lang="en-US" altLang="en-US" dirty="0"/>
          </a:p>
          <a:p>
            <a:pPr marL="804863" lvl="1" indent="-263525">
              <a:spcBef>
                <a:spcPts val="2400"/>
              </a:spcBef>
            </a:pPr>
            <a:r>
              <a:rPr lang="en-US" altLang="en-US" dirty="0"/>
              <a:t>if achieved, </a:t>
            </a:r>
            <a:r>
              <a:rPr lang="en-US" altLang="en-US" b="1" dirty="0" smtClean="0">
                <a:solidFill>
                  <a:srgbClr val="FFFF00"/>
                </a:solidFill>
              </a:rPr>
              <a:t>atomic emission spectral </a:t>
            </a:r>
            <a:r>
              <a:rPr lang="en-US" altLang="en-US" b="1" dirty="0">
                <a:solidFill>
                  <a:srgbClr val="FFFF00"/>
                </a:solidFill>
              </a:rPr>
              <a:t>line intensities </a:t>
            </a:r>
            <a:r>
              <a:rPr lang="en-US" altLang="en-US" dirty="0"/>
              <a:t>can be </a:t>
            </a:r>
            <a:r>
              <a:rPr lang="en-US" altLang="en-US" dirty="0" smtClean="0"/>
              <a:t>related to </a:t>
            </a:r>
            <a:r>
              <a:rPr lang="en-US" altLang="en-US" b="1" dirty="0">
                <a:solidFill>
                  <a:srgbClr val="FFFF00"/>
                </a:solidFill>
              </a:rPr>
              <a:t>relative concentrations</a:t>
            </a:r>
            <a:r>
              <a:rPr lang="en-US" altLang="en-US" dirty="0"/>
              <a:t> of </a:t>
            </a:r>
            <a:r>
              <a:rPr lang="en-US" altLang="en-US" dirty="0" smtClean="0"/>
              <a:t>elements (sometimes absolute concentrations)</a:t>
            </a:r>
            <a:endParaRPr lang="en-US" altLang="en-US" dirty="0"/>
          </a:p>
          <a:p>
            <a:pPr marL="804863" lvl="1" indent="-263525">
              <a:spcBef>
                <a:spcPts val="2400"/>
              </a:spcBef>
            </a:pPr>
            <a:r>
              <a:rPr lang="en-US" altLang="en-US" dirty="0"/>
              <a:t>typically these conditions are only met </a:t>
            </a:r>
            <a:r>
              <a:rPr lang="en-US" altLang="en-US" i="1" dirty="0"/>
              <a:t>approximately</a:t>
            </a:r>
            <a:r>
              <a:rPr lang="en-US" altLang="en-US" dirty="0"/>
              <a:t>.</a:t>
            </a:r>
          </a:p>
        </p:txBody>
      </p:sp>
      <p:pic>
        <p:nvPicPr>
          <p:cNvPr id="2" name="Picture 1"/>
          <p:cNvPicPr>
            <a:picLocks noChangeAspect="1"/>
          </p:cNvPicPr>
          <p:nvPr/>
        </p:nvPicPr>
        <p:blipFill rotWithShape="1">
          <a:blip r:embed="rId3"/>
          <a:srcRect l="2812" t="13550" r="1458" b="7252"/>
          <a:stretch/>
        </p:blipFill>
        <p:spPr>
          <a:xfrm>
            <a:off x="171450" y="4179188"/>
            <a:ext cx="5391150" cy="243452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3138487" y="4404426"/>
            <a:ext cx="5759877" cy="1623683"/>
          </a:xfrm>
          <a:prstGeom prst="rect">
            <a:avLst/>
          </a:prstGeom>
          <a:ln>
            <a:noFill/>
          </a:ln>
          <a:effectLst>
            <a:outerShdw blurRad="190500" algn="tl" rotWithShape="0">
              <a:srgbClr val="000000">
                <a:alpha val="70000"/>
              </a:srgbClr>
            </a:outerShdw>
          </a:effectLst>
        </p:spPr>
      </p:pic>
      <p:sp>
        <p:nvSpPr>
          <p:cNvPr id="3" name="TextBox 2"/>
          <p:cNvSpPr txBox="1"/>
          <p:nvPr/>
        </p:nvSpPr>
        <p:spPr>
          <a:xfrm>
            <a:off x="1109662" y="4261935"/>
            <a:ext cx="2028825" cy="369332"/>
          </a:xfrm>
          <a:prstGeom prst="rect">
            <a:avLst/>
          </a:prstGeom>
          <a:noFill/>
        </p:spPr>
        <p:txBody>
          <a:bodyPr wrap="none" rtlCol="0">
            <a:spAutoFit/>
          </a:bodyPr>
          <a:lstStyle/>
          <a:p>
            <a:r>
              <a:rPr lang="en-CA" i="1" dirty="0" smtClean="0">
                <a:solidFill>
                  <a:srgbClr val="C00000"/>
                </a:solidFill>
              </a:rPr>
              <a:t>steel LIBS spectrum</a:t>
            </a:r>
            <a:endParaRPr lang="en-CA" i="1" dirty="0">
              <a:solidFill>
                <a:srgbClr val="C00000"/>
              </a:solidFill>
            </a:endParaRPr>
          </a:p>
        </p:txBody>
      </p:sp>
    </p:spTree>
    <p:extLst>
      <p:ext uri="{BB962C8B-B14F-4D97-AF65-F5344CB8AC3E}">
        <p14:creationId xmlns:p14="http://schemas.microsoft.com/office/powerpoint/2010/main" val="16070429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3076" y="1121548"/>
            <a:ext cx="5738910" cy="424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TextBox 7"/>
          <p:cNvSpPr txBox="1"/>
          <p:nvPr/>
        </p:nvSpPr>
        <p:spPr>
          <a:xfrm>
            <a:off x="399058" y="1394192"/>
            <a:ext cx="2614018" cy="4154984"/>
          </a:xfrm>
          <a:prstGeom prst="rect">
            <a:avLst/>
          </a:prstGeom>
          <a:noFill/>
        </p:spPr>
        <p:txBody>
          <a:bodyPr wrap="square" rtlCol="0">
            <a:spAutoFit/>
          </a:bodyPr>
          <a:lstStyle/>
          <a:p>
            <a:r>
              <a:rPr lang="en-CA" sz="2400" dirty="0" smtClean="0">
                <a:solidFill>
                  <a:schemeClr val="bg1"/>
                </a:solidFill>
              </a:rPr>
              <a:t>When we do a time-resolved spectroscopy of the plasma, we call it:</a:t>
            </a:r>
          </a:p>
          <a:p>
            <a:endParaRPr lang="en-CA" sz="2400" b="1" dirty="0" smtClean="0">
              <a:solidFill>
                <a:schemeClr val="bg1"/>
              </a:solidFill>
            </a:endParaRPr>
          </a:p>
          <a:p>
            <a:r>
              <a:rPr lang="en-CA" sz="2400" dirty="0" smtClean="0">
                <a:solidFill>
                  <a:schemeClr val="accent4">
                    <a:lumMod val="40000"/>
                    <a:lumOff val="60000"/>
                  </a:schemeClr>
                </a:solidFill>
              </a:rPr>
              <a:t>“Laser-induced breakdown spectroscopy”</a:t>
            </a:r>
          </a:p>
          <a:p>
            <a:r>
              <a:rPr lang="en-CA" sz="2400" dirty="0" smtClean="0">
                <a:solidFill>
                  <a:schemeClr val="accent4">
                    <a:lumMod val="40000"/>
                    <a:lumOff val="60000"/>
                  </a:schemeClr>
                </a:solidFill>
              </a:rPr>
              <a:t>          or </a:t>
            </a:r>
          </a:p>
          <a:p>
            <a:r>
              <a:rPr lang="en-CA" sz="2400" b="1" dirty="0" smtClean="0">
                <a:solidFill>
                  <a:schemeClr val="accent4">
                    <a:lumMod val="40000"/>
                    <a:lumOff val="60000"/>
                  </a:schemeClr>
                </a:solidFill>
              </a:rPr>
              <a:t>        LIBS</a:t>
            </a:r>
            <a:endParaRPr lang="en-CA" sz="2400" b="1" dirty="0">
              <a:solidFill>
                <a:schemeClr val="accent4">
                  <a:lumMod val="40000"/>
                  <a:lumOff val="60000"/>
                </a:schemeClr>
              </a:solidFill>
            </a:endParaRPr>
          </a:p>
        </p:txBody>
      </p:sp>
      <p:grpSp>
        <p:nvGrpSpPr>
          <p:cNvPr id="4" name="Group 3"/>
          <p:cNvGrpSpPr/>
          <p:nvPr/>
        </p:nvGrpSpPr>
        <p:grpSpPr>
          <a:xfrm>
            <a:off x="2411754" y="1394192"/>
            <a:ext cx="7210425" cy="3624303"/>
            <a:chOff x="0" y="387705"/>
            <a:chExt cx="5600700" cy="2742286"/>
          </a:xfrm>
        </p:grpSpPr>
        <p:cxnSp>
          <p:nvCxnSpPr>
            <p:cNvPr id="5" name="Straight Arrow Connector 4"/>
            <p:cNvCxnSpPr/>
            <p:nvPr/>
          </p:nvCxnSpPr>
          <p:spPr>
            <a:xfrm>
              <a:off x="687629" y="1016813"/>
              <a:ext cx="2459325" cy="0"/>
            </a:xfrm>
            <a:prstGeom prst="straightConnector1">
              <a:avLst/>
            </a:prstGeom>
            <a:noFill/>
            <a:ln w="12700" cap="flat" cmpd="sng" algn="ctr">
              <a:solidFill>
                <a:srgbClr val="0D0D0D"/>
              </a:solidFill>
              <a:prstDash val="solid"/>
              <a:miter lim="800000"/>
              <a:headEnd type="arrow"/>
              <a:tailEnd type="arrow"/>
            </a:ln>
            <a:effectLst/>
          </p:spPr>
        </p:cxnSp>
        <p:grpSp>
          <p:nvGrpSpPr>
            <p:cNvPr id="7" name="Group 6"/>
            <p:cNvGrpSpPr/>
            <p:nvPr/>
          </p:nvGrpSpPr>
          <p:grpSpPr>
            <a:xfrm>
              <a:off x="0" y="387705"/>
              <a:ext cx="5600700" cy="2742286"/>
              <a:chOff x="0" y="387705"/>
              <a:chExt cx="5600700" cy="2742286"/>
            </a:xfrm>
          </p:grpSpPr>
          <p:sp>
            <p:nvSpPr>
              <p:cNvPr id="9" name="Rectangle 8"/>
              <p:cNvSpPr/>
              <p:nvPr/>
            </p:nvSpPr>
            <p:spPr>
              <a:xfrm>
                <a:off x="3146954" y="843992"/>
                <a:ext cx="584860" cy="1714779"/>
              </a:xfrm>
              <a:prstGeom prst="rect">
                <a:avLst/>
              </a:prstGeom>
              <a:solidFill>
                <a:sysClr val="window" lastClr="FFFFFF">
                  <a:lumMod val="85000"/>
                  <a:alpha val="43000"/>
                </a:sysClr>
              </a:solidFill>
              <a:ln w="6350" cap="flat" cmpd="sng" algn="ctr">
                <a:solidFill>
                  <a:srgbClr val="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p:txBody>
          </p:sp>
          <p:grpSp>
            <p:nvGrpSpPr>
              <p:cNvPr id="10" name="Group 9"/>
              <p:cNvGrpSpPr/>
              <p:nvPr/>
            </p:nvGrpSpPr>
            <p:grpSpPr>
              <a:xfrm>
                <a:off x="0" y="387705"/>
                <a:ext cx="5600700" cy="2627630"/>
                <a:chOff x="0" y="0"/>
                <a:chExt cx="5600700" cy="2628398"/>
              </a:xfrm>
            </p:grpSpPr>
            <p:grpSp>
              <p:nvGrpSpPr>
                <p:cNvPr id="16" name="Group 15"/>
                <p:cNvGrpSpPr/>
                <p:nvPr/>
              </p:nvGrpSpPr>
              <p:grpSpPr>
                <a:xfrm>
                  <a:off x="0" y="0"/>
                  <a:ext cx="5600700" cy="2628398"/>
                  <a:chOff x="0" y="0"/>
                  <a:chExt cx="5600700" cy="2628398"/>
                </a:xfrm>
              </p:grpSpPr>
              <p:grpSp>
                <p:nvGrpSpPr>
                  <p:cNvPr id="19" name="Group 18"/>
                  <p:cNvGrpSpPr/>
                  <p:nvPr/>
                </p:nvGrpSpPr>
                <p:grpSpPr>
                  <a:xfrm>
                    <a:off x="0" y="0"/>
                    <a:ext cx="5600700" cy="2628398"/>
                    <a:chOff x="0" y="0"/>
                    <a:chExt cx="5600700" cy="2628398"/>
                  </a:xfrm>
                </p:grpSpPr>
                <p:grpSp>
                  <p:nvGrpSpPr>
                    <p:cNvPr id="22" name="Group 21"/>
                    <p:cNvGrpSpPr/>
                    <p:nvPr/>
                  </p:nvGrpSpPr>
                  <p:grpSpPr>
                    <a:xfrm>
                      <a:off x="0" y="0"/>
                      <a:ext cx="5600700" cy="2628398"/>
                      <a:chOff x="0" y="0"/>
                      <a:chExt cx="5600700" cy="2628398"/>
                    </a:xfrm>
                  </p:grpSpPr>
                  <p:sp>
                    <p:nvSpPr>
                      <p:cNvPr id="34" name="Rectangle 33"/>
                      <p:cNvSpPr/>
                      <p:nvPr/>
                    </p:nvSpPr>
                    <p:spPr>
                      <a:xfrm>
                        <a:off x="0" y="0"/>
                        <a:ext cx="5600700" cy="2628398"/>
                      </a:xfrm>
                      <a:prstGeom prst="rect">
                        <a:avLst/>
                      </a:prstGeom>
                      <a:no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cxnSp>
                    <p:nvCxnSpPr>
                      <p:cNvPr id="35" name="Straight Connector 34"/>
                      <p:cNvCxnSpPr/>
                      <p:nvPr/>
                    </p:nvCxnSpPr>
                    <p:spPr>
                      <a:xfrm>
                        <a:off x="685800" y="342900"/>
                        <a:ext cx="0" cy="1828800"/>
                      </a:xfrm>
                      <a:prstGeom prst="line">
                        <a:avLst/>
                      </a:prstGeom>
                      <a:noFill/>
                      <a:ln w="12700" cap="flat" cmpd="sng" algn="ctr">
                        <a:solidFill>
                          <a:srgbClr val="000000"/>
                        </a:solidFill>
                        <a:prstDash val="solid"/>
                        <a:miter lim="800000"/>
                        <a:headEnd type="arrow"/>
                        <a:tailEnd type="none"/>
                      </a:ln>
                      <a:effectLst/>
                    </p:spPr>
                  </p:cxnSp>
                  <p:cxnSp>
                    <p:nvCxnSpPr>
                      <p:cNvPr id="36" name="Straight Connector 35"/>
                      <p:cNvCxnSpPr/>
                      <p:nvPr/>
                    </p:nvCxnSpPr>
                    <p:spPr>
                      <a:xfrm flipH="1">
                        <a:off x="685800" y="2171700"/>
                        <a:ext cx="4229100" cy="0"/>
                      </a:xfrm>
                      <a:prstGeom prst="line">
                        <a:avLst/>
                      </a:prstGeom>
                      <a:noFill/>
                      <a:ln w="12700" cap="flat" cmpd="sng" algn="ctr">
                        <a:solidFill>
                          <a:srgbClr val="000000"/>
                        </a:solidFill>
                        <a:prstDash val="solid"/>
                        <a:miter lim="800000"/>
                        <a:headEnd type="arrow"/>
                        <a:tailEnd type="none"/>
                      </a:ln>
                      <a:effectLst/>
                    </p:spPr>
                  </p:cxnSp>
                </p:grpSp>
                <p:cxnSp>
                  <p:nvCxnSpPr>
                    <p:cNvPr id="23" name="Straight Connector 22"/>
                    <p:cNvCxnSpPr/>
                    <p:nvPr/>
                  </p:nvCxnSpPr>
                  <p:spPr>
                    <a:xfrm>
                      <a:off x="1485900" y="2057400"/>
                      <a:ext cx="0" cy="114300"/>
                    </a:xfrm>
                    <a:prstGeom prst="line">
                      <a:avLst/>
                    </a:prstGeom>
                    <a:noFill/>
                    <a:ln w="12700" cap="flat" cmpd="sng" algn="ctr">
                      <a:solidFill>
                        <a:srgbClr val="000000"/>
                      </a:solidFill>
                      <a:prstDash val="solid"/>
                      <a:miter lim="800000"/>
                    </a:ln>
                    <a:effectLst/>
                  </p:spPr>
                </p:cxnSp>
                <p:cxnSp>
                  <p:nvCxnSpPr>
                    <p:cNvPr id="24" name="Straight Connector 23"/>
                    <p:cNvCxnSpPr/>
                    <p:nvPr/>
                  </p:nvCxnSpPr>
                  <p:spPr>
                    <a:xfrm>
                      <a:off x="2286000" y="2057400"/>
                      <a:ext cx="0" cy="114300"/>
                    </a:xfrm>
                    <a:prstGeom prst="line">
                      <a:avLst/>
                    </a:prstGeom>
                    <a:noFill/>
                    <a:ln w="12700" cap="flat" cmpd="sng" algn="ctr">
                      <a:solidFill>
                        <a:srgbClr val="000000"/>
                      </a:solidFill>
                      <a:prstDash val="solid"/>
                      <a:miter lim="800000"/>
                    </a:ln>
                    <a:effectLst/>
                  </p:spPr>
                </p:cxnSp>
                <p:cxnSp>
                  <p:nvCxnSpPr>
                    <p:cNvPr id="25" name="Straight Connector 24"/>
                    <p:cNvCxnSpPr/>
                    <p:nvPr/>
                  </p:nvCxnSpPr>
                  <p:spPr>
                    <a:xfrm>
                      <a:off x="3086100" y="2057400"/>
                      <a:ext cx="0" cy="114300"/>
                    </a:xfrm>
                    <a:prstGeom prst="line">
                      <a:avLst/>
                    </a:prstGeom>
                    <a:noFill/>
                    <a:ln w="12700" cap="flat" cmpd="sng" algn="ctr">
                      <a:solidFill>
                        <a:srgbClr val="000000"/>
                      </a:solidFill>
                      <a:prstDash val="solid"/>
                      <a:miter lim="800000"/>
                    </a:ln>
                    <a:effectLst/>
                  </p:spPr>
                </p:cxnSp>
                <p:cxnSp>
                  <p:nvCxnSpPr>
                    <p:cNvPr id="26" name="Straight Connector 25"/>
                    <p:cNvCxnSpPr/>
                    <p:nvPr/>
                  </p:nvCxnSpPr>
                  <p:spPr>
                    <a:xfrm>
                      <a:off x="3886200" y="2057400"/>
                      <a:ext cx="0" cy="114300"/>
                    </a:xfrm>
                    <a:prstGeom prst="line">
                      <a:avLst/>
                    </a:prstGeom>
                    <a:noFill/>
                    <a:ln w="12700" cap="flat" cmpd="sng" algn="ctr">
                      <a:solidFill>
                        <a:srgbClr val="000000"/>
                      </a:solidFill>
                      <a:prstDash val="solid"/>
                      <a:miter lim="800000"/>
                    </a:ln>
                    <a:effectLst/>
                  </p:spPr>
                </p:cxnSp>
                <p:cxnSp>
                  <p:nvCxnSpPr>
                    <p:cNvPr id="27" name="Straight Connector 26"/>
                    <p:cNvCxnSpPr/>
                    <p:nvPr/>
                  </p:nvCxnSpPr>
                  <p:spPr>
                    <a:xfrm>
                      <a:off x="4686300" y="2057400"/>
                      <a:ext cx="0" cy="114300"/>
                    </a:xfrm>
                    <a:prstGeom prst="line">
                      <a:avLst/>
                    </a:prstGeom>
                    <a:noFill/>
                    <a:ln w="12700" cap="flat" cmpd="sng" algn="ctr">
                      <a:solidFill>
                        <a:srgbClr val="000000"/>
                      </a:solidFill>
                      <a:prstDash val="solid"/>
                      <a:miter lim="800000"/>
                    </a:ln>
                    <a:effectLst/>
                  </p:spPr>
                </p:cxnSp>
                <p:sp>
                  <p:nvSpPr>
                    <p:cNvPr id="28" name="Text Box 96"/>
                    <p:cNvSpPr txBox="1"/>
                    <p:nvPr/>
                  </p:nvSpPr>
                  <p:spPr>
                    <a:xfrm>
                      <a:off x="457200" y="2171700"/>
                      <a:ext cx="457200" cy="2286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 ns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29" name="Text Box 97"/>
                    <p:cNvSpPr txBox="1"/>
                    <p:nvPr/>
                  </p:nvSpPr>
                  <p:spPr>
                    <a:xfrm>
                      <a:off x="1257300" y="2171700"/>
                      <a:ext cx="571500" cy="2286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10 ns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30" name="Text Box 98"/>
                    <p:cNvSpPr txBox="1"/>
                    <p:nvPr/>
                  </p:nvSpPr>
                  <p:spPr>
                    <a:xfrm>
                      <a:off x="2057400" y="2171700"/>
                      <a:ext cx="571500" cy="2286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100 ns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31" name="Text Box 99"/>
                    <p:cNvSpPr txBox="1"/>
                    <p:nvPr/>
                  </p:nvSpPr>
                  <p:spPr>
                    <a:xfrm>
                      <a:off x="2857500" y="2171700"/>
                      <a:ext cx="571500" cy="3429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 </a:t>
                      </a:r>
                      <a:r>
                        <a:rPr kumimoji="0" lang="en-US" sz="1000" b="0" i="0" u="none" strike="noStrike" kern="0" cap="none" spc="0" normalizeH="0" baseline="0" noProof="0" dirty="0">
                          <a:ln>
                            <a:noFill/>
                          </a:ln>
                          <a:solidFill>
                            <a:srgbClr val="000000"/>
                          </a:solidFill>
                          <a:effectLst/>
                          <a:uLnTx/>
                          <a:uFillTx/>
                          <a:latin typeface="Calibri" panose="020F0502020204030204"/>
                          <a:ea typeface="MS ??"/>
                          <a:cs typeface="Lucida Grande"/>
                        </a:rPr>
                        <a:t>μ</a:t>
                      </a:r>
                      <a:r>
                        <a:rPr kumimoji="0" lang="en-US" sz="1000" b="0" i="0" u="none" strike="noStrike" kern="0" cap="none" spc="0" normalizeH="0" baseline="0" noProof="0" dirty="0">
                          <a:ln>
                            <a:noFill/>
                          </a:ln>
                          <a:solidFill>
                            <a:sysClr val="windowText" lastClr="000000"/>
                          </a:solidFill>
                          <a:effectLst/>
                          <a:uLnTx/>
                          <a:uFillTx/>
                          <a:latin typeface="Calibri" panose="020F0502020204030204"/>
                          <a:ea typeface="MS ??"/>
                          <a:cs typeface="Times New Roman" panose="02020603050405020304" pitchFamily="18" charset="0"/>
                        </a:rPr>
                        <a:t>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32" name="Text Box 100"/>
                    <p:cNvSpPr txBox="1"/>
                    <p:nvPr/>
                  </p:nvSpPr>
                  <p:spPr>
                    <a:xfrm>
                      <a:off x="3657600" y="2171700"/>
                      <a:ext cx="571500" cy="2286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10 </a:t>
                      </a:r>
                      <a:r>
                        <a:rPr kumimoji="0" lang="en-US" sz="1000" b="0" i="0" u="none" strike="noStrike" kern="0" cap="none" spc="0" normalizeH="0" baseline="0" noProof="0" dirty="0">
                          <a:ln>
                            <a:noFill/>
                          </a:ln>
                          <a:solidFill>
                            <a:srgbClr val="000000"/>
                          </a:solidFill>
                          <a:effectLst/>
                          <a:uLnTx/>
                          <a:uFillTx/>
                          <a:latin typeface="Calibri" panose="020F0502020204030204"/>
                          <a:ea typeface="MS ??"/>
                          <a:cs typeface="Lucida Grande"/>
                        </a:rPr>
                        <a:t>μ</a:t>
                      </a: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33" name="Text Box 101"/>
                    <p:cNvSpPr txBox="1"/>
                    <p:nvPr/>
                  </p:nvSpPr>
                  <p:spPr>
                    <a:xfrm>
                      <a:off x="4457700" y="2171700"/>
                      <a:ext cx="685800" cy="2286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100 </a:t>
                      </a:r>
                      <a:r>
                        <a:rPr kumimoji="0" lang="en-US" sz="1000" b="0" i="0" u="none" strike="noStrike" kern="0" cap="none" spc="0" normalizeH="0" baseline="0" noProof="0" dirty="0">
                          <a:ln>
                            <a:noFill/>
                          </a:ln>
                          <a:solidFill>
                            <a:srgbClr val="000000"/>
                          </a:solidFill>
                          <a:effectLst/>
                          <a:uLnTx/>
                          <a:uFillTx/>
                          <a:latin typeface="Calibri" panose="020F0502020204030204"/>
                          <a:ea typeface="MS ??"/>
                          <a:cs typeface="Lucida Grande"/>
                        </a:rPr>
                        <a:t>μ</a:t>
                      </a:r>
                      <a:r>
                        <a:rPr kumimoji="0" lang="en-US" sz="10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s</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grpSp>
              <p:sp>
                <p:nvSpPr>
                  <p:cNvPr id="20" name="Rectangle 19"/>
                  <p:cNvSpPr/>
                  <p:nvPr/>
                </p:nvSpPr>
                <p:spPr>
                  <a:xfrm>
                    <a:off x="685800" y="1445452"/>
                    <a:ext cx="800100" cy="726248"/>
                  </a:xfrm>
                  <a:prstGeom prst="rect">
                    <a:avLst/>
                  </a:prstGeom>
                  <a:solidFill>
                    <a:srgbClr val="C00000">
                      <a:alpha val="43000"/>
                    </a:srgbClr>
                  </a:solidFill>
                  <a:ln w="6350" cap="flat" cmpd="sng" algn="ctr">
                    <a:solidFill>
                      <a:srgbClr val="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rgbClr val="000000"/>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lang="en-US" sz="1000" kern="0" dirty="0">
                      <a:solidFill>
                        <a:srgbClr val="000000"/>
                      </a:solidFill>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rgbClr val="000000"/>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lang="en-US" sz="1000" kern="0" dirty="0">
                      <a:solidFill>
                        <a:srgbClr val="000000"/>
                      </a:solidFill>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rgbClr val="000000"/>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lang="en-US" sz="1000" kern="0" dirty="0">
                      <a:solidFill>
                        <a:srgbClr val="000000"/>
                      </a:solidFill>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lang="en-US" sz="1000" kern="0" dirty="0">
                      <a:solidFill>
                        <a:srgbClr val="000000"/>
                      </a:solidFill>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srgbClr val="000000"/>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Cambria" panose="02040503050406030204" pitchFamily="18" charset="0"/>
                        <a:ea typeface="MS ??"/>
                        <a:cs typeface="Times New Roman" panose="02020603050405020304" pitchFamily="18" charset="0"/>
                      </a:rPr>
                      <a:t>LIBS</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laser pulse</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p:txBody>
              </p:sp>
              <p:sp>
                <p:nvSpPr>
                  <p:cNvPr id="21" name="Rectangle 20"/>
                  <p:cNvSpPr/>
                  <p:nvPr/>
                </p:nvSpPr>
                <p:spPr>
                  <a:xfrm>
                    <a:off x="3146954" y="263657"/>
                    <a:ext cx="1719986" cy="1371600"/>
                  </a:xfrm>
                  <a:prstGeom prst="rect">
                    <a:avLst/>
                  </a:prstGeom>
                  <a:no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ICCD Observation Window </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(10 </a:t>
                    </a:r>
                    <a:r>
                      <a:rPr kumimoji="0" lang="en-US" sz="1000" b="0" i="0" u="none" strike="noStrike" kern="0" cap="none" spc="0" normalizeH="0" baseline="0" noProof="0" dirty="0">
                        <a:ln>
                          <a:noFill/>
                        </a:ln>
                        <a:solidFill>
                          <a:srgbClr val="000000"/>
                        </a:solidFill>
                        <a:effectLst/>
                        <a:uLnTx/>
                        <a:uFillTx/>
                        <a:latin typeface="Calibri" panose="020F0502020204030204"/>
                        <a:ea typeface="MS ??"/>
                        <a:cs typeface="Lucida Grande"/>
                      </a:rPr>
                      <a:t>μ</a:t>
                    </a:r>
                    <a:r>
                      <a:rPr kumimoji="0" lang="en-US" sz="1000" b="0" i="0" u="none" strike="noStrike" kern="0" cap="none" spc="0" normalizeH="0" baseline="0" noProof="0" dirty="0">
                        <a:ln>
                          <a:noFill/>
                        </a:ln>
                        <a:solidFill>
                          <a:srgbClr val="000000"/>
                        </a:solidFill>
                        <a:effectLst/>
                        <a:uLnTx/>
                        <a:uFillTx/>
                        <a:latin typeface="Calibri" panose="020F0502020204030204"/>
                        <a:ea typeface="MS ??"/>
                        <a:cs typeface="Times New Roman" panose="02020603050405020304" pitchFamily="18" charset="0"/>
                      </a:rPr>
                      <a:t>s</a:t>
                    </a: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a:t>
                    </a:r>
                    <a:endParaRPr kumimoji="0" lang="en-CA" sz="1200" b="0" i="0" u="none" strike="noStrike" kern="0" cap="none" spc="0" normalizeH="0" baseline="0" noProof="0" dirty="0">
                      <a:ln>
                        <a:noFill/>
                      </a:ln>
                      <a:solidFill>
                        <a:sysClr val="window" lastClr="FFFFFF"/>
                      </a:solidFill>
                      <a:effectLst/>
                      <a:uLnTx/>
                      <a:uFillTx/>
                      <a:latin typeface="Cambria" panose="02040503050406030204" pitchFamily="18" charset="0"/>
                      <a:ea typeface="MS ??"/>
                      <a:cs typeface="Times New Roman" panose="02020603050405020304" pitchFamily="18" charset="0"/>
                    </a:endParaRPr>
                  </a:p>
                </p:txBody>
              </p:sp>
            </p:grpSp>
            <p:cxnSp>
              <p:nvCxnSpPr>
                <p:cNvPr id="17" name="Straight Connector 16"/>
                <p:cNvCxnSpPr/>
                <p:nvPr/>
              </p:nvCxnSpPr>
              <p:spPr>
                <a:xfrm flipV="1">
                  <a:off x="685800" y="800100"/>
                  <a:ext cx="800100" cy="1371600"/>
                </a:xfrm>
                <a:prstGeom prst="line">
                  <a:avLst/>
                </a:prstGeom>
                <a:noFill/>
                <a:ln w="12700" cap="flat" cmpd="sng" algn="ctr">
                  <a:solidFill>
                    <a:sysClr val="windowText" lastClr="000000">
                      <a:lumMod val="95000"/>
                      <a:lumOff val="5000"/>
                    </a:sysClr>
                  </a:solidFill>
                  <a:prstDash val="solid"/>
                  <a:miter lim="800000"/>
                </a:ln>
                <a:effectLst/>
              </p:spPr>
            </p:cxnSp>
            <p:sp>
              <p:nvSpPr>
                <p:cNvPr id="18" name="Freeform 17"/>
                <p:cNvSpPr/>
                <p:nvPr/>
              </p:nvSpPr>
              <p:spPr>
                <a:xfrm>
                  <a:off x="1485900" y="812800"/>
                  <a:ext cx="3238500" cy="1320800"/>
                </a:xfrm>
                <a:custGeom>
                  <a:avLst/>
                  <a:gdLst>
                    <a:gd name="connsiteX0" fmla="*/ 0 w 3238500"/>
                    <a:gd name="connsiteY0" fmla="*/ 0 h 1320800"/>
                    <a:gd name="connsiteX1" fmla="*/ 558800 w 3238500"/>
                    <a:gd name="connsiteY1" fmla="*/ 596900 h 1320800"/>
                    <a:gd name="connsiteX2" fmla="*/ 1371600 w 3238500"/>
                    <a:gd name="connsiteY2" fmla="*/ 990600 h 1320800"/>
                    <a:gd name="connsiteX3" fmla="*/ 2552700 w 3238500"/>
                    <a:gd name="connsiteY3" fmla="*/ 1244600 h 1320800"/>
                    <a:gd name="connsiteX4" fmla="*/ 3238500 w 3238500"/>
                    <a:gd name="connsiteY4" fmla="*/ 132080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0" h="1320800">
                      <a:moveTo>
                        <a:pt x="0" y="0"/>
                      </a:moveTo>
                      <a:cubicBezTo>
                        <a:pt x="165100" y="215900"/>
                        <a:pt x="330200" y="431800"/>
                        <a:pt x="558800" y="596900"/>
                      </a:cubicBezTo>
                      <a:cubicBezTo>
                        <a:pt x="787400" y="762000"/>
                        <a:pt x="1039283" y="882650"/>
                        <a:pt x="1371600" y="990600"/>
                      </a:cubicBezTo>
                      <a:cubicBezTo>
                        <a:pt x="1703917" y="1098550"/>
                        <a:pt x="2241550" y="1189567"/>
                        <a:pt x="2552700" y="1244600"/>
                      </a:cubicBezTo>
                      <a:cubicBezTo>
                        <a:pt x="2863850" y="1299633"/>
                        <a:pt x="3238500" y="1320800"/>
                        <a:pt x="3238500" y="1320800"/>
                      </a:cubicBezTo>
                    </a:path>
                  </a:pathLst>
                </a:custGeom>
                <a:noFill/>
                <a:ln w="12700" cap="flat" cmpd="sng" algn="ctr">
                  <a:solidFill>
                    <a:srgbClr val="0D0D0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1" name="Text Box 111"/>
              <p:cNvSpPr txBox="1"/>
              <p:nvPr/>
            </p:nvSpPr>
            <p:spPr>
              <a:xfrm>
                <a:off x="1485900" y="788254"/>
                <a:ext cx="2304288" cy="457118"/>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smtClean="0">
                    <a:ln>
                      <a:noFill/>
                    </a:ln>
                    <a:solidFill>
                      <a:srgbClr val="000000"/>
                    </a:solidFill>
                    <a:effectLst/>
                    <a:uLnTx/>
                    <a:uFillTx/>
                    <a:latin typeface="Calibri" panose="020F0502020204030204"/>
                    <a:ea typeface="MS ??"/>
                    <a:cs typeface="Lucida Grande"/>
                  </a:rPr>
                  <a:t>Gate delay</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12" name="Text Box 120"/>
              <p:cNvSpPr txBox="1"/>
              <p:nvPr/>
            </p:nvSpPr>
            <p:spPr>
              <a:xfrm>
                <a:off x="1141171" y="2787091"/>
                <a:ext cx="3429000" cy="34290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rPr>
                  <a:t>Elapsed Time After LIBS Pulse Incident on Target</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sp>
            <p:nvSpPr>
              <p:cNvPr id="14" name="Rectangle 13"/>
              <p:cNvSpPr/>
              <p:nvPr/>
            </p:nvSpPr>
            <p:spPr>
              <a:xfrm>
                <a:off x="1168015" y="1425815"/>
                <a:ext cx="1792224" cy="275082"/>
              </a:xfrm>
              <a:prstGeom prst="rect">
                <a:avLst/>
              </a:prstGeom>
              <a:noFill/>
              <a:ln w="63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mbria" panose="02040503050406030204" pitchFamily="18" charset="0"/>
                    <a:ea typeface="MS ??"/>
                    <a:cs typeface="Times New Roman" panose="02020603050405020304" pitchFamily="18" charset="0"/>
                  </a:rPr>
                  <a:t>LIBS emission intensity</a:t>
                </a:r>
                <a:endParaRPr kumimoji="0" lang="en-CA" sz="1200" b="0" i="0" u="none" strike="noStrike" kern="0" cap="none" spc="0" normalizeH="0" baseline="0" noProof="0" dirty="0">
                  <a:ln>
                    <a:noFill/>
                  </a:ln>
                  <a:solidFill>
                    <a:sysClr val="windowText" lastClr="000000"/>
                  </a:solidFill>
                  <a:effectLst/>
                  <a:uLnTx/>
                  <a:uFillTx/>
                  <a:latin typeface="Cambria" panose="02040503050406030204" pitchFamily="18" charset="0"/>
                  <a:ea typeface="MS ??"/>
                  <a:cs typeface="Times New Roman" panose="02020603050405020304" pitchFamily="18" charset="0"/>
                </a:endParaRPr>
              </a:p>
            </p:txBody>
          </p:sp>
        </p:grpSp>
      </p:grpSp>
    </p:spTree>
    <p:extLst>
      <p:ext uri="{BB962C8B-B14F-4D97-AF65-F5344CB8AC3E}">
        <p14:creationId xmlns:p14="http://schemas.microsoft.com/office/powerpoint/2010/main" val="385064524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2" name="Picture 8" descr="The first laser. Maiman used a coiled flash lamp to energize atoms in a ruby crystal (aluminum oxide &quot;doped&quot; with traces of chromium). The two ends of the crystal were silvered. When the atoms spontaneously lost their energy, if one ray happened to move along the axis it would bounce back and forth between the mirrors and have a greater chance to stimulate other atoms to emit more rays. One end was only partly silvered to let some of the rays escap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62299" y="1425388"/>
            <a:ext cx="2347913" cy="3019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5346" name="Rectangle 2"/>
          <p:cNvSpPr>
            <a:spLocks noGrp="1" noChangeArrowheads="1"/>
          </p:cNvSpPr>
          <p:nvPr>
            <p:ph type="title"/>
          </p:nvPr>
        </p:nvSpPr>
        <p:spPr/>
        <p:txBody>
          <a:bodyPr/>
          <a:lstStyle/>
          <a:p>
            <a:r>
              <a:rPr lang="en-US" altLang="en-US" dirty="0"/>
              <a:t>History</a:t>
            </a:r>
          </a:p>
        </p:txBody>
      </p:sp>
      <p:pic>
        <p:nvPicPr>
          <p:cNvPr id="185349" name="Picture 5" descr="Theodore Maiman looking at a ruby cylinder, the heart of his first laser experiments. A publicity shot by Hughes Aircraft Co., July 196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06375"/>
            <a:ext cx="2657475" cy="3322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5350" name="Text Box 6"/>
          <p:cNvSpPr txBox="1">
            <a:spLocks noChangeArrowheads="1"/>
          </p:cNvSpPr>
          <p:nvPr/>
        </p:nvSpPr>
        <p:spPr bwMode="auto">
          <a:xfrm>
            <a:off x="176272" y="3532379"/>
            <a:ext cx="32623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u="sng" dirty="0">
                <a:solidFill>
                  <a:srgbClr val="FF0000"/>
                </a:solidFill>
              </a:rPr>
              <a:t>1960</a:t>
            </a:r>
            <a:r>
              <a:rPr lang="en-US" altLang="en-US" u="sng" dirty="0"/>
              <a:t> </a:t>
            </a:r>
          </a:p>
          <a:p>
            <a:r>
              <a:rPr lang="en-US" altLang="en-US" dirty="0" smtClean="0">
                <a:solidFill>
                  <a:schemeClr val="accent3">
                    <a:lumMod val="40000"/>
                    <a:lumOff val="60000"/>
                  </a:schemeClr>
                </a:solidFill>
              </a:rPr>
              <a:t>Maiman</a:t>
            </a:r>
            <a:r>
              <a:rPr lang="en-US" altLang="en-US" dirty="0"/>
              <a:t>:</a:t>
            </a:r>
            <a:r>
              <a:rPr lang="en-US" altLang="en-US" dirty="0" smtClean="0"/>
              <a:t> </a:t>
            </a:r>
            <a:r>
              <a:rPr lang="en-US" altLang="en-US" dirty="0"/>
              <a:t>first ruby laser</a:t>
            </a:r>
          </a:p>
        </p:txBody>
      </p:sp>
      <p:sp>
        <p:nvSpPr>
          <p:cNvPr id="185355" name="Text Box 11"/>
          <p:cNvSpPr txBox="1">
            <a:spLocks noChangeArrowheads="1"/>
          </p:cNvSpPr>
          <p:nvPr/>
        </p:nvSpPr>
        <p:spPr bwMode="auto">
          <a:xfrm>
            <a:off x="2992436" y="4509405"/>
            <a:ext cx="26876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u="sng" dirty="0">
                <a:solidFill>
                  <a:srgbClr val="FF0000"/>
                </a:solidFill>
              </a:rPr>
              <a:t>1962</a:t>
            </a:r>
          </a:p>
          <a:p>
            <a:r>
              <a:rPr lang="en-US" altLang="en-US" dirty="0">
                <a:solidFill>
                  <a:schemeClr val="accent3">
                    <a:lumMod val="40000"/>
                    <a:lumOff val="60000"/>
                  </a:schemeClr>
                </a:solidFill>
              </a:rPr>
              <a:t>Brech, </a:t>
            </a:r>
            <a:r>
              <a:rPr lang="en-US" altLang="en-US" dirty="0" smtClean="0">
                <a:solidFill>
                  <a:schemeClr val="accent3">
                    <a:lumMod val="40000"/>
                    <a:lumOff val="60000"/>
                  </a:schemeClr>
                </a:solidFill>
              </a:rPr>
              <a:t>Cross</a:t>
            </a:r>
            <a:r>
              <a:rPr lang="en-US" altLang="en-US" dirty="0"/>
              <a:t>:</a:t>
            </a:r>
            <a:r>
              <a:rPr lang="en-US" altLang="en-US" dirty="0" smtClean="0"/>
              <a:t>  </a:t>
            </a:r>
            <a:r>
              <a:rPr lang="en-US" altLang="en-US" dirty="0"/>
              <a:t>Birth of LIBS: detection of spectrum from ruby laser induced plasma</a:t>
            </a:r>
          </a:p>
        </p:txBody>
      </p:sp>
      <p:sp>
        <p:nvSpPr>
          <p:cNvPr id="185356" name="Text Box 12"/>
          <p:cNvSpPr txBox="1">
            <a:spLocks noChangeArrowheads="1"/>
          </p:cNvSpPr>
          <p:nvPr/>
        </p:nvSpPr>
        <p:spPr bwMode="auto">
          <a:xfrm>
            <a:off x="5681242" y="2010941"/>
            <a:ext cx="26817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u="sng" dirty="0">
                <a:solidFill>
                  <a:srgbClr val="FF0000"/>
                </a:solidFill>
              </a:rPr>
              <a:t>1964</a:t>
            </a:r>
            <a:r>
              <a:rPr lang="en-US" altLang="en-US" u="sng" dirty="0"/>
              <a:t> </a:t>
            </a:r>
          </a:p>
          <a:p>
            <a:r>
              <a:rPr lang="en-US" altLang="en-US" dirty="0">
                <a:solidFill>
                  <a:schemeClr val="accent3">
                    <a:lumMod val="40000"/>
                    <a:lumOff val="60000"/>
                  </a:schemeClr>
                </a:solidFill>
              </a:rPr>
              <a:t>Runger et al</a:t>
            </a:r>
            <a:r>
              <a:rPr lang="en-US" altLang="en-US" dirty="0"/>
              <a:t>. First direct spectro-chemical analysis by LIBS</a:t>
            </a:r>
          </a:p>
        </p:txBody>
      </p:sp>
      <p:sp>
        <p:nvSpPr>
          <p:cNvPr id="185357" name="Text Box 13"/>
          <p:cNvSpPr txBox="1">
            <a:spLocks noChangeArrowheads="1"/>
          </p:cNvSpPr>
          <p:nvPr/>
        </p:nvSpPr>
        <p:spPr bwMode="auto">
          <a:xfrm>
            <a:off x="6184898" y="3796823"/>
            <a:ext cx="26214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u="sng" dirty="0">
                <a:solidFill>
                  <a:srgbClr val="FF0000"/>
                </a:solidFill>
              </a:rPr>
              <a:t>1965</a:t>
            </a:r>
            <a:r>
              <a:rPr lang="en-US" altLang="en-US" u="sng" dirty="0"/>
              <a:t> </a:t>
            </a:r>
          </a:p>
          <a:p>
            <a:r>
              <a:rPr lang="en-US" altLang="en-US" dirty="0">
                <a:solidFill>
                  <a:schemeClr val="accent3">
                    <a:lumMod val="40000"/>
                    <a:lumOff val="60000"/>
                  </a:schemeClr>
                </a:solidFill>
              </a:rPr>
              <a:t>Zel’dovich, </a:t>
            </a:r>
            <a:r>
              <a:rPr lang="en-US" altLang="en-US" dirty="0" smtClean="0">
                <a:solidFill>
                  <a:schemeClr val="accent3">
                    <a:lumMod val="40000"/>
                    <a:lumOff val="60000"/>
                  </a:schemeClr>
                </a:solidFill>
              </a:rPr>
              <a:t>Raizer</a:t>
            </a:r>
            <a:r>
              <a:rPr lang="en-US" altLang="en-US" dirty="0"/>
              <a:t>:</a:t>
            </a:r>
            <a:r>
              <a:rPr lang="en-US" altLang="en-US" dirty="0" smtClean="0"/>
              <a:t> </a:t>
            </a:r>
            <a:r>
              <a:rPr lang="en-US" altLang="en-US" dirty="0"/>
              <a:t>First theoretical model for laser breakdown of a gas</a:t>
            </a:r>
          </a:p>
        </p:txBody>
      </p:sp>
      <p:pic>
        <p:nvPicPr>
          <p:cNvPr id="2" name="Picture 1"/>
          <p:cNvPicPr>
            <a:picLocks noChangeAspect="1"/>
          </p:cNvPicPr>
          <p:nvPr/>
        </p:nvPicPr>
        <p:blipFill rotWithShape="1">
          <a:blip r:embed="rId4"/>
          <a:srcRect l="5378" t="17500" r="27060" b="8869"/>
          <a:stretch/>
        </p:blipFill>
        <p:spPr>
          <a:xfrm>
            <a:off x="5817185" y="408089"/>
            <a:ext cx="2752140" cy="1525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352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12" y="2306295"/>
            <a:ext cx="9144000" cy="4572000"/>
          </a:xfrm>
          <a:prstGeom prst="rect">
            <a:avLst/>
          </a:prstGeom>
          <a:ln>
            <a:noFill/>
          </a:ln>
          <a:effectLst>
            <a:outerShdw blurRad="190500" algn="tl" rotWithShape="0">
              <a:srgbClr val="000000">
                <a:alpha val="70000"/>
              </a:srgbClr>
            </a:outerShdw>
          </a:effectLst>
        </p:spPr>
      </p:pic>
      <p:sp>
        <p:nvSpPr>
          <p:cNvPr id="161794" name="Rectangle 2"/>
          <p:cNvSpPr>
            <a:spLocks noGrp="1" noChangeArrowheads="1"/>
          </p:cNvSpPr>
          <p:nvPr>
            <p:ph type="title"/>
          </p:nvPr>
        </p:nvSpPr>
        <p:spPr>
          <a:xfrm>
            <a:off x="352549" y="210228"/>
            <a:ext cx="8229600" cy="1073150"/>
          </a:xfrm>
        </p:spPr>
        <p:txBody>
          <a:bodyPr anchor="t"/>
          <a:lstStyle/>
          <a:p>
            <a:r>
              <a:rPr lang="en-US" altLang="en-US" dirty="0" smtClean="0">
                <a:effectLst>
                  <a:outerShdw blurRad="38100" dist="38100" dir="2700000" algn="tl">
                    <a:srgbClr val="000000">
                      <a:alpha val="43137"/>
                    </a:srgbClr>
                  </a:outerShdw>
                </a:effectLst>
              </a:rPr>
              <a:t>History</a:t>
            </a:r>
            <a:endParaRPr lang="en-US" altLang="en-US" sz="2400" dirty="0"/>
          </a:p>
        </p:txBody>
      </p:sp>
      <p:sp>
        <p:nvSpPr>
          <p:cNvPr id="161811" name="Line 19"/>
          <p:cNvSpPr>
            <a:spLocks noChangeShapeType="1"/>
          </p:cNvSpPr>
          <p:nvPr/>
        </p:nvSpPr>
        <p:spPr bwMode="auto">
          <a:xfrm flipH="1">
            <a:off x="204788" y="5146675"/>
            <a:ext cx="652462" cy="98266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161812" name="Text Box 20"/>
          <p:cNvSpPr txBox="1">
            <a:spLocks noChangeArrowheads="1"/>
          </p:cNvSpPr>
          <p:nvPr/>
        </p:nvSpPr>
        <p:spPr bwMode="auto">
          <a:xfrm>
            <a:off x="637382" y="4502363"/>
            <a:ext cx="33321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0000FF"/>
                </a:solidFill>
              </a:rPr>
              <a:t>1962-64: First spectrochemical analysis of laser-induced plasma</a:t>
            </a:r>
          </a:p>
        </p:txBody>
      </p:sp>
      <p:sp>
        <p:nvSpPr>
          <p:cNvPr id="161813" name="Text Box 21"/>
          <p:cNvSpPr txBox="1">
            <a:spLocks noChangeArrowheads="1"/>
          </p:cNvSpPr>
          <p:nvPr/>
        </p:nvSpPr>
        <p:spPr bwMode="auto">
          <a:xfrm>
            <a:off x="969963" y="5781611"/>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LIBS coined at LANL</a:t>
            </a:r>
          </a:p>
        </p:txBody>
      </p:sp>
      <p:sp>
        <p:nvSpPr>
          <p:cNvPr id="161814" name="Line 22"/>
          <p:cNvSpPr>
            <a:spLocks noChangeShapeType="1"/>
          </p:cNvSpPr>
          <p:nvPr/>
        </p:nvSpPr>
        <p:spPr bwMode="auto">
          <a:xfrm>
            <a:off x="1236071" y="6129338"/>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dirty="0"/>
          </a:p>
        </p:txBody>
      </p:sp>
      <p:sp>
        <p:nvSpPr>
          <p:cNvPr id="3" name="Rectangle 2"/>
          <p:cNvSpPr/>
          <p:nvPr/>
        </p:nvSpPr>
        <p:spPr>
          <a:xfrm>
            <a:off x="488015" y="2390428"/>
            <a:ext cx="8162925" cy="369332"/>
          </a:xfrm>
          <a:prstGeom prst="rect">
            <a:avLst/>
          </a:prstGeom>
        </p:spPr>
        <p:txBody>
          <a:bodyPr wrap="square">
            <a:spAutoFit/>
          </a:bodyPr>
          <a:lstStyle/>
          <a:p>
            <a:r>
              <a:rPr lang="en-CA" dirty="0" smtClean="0">
                <a:latin typeface="Times New Roman" panose="02020603050405020304" pitchFamily="18" charset="0"/>
                <a:ea typeface="Calibri" panose="020F0502020204030204" pitchFamily="34" charset="0"/>
              </a:rPr>
              <a:t>&gt;2000 </a:t>
            </a:r>
            <a:r>
              <a:rPr lang="en-CA" dirty="0">
                <a:latin typeface="Times New Roman" panose="02020603050405020304" pitchFamily="18" charset="0"/>
                <a:ea typeface="Calibri" panose="020F0502020204030204" pitchFamily="34" charset="0"/>
              </a:rPr>
              <a:t>peer-reviewed papers have been published according to the Web of </a:t>
            </a:r>
            <a:r>
              <a:rPr lang="en-CA" dirty="0" smtClean="0">
                <a:latin typeface="Times New Roman" panose="02020603050405020304" pitchFamily="18" charset="0"/>
                <a:ea typeface="Calibri" panose="020F0502020204030204" pitchFamily="34" charset="0"/>
              </a:rPr>
              <a:t>Science</a:t>
            </a:r>
            <a:endParaRPr lang="en-CA" dirty="0"/>
          </a:p>
        </p:txBody>
      </p:sp>
      <p:sp>
        <p:nvSpPr>
          <p:cNvPr id="10" name="TextBox 9"/>
          <p:cNvSpPr txBox="1"/>
          <p:nvPr/>
        </p:nvSpPr>
        <p:spPr>
          <a:xfrm>
            <a:off x="531019" y="2856768"/>
            <a:ext cx="7035079" cy="1323439"/>
          </a:xfrm>
          <a:prstGeom prst="rect">
            <a:avLst/>
          </a:prstGeom>
          <a:noFill/>
        </p:spPr>
        <p:txBody>
          <a:bodyPr wrap="square" rtlCol="0">
            <a:spAutoFit/>
          </a:bodyPr>
          <a:lstStyle/>
          <a:p>
            <a:r>
              <a:rPr lang="en-CA" sz="4000" b="1" dirty="0" smtClean="0">
                <a:solidFill>
                  <a:srgbClr val="FFFF00"/>
                </a:solidFill>
              </a:rPr>
              <a:t>Why the interest?</a:t>
            </a:r>
          </a:p>
          <a:p>
            <a:r>
              <a:rPr lang="en-CA" sz="4000" b="1" dirty="0">
                <a:solidFill>
                  <a:srgbClr val="FFFF00"/>
                </a:solidFill>
              </a:rPr>
              <a:t>	</a:t>
            </a:r>
            <a:r>
              <a:rPr lang="en-CA" sz="4000" b="1" dirty="0" smtClean="0">
                <a:solidFill>
                  <a:srgbClr val="FFFF00"/>
                </a:solidFill>
              </a:rPr>
              <a:t>Applications &amp; Advantages!</a:t>
            </a:r>
            <a:endParaRPr lang="en-CA" sz="4000" b="1" dirty="0">
              <a:solidFill>
                <a:srgbClr val="FFFF00"/>
              </a:solidFill>
            </a:endParaRPr>
          </a:p>
        </p:txBody>
      </p:sp>
      <p:sp>
        <p:nvSpPr>
          <p:cNvPr id="11" name="Rectangle 2"/>
          <p:cNvSpPr txBox="1">
            <a:spLocks noChangeArrowheads="1"/>
          </p:cNvSpPr>
          <p:nvPr/>
        </p:nvSpPr>
        <p:spPr>
          <a:xfrm>
            <a:off x="857250" y="910989"/>
            <a:ext cx="8229600" cy="107315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altLang="en-US" sz="2400" dirty="0" smtClean="0"/>
              <a:t>“laser-induced breakdown” and/or “laser-induced plasma spectroscopy” @ Web of Science (Thomson Reuters)</a:t>
            </a:r>
            <a:endParaRPr lang="en-US" altLang="en-US" sz="2400" dirty="0"/>
          </a:p>
        </p:txBody>
      </p:sp>
    </p:spTree>
    <p:extLst>
      <p:ext uri="{BB962C8B-B14F-4D97-AF65-F5344CB8AC3E}">
        <p14:creationId xmlns:p14="http://schemas.microsoft.com/office/powerpoint/2010/main" val="645852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77" y="381000"/>
            <a:ext cx="7583487" cy="1044388"/>
          </a:xfrm>
        </p:spPr>
        <p:txBody>
          <a:bodyPr anchor="t"/>
          <a:lstStyle/>
          <a:p>
            <a:pPr>
              <a:defRPr/>
            </a:pPr>
            <a:r>
              <a:rPr lang="en-CA" dirty="0" smtClean="0">
                <a:effectLst>
                  <a:outerShdw blurRad="38100" dist="38100" dir="2700000" algn="tl">
                    <a:srgbClr val="000000">
                      <a:alpha val="43137"/>
                    </a:srgbClr>
                  </a:outerShdw>
                </a:effectLst>
              </a:rPr>
              <a:t>Applications of LIBS</a:t>
            </a:r>
            <a:endParaRPr lang="en-CA" sz="2800"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850" y="1566070"/>
            <a:ext cx="5060950" cy="4525962"/>
          </a:xfrm>
        </p:spPr>
        <p:txBody>
          <a:bodyPr>
            <a:normAutofit lnSpcReduction="10000"/>
          </a:bodyPr>
          <a:lstStyle/>
          <a:p>
            <a:pPr marL="0" indent="0">
              <a:spcAft>
                <a:spcPts val="1200"/>
              </a:spcAft>
              <a:buNone/>
              <a:defRPr/>
            </a:pPr>
            <a:r>
              <a:rPr lang="en-CA" sz="2400" dirty="0" smtClean="0"/>
              <a:t>No matter what your application is, </a:t>
            </a:r>
            <a:r>
              <a:rPr lang="en-CA" sz="2400" u="sng" dirty="0" smtClean="0"/>
              <a:t>you will be doing one of two things: </a:t>
            </a:r>
          </a:p>
          <a:p>
            <a:pPr marL="457200" indent="-457200">
              <a:spcAft>
                <a:spcPts val="1200"/>
              </a:spcAft>
              <a:buFont typeface="+mj-lt"/>
              <a:buAutoNum type="arabicPeriod"/>
              <a:defRPr/>
            </a:pPr>
            <a:r>
              <a:rPr lang="en-CA" sz="2400" dirty="0" smtClean="0">
                <a:solidFill>
                  <a:srgbClr val="FF9933"/>
                </a:solidFill>
                <a:sym typeface="Symbol" panose="05050102010706020507" pitchFamily="18" charset="2"/>
              </a:rPr>
              <a:t>Attempting to quantify the amount/concentration of some element by analyzing peak intensities</a:t>
            </a:r>
          </a:p>
          <a:p>
            <a:pPr marL="457200" indent="-457200">
              <a:spcAft>
                <a:spcPts val="1200"/>
              </a:spcAft>
              <a:buFont typeface="+mj-lt"/>
              <a:buAutoNum type="arabicPeriod"/>
              <a:defRPr/>
            </a:pPr>
            <a:r>
              <a:rPr lang="en-CA" sz="2400" dirty="0" smtClean="0">
                <a:solidFill>
                  <a:schemeClr val="accent3">
                    <a:lumMod val="40000"/>
                    <a:lumOff val="60000"/>
                  </a:schemeClr>
                </a:solidFill>
                <a:sym typeface="Symbol" panose="05050102010706020507" pitchFamily="18" charset="2"/>
              </a:rPr>
              <a:t>Attempting to identify a target based on its unique elemental composition by analyzing the presence intensity of all/many lines</a:t>
            </a:r>
            <a:endParaRPr lang="en-CA" sz="2400" dirty="0" smtClean="0">
              <a:solidFill>
                <a:schemeClr val="accent3">
                  <a:lumMod val="40000"/>
                  <a:lumOff val="60000"/>
                </a:schemeClr>
              </a:solidFill>
            </a:endParaRPr>
          </a:p>
        </p:txBody>
      </p:sp>
      <p:pic>
        <p:nvPicPr>
          <p:cNvPr id="49155" name="Picture 3"/>
          <p:cNvPicPr>
            <a:picLocks noChangeAspect="1"/>
          </p:cNvPicPr>
          <p:nvPr/>
        </p:nvPicPr>
        <p:blipFill>
          <a:blip r:embed="rId2"/>
          <a:srcRect/>
          <a:stretch>
            <a:fillRect/>
          </a:stretch>
        </p:blipFill>
        <p:spPr bwMode="auto">
          <a:xfrm>
            <a:off x="5494968" y="537523"/>
            <a:ext cx="2405063" cy="1609725"/>
          </a:xfrm>
          <a:prstGeom prst="rect">
            <a:avLst/>
          </a:prstGeom>
          <a:ln>
            <a:noFill/>
          </a:ln>
          <a:effectLst>
            <a:outerShdw blurRad="292100" dist="139700" dir="2700000" algn="tl" rotWithShape="0">
              <a:srgbClr val="333333">
                <a:alpha val="65000"/>
              </a:srgbClr>
            </a:outerShdw>
          </a:effectLst>
        </p:spPr>
      </p:pic>
      <p:pic>
        <p:nvPicPr>
          <p:cNvPr id="49156" name="Picture 5"/>
          <p:cNvPicPr>
            <a:picLocks noChangeAspect="1"/>
          </p:cNvPicPr>
          <p:nvPr/>
        </p:nvPicPr>
        <p:blipFill>
          <a:blip r:embed="rId3"/>
          <a:srcRect r="43205"/>
          <a:stretch>
            <a:fillRect/>
          </a:stretch>
        </p:blipFill>
        <p:spPr bwMode="auto">
          <a:xfrm>
            <a:off x="6234343" y="2014350"/>
            <a:ext cx="2322512" cy="1279525"/>
          </a:xfrm>
          <a:prstGeom prst="rect">
            <a:avLst/>
          </a:prstGeom>
          <a:ln>
            <a:noFill/>
          </a:ln>
          <a:effectLst>
            <a:outerShdw blurRad="292100" dist="139700" dir="2700000" algn="tl" rotWithShape="0">
              <a:srgbClr val="333333">
                <a:alpha val="65000"/>
              </a:srgbClr>
            </a:outerShdw>
          </a:effectLst>
        </p:spPr>
      </p:pic>
      <p:pic>
        <p:nvPicPr>
          <p:cNvPr id="49157" name="Picture 18"/>
          <p:cNvPicPr>
            <a:picLocks noChangeAspect="1"/>
          </p:cNvPicPr>
          <p:nvPr/>
        </p:nvPicPr>
        <p:blipFill>
          <a:blip r:embed="rId4"/>
          <a:srcRect l="4504" t="4677" r="4504" b="47734"/>
          <a:stretch>
            <a:fillRect/>
          </a:stretch>
        </p:blipFill>
        <p:spPr bwMode="auto">
          <a:xfrm>
            <a:off x="6465888" y="5000625"/>
            <a:ext cx="2557462" cy="1731963"/>
          </a:xfrm>
          <a:prstGeom prst="rect">
            <a:avLst/>
          </a:prstGeom>
          <a:ln>
            <a:noFill/>
          </a:ln>
          <a:effectLst>
            <a:outerShdw blurRad="292100" dist="139700" dir="2700000" algn="tl" rotWithShape="0">
              <a:srgbClr val="333333">
                <a:alpha val="65000"/>
              </a:srgbClr>
            </a:outerShdw>
          </a:effectLst>
        </p:spPr>
      </p:pic>
      <p:pic>
        <p:nvPicPr>
          <p:cNvPr id="49158" name="Picture 19"/>
          <p:cNvPicPr>
            <a:picLocks noChangeAspect="1"/>
          </p:cNvPicPr>
          <p:nvPr/>
        </p:nvPicPr>
        <p:blipFill>
          <a:blip r:embed="rId5"/>
          <a:srcRect/>
          <a:stretch>
            <a:fillRect/>
          </a:stretch>
        </p:blipFill>
        <p:spPr bwMode="auto">
          <a:xfrm>
            <a:off x="5769560" y="3410996"/>
            <a:ext cx="1740373" cy="201330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V="1">
            <a:off x="4946573" y="2654112"/>
            <a:ext cx="936434" cy="430611"/>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785060" y="4847752"/>
            <a:ext cx="800492" cy="152873"/>
          </a:xfrm>
          <a:prstGeom prst="straightConnector1">
            <a:avLst/>
          </a:prstGeom>
          <a:ln>
            <a:solidFill>
              <a:schemeClr val="accent3">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32620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i="1" u="sng" dirty="0" smtClean="0">
                <a:effectLst>
                  <a:outerShdw blurRad="38100" dist="38100" dir="2700000" algn="tl">
                    <a:srgbClr val="000000">
                      <a:alpha val="43137"/>
                    </a:srgbClr>
                  </a:outerShdw>
                </a:effectLst>
              </a:rPr>
              <a:t>Outline</a:t>
            </a:r>
            <a:endParaRPr lang="en-CA" b="1" i="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7638"/>
            <a:ext cx="8229600" cy="4525963"/>
          </a:xfrm>
        </p:spPr>
        <p:txBody>
          <a:bodyPr>
            <a:normAutofit lnSpcReduction="10000"/>
          </a:bodyPr>
          <a:lstStyle/>
          <a:p>
            <a:pPr marL="514350" indent="-514350">
              <a:spcAft>
                <a:spcPts val="2400"/>
              </a:spcAft>
              <a:buFont typeface="+mj-lt"/>
              <a:buAutoNum type="arabicPeriod"/>
            </a:pPr>
            <a:r>
              <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Introduction of the Method.  Laser-induced breakdown spectroscopy (LIBS)</a:t>
            </a:r>
          </a:p>
          <a:p>
            <a:pPr marL="514350" indent="-514350">
              <a:spcAft>
                <a:spcPts val="2400"/>
              </a:spcAft>
              <a:buFont typeface="+mj-lt"/>
              <a:buAutoNum type="arabicPeriod"/>
            </a:pPr>
            <a:r>
              <a:rPr lang="en-CA" sz="2800" dirty="0" smtClean="0">
                <a:latin typeface="Calibri" panose="020F0502020204030204" pitchFamily="34" charset="0"/>
                <a:ea typeface="Tahoma" panose="020B0604030504040204" pitchFamily="34" charset="0"/>
                <a:cs typeface="Tahoma" panose="020B0604030504040204" pitchFamily="34" charset="0"/>
              </a:rPr>
              <a:t>Advantages of LIBS over other analytic methods</a:t>
            </a:r>
            <a:endParaRPr lang="en-CA" sz="2800" dirty="0">
              <a:latin typeface="Calibri" panose="020F0502020204030204" pitchFamily="34" charset="0"/>
              <a:ea typeface="Tahoma" panose="020B0604030504040204" pitchFamily="34" charset="0"/>
              <a:cs typeface="Tahoma" panose="020B0604030504040204" pitchFamily="34" charset="0"/>
            </a:endParaRPr>
          </a:p>
          <a:p>
            <a:pPr marL="514350" indent="-514350">
              <a:spcAft>
                <a:spcPts val="0"/>
              </a:spcAft>
              <a:buFont typeface="+mj-lt"/>
              <a:buAutoNum type="arabicPeriod"/>
            </a:pPr>
            <a:r>
              <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Biomedical Applications of </a:t>
            </a: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LIBS</a:t>
            </a:r>
          </a:p>
          <a:p>
            <a:pPr marL="914400" lvl="1" indent="-371475">
              <a:spcAft>
                <a:spcPts val="0"/>
              </a:spcAft>
              <a:buFont typeface="+mj-lt"/>
              <a:buAutoNum type="alphaLcPeriod"/>
            </a:pPr>
            <a:r>
              <a:rPr lang="en-CA"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A new paradigm for rapid pathogen identification</a:t>
            </a:r>
          </a:p>
          <a:p>
            <a:pPr marL="914400" lvl="1" indent="-371475">
              <a:spcAft>
                <a:spcPts val="2400"/>
              </a:spcAft>
              <a:buFont typeface="+mj-lt"/>
              <a:buAutoNum type="alphaLcPeriod"/>
            </a:pPr>
            <a:r>
              <a:rPr lang="en-CA"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A real time assay for nutritional zinc </a:t>
            </a:r>
            <a:r>
              <a:rPr lang="en-CA"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deficiency</a:t>
            </a:r>
            <a:endParaRPr lang="en-CA"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endParaRPr>
          </a:p>
          <a:p>
            <a:pPr marL="514350" indent="-514350">
              <a:spcAft>
                <a:spcPts val="2400"/>
              </a:spcAft>
              <a:buFont typeface="+mj-lt"/>
              <a:buAutoNum type="arabicPeriod"/>
            </a:pP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Concluding Thoughts</a:t>
            </a:r>
          </a:p>
        </p:txBody>
      </p:sp>
    </p:spTree>
    <p:extLst>
      <p:ext uri="{BB962C8B-B14F-4D97-AF65-F5344CB8AC3E}">
        <p14:creationId xmlns:p14="http://schemas.microsoft.com/office/powerpoint/2010/main" val="1682750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5"/>
          <p:cNvSpPr>
            <a:spLocks noGrp="1"/>
          </p:cNvSpPr>
          <p:nvPr>
            <p:ph type="sldNum" sz="quarter" idx="12"/>
          </p:nvPr>
        </p:nvSpPr>
        <p:spPr>
          <a:noFill/>
          <a:ln>
            <a:miter lim="800000"/>
            <a:headEnd/>
            <a:tailEnd/>
          </a:ln>
        </p:spPr>
        <p:txBody>
          <a:bodyPr/>
          <a:lstStyle/>
          <a:p>
            <a:fld id="{DCB7FCAA-4714-4E0D-90CF-2F5E94AA5C7C}" type="slidenum">
              <a:rPr lang="en-US" smtClean="0">
                <a:latin typeface="Arial" charset="0"/>
                <a:ea typeface="ＭＳ Ｐゴシック"/>
                <a:cs typeface="ＭＳ Ｐゴシック"/>
              </a:rPr>
              <a:pPr/>
              <a:t>17</a:t>
            </a:fld>
            <a:endParaRPr lang="en-US" dirty="0" smtClean="0">
              <a:latin typeface="Arial" charset="0"/>
              <a:ea typeface="ＭＳ Ｐゴシック"/>
              <a:cs typeface="ＭＳ Ｐゴシック"/>
            </a:endParaRPr>
          </a:p>
        </p:txBody>
      </p:sp>
      <p:sp>
        <p:nvSpPr>
          <p:cNvPr id="267266" name="Rectangle 2"/>
          <p:cNvSpPr>
            <a:spLocks noGrp="1" noChangeArrowheads="1"/>
          </p:cNvSpPr>
          <p:nvPr>
            <p:ph type="title"/>
          </p:nvPr>
        </p:nvSpPr>
        <p:spPr>
          <a:xfrm>
            <a:off x="990600" y="0"/>
            <a:ext cx="8229600" cy="914400"/>
          </a:xfrm>
        </p:spPr>
        <p:txBody>
          <a:bodyPr/>
          <a:lstStyle/>
          <a:p>
            <a:pPr eaLnBrk="1" hangingPunct="1">
              <a:defRPr/>
            </a:pPr>
            <a:r>
              <a:rPr lang="en-US" sz="2400" b="1" dirty="0"/>
              <a:t>Keeping Track of the Elemental Inventory</a:t>
            </a:r>
            <a:r>
              <a:rPr lang="en-US" b="1" dirty="0"/>
              <a:t/>
            </a:r>
            <a:br>
              <a:rPr lang="en-US" b="1" dirty="0"/>
            </a:br>
            <a:r>
              <a:rPr lang="en-US" sz="2000" b="1" dirty="0"/>
              <a:t>(underlined elements reported in literature)</a:t>
            </a:r>
          </a:p>
        </p:txBody>
      </p:sp>
      <p:graphicFrame>
        <p:nvGraphicFramePr>
          <p:cNvPr id="267267" name="Group 3"/>
          <p:cNvGraphicFramePr>
            <a:graphicFrameLocks noGrp="1"/>
          </p:cNvGraphicFramePr>
          <p:nvPr/>
        </p:nvGraphicFramePr>
        <p:xfrm>
          <a:off x="381000" y="1295400"/>
          <a:ext cx="8382000" cy="4642485"/>
        </p:xfrm>
        <a:graphic>
          <a:graphicData uri="http://schemas.openxmlformats.org/drawingml/2006/table">
            <a:tbl>
              <a:tblPr/>
              <a:tblGrid>
                <a:gridCol w="454025">
                  <a:extLst>
                    <a:ext uri="{9D8B030D-6E8A-4147-A177-3AD203B41FA5}">
                      <a16:colId xmlns:a16="http://schemas.microsoft.com/office/drawing/2014/main" val="20000"/>
                    </a:ext>
                  </a:extLst>
                </a:gridCol>
                <a:gridCol w="468313">
                  <a:extLst>
                    <a:ext uri="{9D8B030D-6E8A-4147-A177-3AD203B41FA5}">
                      <a16:colId xmlns:a16="http://schemas.microsoft.com/office/drawing/2014/main" val="20001"/>
                    </a:ext>
                  </a:extLst>
                </a:gridCol>
                <a:gridCol w="468312">
                  <a:extLst>
                    <a:ext uri="{9D8B030D-6E8A-4147-A177-3AD203B41FA5}">
                      <a16:colId xmlns:a16="http://schemas.microsoft.com/office/drawing/2014/main" val="20002"/>
                    </a:ext>
                  </a:extLst>
                </a:gridCol>
                <a:gridCol w="466725">
                  <a:extLst>
                    <a:ext uri="{9D8B030D-6E8A-4147-A177-3AD203B41FA5}">
                      <a16:colId xmlns:a16="http://schemas.microsoft.com/office/drawing/2014/main" val="20003"/>
                    </a:ext>
                  </a:extLst>
                </a:gridCol>
                <a:gridCol w="465138">
                  <a:extLst>
                    <a:ext uri="{9D8B030D-6E8A-4147-A177-3AD203B41FA5}">
                      <a16:colId xmlns:a16="http://schemas.microsoft.com/office/drawing/2014/main" val="20004"/>
                    </a:ext>
                  </a:extLst>
                </a:gridCol>
                <a:gridCol w="468312">
                  <a:extLst>
                    <a:ext uri="{9D8B030D-6E8A-4147-A177-3AD203B41FA5}">
                      <a16:colId xmlns:a16="http://schemas.microsoft.com/office/drawing/2014/main" val="20005"/>
                    </a:ext>
                  </a:extLst>
                </a:gridCol>
                <a:gridCol w="466725">
                  <a:extLst>
                    <a:ext uri="{9D8B030D-6E8A-4147-A177-3AD203B41FA5}">
                      <a16:colId xmlns:a16="http://schemas.microsoft.com/office/drawing/2014/main" val="20006"/>
                    </a:ext>
                  </a:extLst>
                </a:gridCol>
                <a:gridCol w="466725">
                  <a:extLst>
                    <a:ext uri="{9D8B030D-6E8A-4147-A177-3AD203B41FA5}">
                      <a16:colId xmlns:a16="http://schemas.microsoft.com/office/drawing/2014/main" val="20007"/>
                    </a:ext>
                  </a:extLst>
                </a:gridCol>
                <a:gridCol w="466725">
                  <a:extLst>
                    <a:ext uri="{9D8B030D-6E8A-4147-A177-3AD203B41FA5}">
                      <a16:colId xmlns:a16="http://schemas.microsoft.com/office/drawing/2014/main" val="20008"/>
                    </a:ext>
                  </a:extLst>
                </a:gridCol>
                <a:gridCol w="466725">
                  <a:extLst>
                    <a:ext uri="{9D8B030D-6E8A-4147-A177-3AD203B41FA5}">
                      <a16:colId xmlns:a16="http://schemas.microsoft.com/office/drawing/2014/main" val="20009"/>
                    </a:ext>
                  </a:extLst>
                </a:gridCol>
                <a:gridCol w="466725">
                  <a:extLst>
                    <a:ext uri="{9D8B030D-6E8A-4147-A177-3AD203B41FA5}">
                      <a16:colId xmlns:a16="http://schemas.microsoft.com/office/drawing/2014/main" val="20010"/>
                    </a:ext>
                  </a:extLst>
                </a:gridCol>
                <a:gridCol w="466725">
                  <a:extLst>
                    <a:ext uri="{9D8B030D-6E8A-4147-A177-3AD203B41FA5}">
                      <a16:colId xmlns:a16="http://schemas.microsoft.com/office/drawing/2014/main" val="20011"/>
                    </a:ext>
                  </a:extLst>
                </a:gridCol>
                <a:gridCol w="468313">
                  <a:extLst>
                    <a:ext uri="{9D8B030D-6E8A-4147-A177-3AD203B41FA5}">
                      <a16:colId xmlns:a16="http://schemas.microsoft.com/office/drawing/2014/main" val="20012"/>
                    </a:ext>
                  </a:extLst>
                </a:gridCol>
                <a:gridCol w="465137">
                  <a:extLst>
                    <a:ext uri="{9D8B030D-6E8A-4147-A177-3AD203B41FA5}">
                      <a16:colId xmlns:a16="http://schemas.microsoft.com/office/drawing/2014/main" val="20013"/>
                    </a:ext>
                  </a:extLst>
                </a:gridCol>
                <a:gridCol w="466725">
                  <a:extLst>
                    <a:ext uri="{9D8B030D-6E8A-4147-A177-3AD203B41FA5}">
                      <a16:colId xmlns:a16="http://schemas.microsoft.com/office/drawing/2014/main" val="20014"/>
                    </a:ext>
                  </a:extLst>
                </a:gridCol>
                <a:gridCol w="468313">
                  <a:extLst>
                    <a:ext uri="{9D8B030D-6E8A-4147-A177-3AD203B41FA5}">
                      <a16:colId xmlns:a16="http://schemas.microsoft.com/office/drawing/2014/main" val="20015"/>
                    </a:ext>
                  </a:extLst>
                </a:gridCol>
                <a:gridCol w="468312">
                  <a:extLst>
                    <a:ext uri="{9D8B030D-6E8A-4147-A177-3AD203B41FA5}">
                      <a16:colId xmlns:a16="http://schemas.microsoft.com/office/drawing/2014/main" val="20016"/>
                    </a:ext>
                  </a:extLst>
                </a:gridCol>
                <a:gridCol w="454025">
                  <a:extLst>
                    <a:ext uri="{9D8B030D-6E8A-4147-A177-3AD203B41FA5}">
                      <a16:colId xmlns:a16="http://schemas.microsoft.com/office/drawing/2014/main" val="20017"/>
                    </a:ext>
                  </a:extLst>
                </a:gridCol>
              </a:tblGrid>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0"/>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Li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 </a:t>
                      </a: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1"/>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18 </a:t>
                      </a: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2"/>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K</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V</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Fe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Zn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Ga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Ge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Kr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3"/>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Y</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Zr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Xe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4"/>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La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W</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Os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86 Rn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5"/>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Fr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Db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Uuq</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Eu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Gd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Dy</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Er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Yb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Lu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Np</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Bk</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Fm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Lr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8087" name="Text Box 219"/>
          <p:cNvSpPr txBox="1">
            <a:spLocks noChangeArrowheads="1"/>
          </p:cNvSpPr>
          <p:nvPr/>
        </p:nvSpPr>
        <p:spPr bwMode="auto">
          <a:xfrm>
            <a:off x="1600200" y="1143000"/>
            <a:ext cx="6248400" cy="36671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333399"/>
                </a:solidFill>
                <a:ea typeface="Times New Roman" pitchFamily="18" charset="0"/>
                <a:cs typeface="Arial" charset="0"/>
              </a:rPr>
              <a:t>(</a:t>
            </a:r>
            <a:r>
              <a:rPr lang="en-US" b="1" dirty="0">
                <a:solidFill>
                  <a:srgbClr val="FF9900"/>
                </a:solidFill>
                <a:ea typeface="Times New Roman" pitchFamily="18" charset="0"/>
                <a:cs typeface="Arial" charset="0"/>
              </a:rPr>
              <a:t>■</a:t>
            </a:r>
            <a:r>
              <a:rPr lang="en-US" b="1" dirty="0">
                <a:solidFill>
                  <a:srgbClr val="333399"/>
                </a:solidFill>
                <a:ea typeface="Times New Roman" pitchFamily="18" charset="0"/>
                <a:cs typeface="Arial" charset="0"/>
              </a:rPr>
              <a:t> Solids </a:t>
            </a:r>
            <a:r>
              <a:rPr lang="en-US" b="1" dirty="0">
                <a:solidFill>
                  <a:srgbClr val="FFFF00"/>
                </a:solidFill>
                <a:ea typeface="Times New Roman" pitchFamily="18" charset="0"/>
                <a:cs typeface="Arial" charset="0"/>
              </a:rPr>
              <a:t>■</a:t>
            </a:r>
            <a:r>
              <a:rPr lang="en-US" b="1" dirty="0">
                <a:solidFill>
                  <a:srgbClr val="FF9900"/>
                </a:solidFill>
                <a:ea typeface="Times New Roman" pitchFamily="18" charset="0"/>
                <a:cs typeface="Arial" charset="0"/>
              </a:rPr>
              <a:t> </a:t>
            </a:r>
            <a:r>
              <a:rPr lang="en-US" b="1" dirty="0">
                <a:solidFill>
                  <a:srgbClr val="333399"/>
                </a:solidFill>
                <a:ea typeface="Times New Roman" pitchFamily="18" charset="0"/>
                <a:cs typeface="Arial" charset="0"/>
              </a:rPr>
              <a:t>Liquids </a:t>
            </a:r>
            <a:r>
              <a:rPr lang="en-US" b="1" dirty="0">
                <a:solidFill>
                  <a:srgbClr val="0066FF"/>
                </a:solidFill>
                <a:ea typeface="Times New Roman" pitchFamily="18" charset="0"/>
                <a:cs typeface="Arial" charset="0"/>
              </a:rPr>
              <a:t>■</a:t>
            </a:r>
            <a:r>
              <a:rPr lang="en-US" b="1" dirty="0">
                <a:solidFill>
                  <a:srgbClr val="FF9900"/>
                </a:solidFill>
                <a:ea typeface="Times New Roman" pitchFamily="18" charset="0"/>
                <a:cs typeface="Arial" charset="0"/>
              </a:rPr>
              <a:t> </a:t>
            </a:r>
            <a:r>
              <a:rPr lang="en-US" b="1" dirty="0">
                <a:solidFill>
                  <a:srgbClr val="333399"/>
                </a:solidFill>
                <a:ea typeface="Times New Roman" pitchFamily="18" charset="0"/>
                <a:cs typeface="Arial" charset="0"/>
              </a:rPr>
              <a:t>Gases </a:t>
            </a:r>
            <a:r>
              <a:rPr lang="en-US" b="1" dirty="0">
                <a:solidFill>
                  <a:srgbClr val="CCCCCC"/>
                </a:solidFill>
                <a:ea typeface="Times New Roman" pitchFamily="18" charset="0"/>
                <a:cs typeface="Arial" charset="0"/>
              </a:rPr>
              <a:t>■</a:t>
            </a:r>
            <a:r>
              <a:rPr lang="en-US" b="1" dirty="0">
                <a:solidFill>
                  <a:srgbClr val="FF9900"/>
                </a:solidFill>
                <a:ea typeface="Times New Roman" pitchFamily="18" charset="0"/>
                <a:cs typeface="Arial" charset="0"/>
              </a:rPr>
              <a:t> </a:t>
            </a:r>
            <a:r>
              <a:rPr lang="en-US" b="1" dirty="0">
                <a:solidFill>
                  <a:srgbClr val="333399"/>
                </a:solidFill>
                <a:ea typeface="Times New Roman" pitchFamily="18" charset="0"/>
                <a:cs typeface="Arial" charset="0"/>
              </a:rPr>
              <a:t>Artificially prepared)</a:t>
            </a:r>
          </a:p>
        </p:txBody>
      </p:sp>
      <p:sp>
        <p:nvSpPr>
          <p:cNvPr id="38088" name="Text Box 220"/>
          <p:cNvSpPr txBox="1">
            <a:spLocks noChangeArrowheads="1"/>
          </p:cNvSpPr>
          <p:nvPr/>
        </p:nvSpPr>
        <p:spPr bwMode="auto">
          <a:xfrm>
            <a:off x="1524000" y="6096000"/>
            <a:ext cx="3886200" cy="36671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0000"/>
                </a:solidFill>
                <a:ea typeface="ＭＳ Ｐゴシック"/>
              </a:rPr>
              <a:t>www.arl.army.mil/wmrd/LIBS</a:t>
            </a:r>
          </a:p>
        </p:txBody>
      </p:sp>
    </p:spTree>
    <p:extLst>
      <p:ext uri="{BB962C8B-B14F-4D97-AF65-F5344CB8AC3E}">
        <p14:creationId xmlns:p14="http://schemas.microsoft.com/office/powerpoint/2010/main" val="427522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71344" y="3114604"/>
            <a:ext cx="3619269"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5" name="Rounded Rectangle 4"/>
          <p:cNvSpPr/>
          <p:nvPr/>
        </p:nvSpPr>
        <p:spPr>
          <a:xfrm>
            <a:off x="572877" y="3106757"/>
            <a:ext cx="4572000"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spatial resolution</a:t>
            </a:r>
            <a:endParaRPr lang="en-CA" sz="2800" dirty="0">
              <a:effectLst>
                <a:outerShdw blurRad="38100" dist="38100" dir="2700000" algn="tl">
                  <a:srgbClr val="000000">
                    <a:alpha val="43137"/>
                  </a:srgbClr>
                </a:outerShdw>
              </a:effectLst>
            </a:endParaRPr>
          </a:p>
        </p:txBody>
      </p:sp>
      <p:sp>
        <p:nvSpPr>
          <p:cNvPr id="39938" name="Content Placeholder 2"/>
          <p:cNvSpPr>
            <a:spLocks noGrp="1"/>
          </p:cNvSpPr>
          <p:nvPr>
            <p:ph idx="1"/>
          </p:nvPr>
        </p:nvSpPr>
        <p:spPr>
          <a:xfrm>
            <a:off x="779463" y="1513076"/>
            <a:ext cx="7583487" cy="4208930"/>
          </a:xfrm>
        </p:spPr>
        <p:txBody>
          <a:bodyPr/>
          <a:lstStyle/>
          <a:p>
            <a:pPr marL="457200" indent="-457200">
              <a:spcAft>
                <a:spcPts val="1200"/>
              </a:spcAft>
              <a:buFontTx/>
              <a:buChar char="•"/>
            </a:pPr>
            <a:r>
              <a:rPr lang="en-CA" sz="2800" dirty="0" smtClean="0">
                <a:ea typeface="ＭＳ Ｐゴシック"/>
                <a:cs typeface="ＭＳ Ｐゴシック"/>
              </a:rPr>
              <a:t>Laser allows point sampling (1-100 micron)</a:t>
            </a:r>
          </a:p>
          <a:p>
            <a:pPr marL="457200" indent="-457200">
              <a:spcAft>
                <a:spcPts val="1200"/>
              </a:spcAft>
              <a:buFontTx/>
              <a:buChar char="•"/>
            </a:pPr>
            <a:r>
              <a:rPr lang="en-CA" sz="2800" dirty="0" smtClean="0">
                <a:ea typeface="ＭＳ Ｐゴシック"/>
                <a:cs typeface="ＭＳ Ｐゴシック"/>
              </a:rPr>
              <a:t>Elemental “surface maps” can then be created</a:t>
            </a:r>
          </a:p>
          <a:p>
            <a:pPr marL="457200" indent="-457200">
              <a:spcAft>
                <a:spcPts val="1200"/>
              </a:spcAft>
              <a:buFontTx/>
              <a:buChar char="•"/>
            </a:pPr>
            <a:endParaRPr lang="en-CA" sz="2800" dirty="0" smtClean="0">
              <a:ea typeface="ＭＳ Ｐゴシック"/>
              <a:cs typeface="ＭＳ Ｐゴシック"/>
            </a:endParaRPr>
          </a:p>
          <a:p>
            <a:pPr marL="457200" indent="-457200">
              <a:spcAft>
                <a:spcPts val="1200"/>
              </a:spcAft>
              <a:buFontTx/>
              <a:buChar char="•"/>
            </a:pPr>
            <a:endParaRPr lang="en-CA" sz="2800" dirty="0" smtClean="0">
              <a:ea typeface="ＭＳ Ｐゴシック"/>
              <a:cs typeface="ＭＳ Ｐゴシック"/>
            </a:endParaRPr>
          </a:p>
        </p:txBody>
      </p:sp>
      <p:grpSp>
        <p:nvGrpSpPr>
          <p:cNvPr id="3" name="Group 2"/>
          <p:cNvGrpSpPr/>
          <p:nvPr/>
        </p:nvGrpSpPr>
        <p:grpSpPr>
          <a:xfrm>
            <a:off x="779463" y="3301157"/>
            <a:ext cx="4175125" cy="3139985"/>
            <a:chOff x="582613" y="2479675"/>
            <a:chExt cx="4175125" cy="3139985"/>
          </a:xfrm>
        </p:grpSpPr>
        <p:sp>
          <p:nvSpPr>
            <p:cNvPr id="39939" name="TextBox 4"/>
            <p:cNvSpPr txBox="1">
              <a:spLocks noChangeArrowheads="1"/>
            </p:cNvSpPr>
            <p:nvPr/>
          </p:nvSpPr>
          <p:spPr bwMode="auto">
            <a:xfrm>
              <a:off x="1270590" y="5373598"/>
              <a:ext cx="2432050" cy="246062"/>
            </a:xfrm>
            <a:prstGeom prst="rect">
              <a:avLst/>
            </a:prstGeom>
            <a:noFill/>
            <a:ln w="9525">
              <a:noFill/>
              <a:miter lim="800000"/>
              <a:headEnd/>
              <a:tailEnd/>
            </a:ln>
          </p:spPr>
          <p:txBody>
            <a:bodyPr wrap="none">
              <a:spAutoFit/>
            </a:bodyPr>
            <a:lstStyle/>
            <a:p>
              <a:r>
                <a:rPr lang="en-CA" sz="1000" i="1" dirty="0"/>
                <a:t>Courtesy of Ben Smith, Javier Laserna</a:t>
              </a:r>
            </a:p>
          </p:txBody>
        </p:sp>
        <p:pic>
          <p:nvPicPr>
            <p:cNvPr id="39940" name="Picture 5"/>
            <p:cNvPicPr>
              <a:picLocks noChangeAspect="1"/>
            </p:cNvPicPr>
            <p:nvPr/>
          </p:nvPicPr>
          <p:blipFill>
            <a:blip r:embed="rId2"/>
            <a:srcRect/>
            <a:stretch>
              <a:fillRect/>
            </a:stretch>
          </p:blipFill>
          <p:spPr bwMode="auto">
            <a:xfrm>
              <a:off x="582613" y="2479675"/>
              <a:ext cx="4175125" cy="3132138"/>
            </a:xfrm>
            <a:prstGeom prst="rect">
              <a:avLst/>
            </a:prstGeom>
            <a:noFill/>
            <a:ln w="9525">
              <a:noFill/>
              <a:miter lim="800000"/>
              <a:headEnd/>
              <a:tailEnd/>
            </a:ln>
          </p:spPr>
        </p:pic>
      </p:grpSp>
      <p:grpSp>
        <p:nvGrpSpPr>
          <p:cNvPr id="4" name="Group 3"/>
          <p:cNvGrpSpPr/>
          <p:nvPr/>
        </p:nvGrpSpPr>
        <p:grpSpPr>
          <a:xfrm>
            <a:off x="5485334" y="3424893"/>
            <a:ext cx="3124200" cy="2770187"/>
            <a:chOff x="5380831" y="3024188"/>
            <a:chExt cx="3124200" cy="2770187"/>
          </a:xfrm>
        </p:grpSpPr>
        <p:pic>
          <p:nvPicPr>
            <p:cNvPr id="39941" name="Picture 6"/>
            <p:cNvPicPr>
              <a:picLocks noChangeAspect="1"/>
            </p:cNvPicPr>
            <p:nvPr/>
          </p:nvPicPr>
          <p:blipFill>
            <a:blip r:embed="rId3"/>
            <a:srcRect/>
            <a:stretch>
              <a:fillRect/>
            </a:stretch>
          </p:blipFill>
          <p:spPr bwMode="auto">
            <a:xfrm>
              <a:off x="5380831" y="3024188"/>
              <a:ext cx="3124200" cy="2543175"/>
            </a:xfrm>
            <a:prstGeom prst="rect">
              <a:avLst/>
            </a:prstGeom>
            <a:noFill/>
            <a:ln w="9525">
              <a:noFill/>
              <a:miter lim="800000"/>
              <a:headEnd/>
              <a:tailEnd/>
            </a:ln>
          </p:spPr>
        </p:pic>
        <p:sp>
          <p:nvSpPr>
            <p:cNvPr id="39942" name="TextBox 7"/>
            <p:cNvSpPr txBox="1">
              <a:spLocks noChangeArrowheads="1"/>
            </p:cNvSpPr>
            <p:nvPr/>
          </p:nvSpPr>
          <p:spPr bwMode="auto">
            <a:xfrm>
              <a:off x="5802313" y="5548313"/>
              <a:ext cx="1781175" cy="246062"/>
            </a:xfrm>
            <a:prstGeom prst="rect">
              <a:avLst/>
            </a:prstGeom>
            <a:noFill/>
            <a:ln w="9525">
              <a:noFill/>
              <a:miter lim="800000"/>
              <a:headEnd/>
              <a:tailEnd/>
            </a:ln>
          </p:spPr>
          <p:txBody>
            <a:bodyPr wrap="none">
              <a:spAutoFit/>
            </a:bodyPr>
            <a:lstStyle/>
            <a:p>
              <a:r>
                <a:rPr lang="en-CA" sz="1000" i="1" dirty="0"/>
                <a:t>Courtesy of F.C. Alvira et al.</a:t>
              </a:r>
            </a:p>
          </p:txBody>
        </p:sp>
      </p:grpSp>
    </p:spTree>
    <p:extLst>
      <p:ext uri="{BB962C8B-B14F-4D97-AF65-F5344CB8AC3E}">
        <p14:creationId xmlns:p14="http://schemas.microsoft.com/office/powerpoint/2010/main" val="1272122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627593" y="3304566"/>
            <a:ext cx="4051711"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9" name="Rounded Rectangle 8"/>
          <p:cNvSpPr/>
          <p:nvPr/>
        </p:nvSpPr>
        <p:spPr>
          <a:xfrm>
            <a:off x="464153" y="3272010"/>
            <a:ext cx="3909219"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depth profiling</a:t>
            </a:r>
            <a:endParaRPr lang="en-CA" sz="2800" dirty="0">
              <a:effectLst>
                <a:outerShdw blurRad="38100" dist="38100" dir="2700000" algn="tl">
                  <a:srgbClr val="000000">
                    <a:alpha val="43137"/>
                  </a:srgbClr>
                </a:outerShdw>
              </a:effectLst>
            </a:endParaRPr>
          </a:p>
        </p:txBody>
      </p:sp>
      <p:sp>
        <p:nvSpPr>
          <p:cNvPr id="40962" name="Content Placeholder 2"/>
          <p:cNvSpPr>
            <a:spLocks noGrp="1"/>
          </p:cNvSpPr>
          <p:nvPr>
            <p:ph idx="1"/>
          </p:nvPr>
        </p:nvSpPr>
        <p:spPr>
          <a:xfrm>
            <a:off x="630238" y="1121685"/>
            <a:ext cx="8229600" cy="4525962"/>
          </a:xfrm>
        </p:spPr>
        <p:txBody>
          <a:bodyPr/>
          <a:lstStyle/>
          <a:p>
            <a:pPr marL="457200" indent="-457200">
              <a:spcAft>
                <a:spcPts val="1200"/>
              </a:spcAft>
              <a:buFontTx/>
              <a:buChar char="•"/>
            </a:pPr>
            <a:r>
              <a:rPr lang="en-CA" sz="2800" dirty="0" smtClean="0">
                <a:ea typeface="ＭＳ Ｐゴシック"/>
                <a:cs typeface="ＭＳ Ｐゴシック"/>
              </a:rPr>
              <a:t>Because laser only removes </a:t>
            </a:r>
            <a:r>
              <a:rPr lang="en-CA" sz="2800" dirty="0" smtClean="0">
                <a:ea typeface="ＭＳ Ｐゴシック"/>
                <a:cs typeface="ＭＳ Ｐゴシック"/>
                <a:sym typeface="Symbol" pitchFamily="18" charset="2"/>
              </a:rPr>
              <a:t>g to ng of material, ablation crater only microns deep</a:t>
            </a:r>
          </a:p>
          <a:p>
            <a:pPr marL="457200" indent="-457200">
              <a:spcAft>
                <a:spcPts val="1200"/>
              </a:spcAft>
              <a:buFontTx/>
              <a:buChar char="•"/>
            </a:pPr>
            <a:r>
              <a:rPr lang="en-CA" sz="2800" dirty="0" smtClean="0">
                <a:ea typeface="ＭＳ Ｐゴシック"/>
                <a:cs typeface="ＭＳ Ｐゴシック"/>
                <a:sym typeface="Symbol" pitchFamily="18" charset="2"/>
              </a:rPr>
              <a:t>Subsequent shots thus sample progressively deeper layers</a:t>
            </a:r>
            <a:endParaRPr lang="en-CA" sz="2800" dirty="0" smtClean="0">
              <a:ea typeface="ＭＳ Ｐゴシック"/>
              <a:cs typeface="ＭＳ Ｐゴシック"/>
            </a:endParaRPr>
          </a:p>
          <a:p>
            <a:pPr marL="457200" indent="-457200">
              <a:spcAft>
                <a:spcPts val="1200"/>
              </a:spcAft>
              <a:buFontTx/>
              <a:buChar char="•"/>
            </a:pPr>
            <a:endParaRPr lang="en-CA" sz="2800" dirty="0" smtClean="0">
              <a:ea typeface="ＭＳ Ｐゴシック"/>
              <a:cs typeface="ＭＳ Ｐゴシック"/>
            </a:endParaRPr>
          </a:p>
        </p:txBody>
      </p:sp>
      <p:sp>
        <p:nvSpPr>
          <p:cNvPr id="40963" name="TextBox 4"/>
          <p:cNvSpPr txBox="1">
            <a:spLocks noChangeArrowheads="1"/>
          </p:cNvSpPr>
          <p:nvPr/>
        </p:nvSpPr>
        <p:spPr bwMode="auto">
          <a:xfrm>
            <a:off x="755650" y="5516563"/>
            <a:ext cx="1460500" cy="246062"/>
          </a:xfrm>
          <a:prstGeom prst="rect">
            <a:avLst/>
          </a:prstGeom>
          <a:noFill/>
          <a:ln w="9525">
            <a:noFill/>
            <a:miter lim="800000"/>
            <a:headEnd/>
            <a:tailEnd/>
          </a:ln>
        </p:spPr>
        <p:txBody>
          <a:bodyPr wrap="none">
            <a:spAutoFit/>
          </a:bodyPr>
          <a:lstStyle/>
          <a:p>
            <a:r>
              <a:rPr lang="en-CA" sz="1000" i="1" dirty="0"/>
              <a:t>Courtesy of Ben Smith</a:t>
            </a:r>
          </a:p>
        </p:txBody>
      </p:sp>
      <p:pic>
        <p:nvPicPr>
          <p:cNvPr id="40965" name="Picture 9"/>
          <p:cNvPicPr>
            <a:picLocks noChangeAspect="1"/>
          </p:cNvPicPr>
          <p:nvPr/>
        </p:nvPicPr>
        <p:blipFill>
          <a:blip r:embed="rId2"/>
          <a:srcRect/>
          <a:stretch>
            <a:fillRect/>
          </a:stretch>
        </p:blipFill>
        <p:spPr bwMode="auto">
          <a:xfrm>
            <a:off x="630238" y="3702050"/>
            <a:ext cx="3721100" cy="3186113"/>
          </a:xfrm>
          <a:prstGeom prst="rect">
            <a:avLst/>
          </a:prstGeom>
          <a:noFill/>
          <a:ln w="9525">
            <a:noFill/>
            <a:miter lim="800000"/>
            <a:headEnd/>
            <a:tailEnd/>
          </a:ln>
        </p:spPr>
      </p:pic>
      <p:grpSp>
        <p:nvGrpSpPr>
          <p:cNvPr id="3" name="Group 2"/>
          <p:cNvGrpSpPr/>
          <p:nvPr/>
        </p:nvGrpSpPr>
        <p:grpSpPr>
          <a:xfrm>
            <a:off x="4936170" y="3473566"/>
            <a:ext cx="4033838" cy="3157538"/>
            <a:chOff x="4476750" y="3367088"/>
            <a:chExt cx="4033838" cy="3157538"/>
          </a:xfrm>
        </p:grpSpPr>
        <p:pic>
          <p:nvPicPr>
            <p:cNvPr id="40964" name="Picture 8"/>
            <p:cNvPicPr>
              <a:picLocks noChangeAspect="1"/>
            </p:cNvPicPr>
            <p:nvPr/>
          </p:nvPicPr>
          <p:blipFill>
            <a:blip r:embed="rId3"/>
            <a:srcRect/>
            <a:stretch>
              <a:fillRect/>
            </a:stretch>
          </p:blipFill>
          <p:spPr bwMode="auto">
            <a:xfrm>
              <a:off x="4476750" y="3367088"/>
              <a:ext cx="4033838" cy="2911475"/>
            </a:xfrm>
            <a:prstGeom prst="rect">
              <a:avLst/>
            </a:prstGeom>
            <a:noFill/>
            <a:ln w="9525">
              <a:noFill/>
              <a:miter lim="800000"/>
              <a:headEnd/>
              <a:tailEnd/>
            </a:ln>
          </p:spPr>
        </p:pic>
        <p:sp>
          <p:nvSpPr>
            <p:cNvPr id="40966" name="TextBox 10"/>
            <p:cNvSpPr txBox="1">
              <a:spLocks noChangeArrowheads="1"/>
            </p:cNvSpPr>
            <p:nvPr/>
          </p:nvSpPr>
          <p:spPr bwMode="auto">
            <a:xfrm>
              <a:off x="5402932" y="6278563"/>
              <a:ext cx="1460500" cy="246063"/>
            </a:xfrm>
            <a:prstGeom prst="rect">
              <a:avLst/>
            </a:prstGeom>
            <a:noFill/>
            <a:ln w="9525">
              <a:noFill/>
              <a:miter lim="800000"/>
              <a:headEnd/>
              <a:tailEnd/>
            </a:ln>
          </p:spPr>
          <p:txBody>
            <a:bodyPr wrap="none">
              <a:spAutoFit/>
            </a:bodyPr>
            <a:lstStyle/>
            <a:p>
              <a:r>
                <a:rPr lang="en-CA" sz="1000" i="1" dirty="0"/>
                <a:t>Courtesy of Ben Smith</a:t>
              </a:r>
            </a:p>
          </p:txBody>
        </p:sp>
      </p:grpSp>
    </p:spTree>
    <p:extLst>
      <p:ext uri="{BB962C8B-B14F-4D97-AF65-F5344CB8AC3E}">
        <p14:creationId xmlns:p14="http://schemas.microsoft.com/office/powerpoint/2010/main" val="1319078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i="1" u="sng" dirty="0" smtClean="0">
                <a:effectLst>
                  <a:outerShdw blurRad="38100" dist="38100" dir="2700000" algn="tl">
                    <a:srgbClr val="000000">
                      <a:alpha val="43137"/>
                    </a:srgbClr>
                  </a:outerShdw>
                </a:effectLst>
              </a:rPr>
              <a:t>Outline</a:t>
            </a:r>
            <a:endParaRPr lang="en-CA" b="1" i="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7638"/>
            <a:ext cx="8229600" cy="4525963"/>
          </a:xfrm>
        </p:spPr>
        <p:txBody>
          <a:bodyPr>
            <a:normAutofit lnSpcReduction="10000"/>
          </a:bodyPr>
          <a:lstStyle/>
          <a:p>
            <a:pPr marL="514350" indent="-514350">
              <a:spcAft>
                <a:spcPts val="2400"/>
              </a:spcAft>
              <a:buFont typeface="+mj-lt"/>
              <a:buAutoNum type="arabicPeriod"/>
            </a:pPr>
            <a:r>
              <a:rPr lang="en-CA" sz="2800" dirty="0">
                <a:latin typeface="Calibri" panose="020F0502020204030204" pitchFamily="34" charset="0"/>
                <a:ea typeface="Tahoma" panose="020B0604030504040204" pitchFamily="34" charset="0"/>
                <a:cs typeface="Tahoma" panose="020B0604030504040204" pitchFamily="34" charset="0"/>
              </a:rPr>
              <a:t>Introduction of the Method.  Laser-induced breakdown spectroscopy (LIBS)</a:t>
            </a:r>
          </a:p>
          <a:p>
            <a:pPr marL="514350" indent="-514350">
              <a:spcAft>
                <a:spcPts val="2400"/>
              </a:spcAft>
              <a:buFont typeface="+mj-lt"/>
              <a:buAutoNum type="arabicPeriod"/>
            </a:pPr>
            <a:r>
              <a:rPr lang="en-CA" sz="2800" dirty="0" smtClean="0">
                <a:latin typeface="Calibri" panose="020F0502020204030204" pitchFamily="34" charset="0"/>
                <a:ea typeface="Tahoma" panose="020B0604030504040204" pitchFamily="34" charset="0"/>
                <a:cs typeface="Tahoma" panose="020B0604030504040204" pitchFamily="34" charset="0"/>
              </a:rPr>
              <a:t>Advantages of LIBS over other analytic methods</a:t>
            </a:r>
            <a:endParaRPr lang="en-CA" sz="2800" dirty="0">
              <a:latin typeface="Calibri" panose="020F0502020204030204" pitchFamily="34" charset="0"/>
              <a:ea typeface="Tahoma" panose="020B0604030504040204" pitchFamily="34" charset="0"/>
              <a:cs typeface="Tahoma" panose="020B0604030504040204" pitchFamily="34" charset="0"/>
            </a:endParaRPr>
          </a:p>
          <a:p>
            <a:pPr marL="514350" indent="-514350">
              <a:spcAft>
                <a:spcPts val="0"/>
              </a:spcAft>
              <a:buFont typeface="+mj-lt"/>
              <a:buAutoNum type="arabicPeriod"/>
            </a:pPr>
            <a:r>
              <a:rPr lang="en-CA" sz="2800" dirty="0">
                <a:latin typeface="Calibri" panose="020F0502020204030204" pitchFamily="34" charset="0"/>
                <a:ea typeface="Tahoma" panose="020B0604030504040204" pitchFamily="34" charset="0"/>
                <a:cs typeface="Tahoma" panose="020B0604030504040204" pitchFamily="34" charset="0"/>
              </a:rPr>
              <a:t>Biomedical Applications of </a:t>
            </a:r>
            <a:r>
              <a:rPr lang="en-CA" sz="2800" dirty="0" smtClean="0">
                <a:latin typeface="Calibri" panose="020F0502020204030204" pitchFamily="34" charset="0"/>
                <a:ea typeface="Tahoma" panose="020B0604030504040204" pitchFamily="34" charset="0"/>
                <a:cs typeface="Tahoma" panose="020B0604030504040204" pitchFamily="34" charset="0"/>
              </a:rPr>
              <a:t>LIBS</a:t>
            </a:r>
          </a:p>
          <a:p>
            <a:pPr marL="914400" lvl="1" indent="-371475">
              <a:spcAft>
                <a:spcPts val="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new paradigm for rapid pathogen identification</a:t>
            </a:r>
          </a:p>
          <a:p>
            <a:pPr marL="914400" lvl="1" indent="-371475">
              <a:spcAft>
                <a:spcPts val="240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real time assay for nutritional zinc </a:t>
            </a:r>
            <a:r>
              <a:rPr lang="en-CA" dirty="0" smtClean="0">
                <a:latin typeface="Calibri" panose="020F0502020204030204" pitchFamily="34" charset="0"/>
                <a:ea typeface="Tahoma" panose="020B0604030504040204" pitchFamily="34" charset="0"/>
                <a:cs typeface="Tahoma" panose="020B0604030504040204" pitchFamily="34" charset="0"/>
              </a:rPr>
              <a:t>deficiency</a:t>
            </a:r>
            <a:endParaRPr lang="en-CA" dirty="0">
              <a:latin typeface="Calibri" panose="020F0502020204030204" pitchFamily="34" charset="0"/>
              <a:ea typeface="Tahoma" panose="020B0604030504040204" pitchFamily="34" charset="0"/>
              <a:cs typeface="Tahoma" panose="020B0604030504040204" pitchFamily="34" charset="0"/>
            </a:endParaRPr>
          </a:p>
          <a:p>
            <a:pPr marL="514350" indent="-514350">
              <a:spcAft>
                <a:spcPts val="2400"/>
              </a:spcAft>
              <a:buFont typeface="+mj-lt"/>
              <a:buAutoNum type="arabicPeriod"/>
            </a:pPr>
            <a:r>
              <a:rPr lang="en-CA" sz="2800" dirty="0" smtClean="0">
                <a:latin typeface="Calibri" panose="020F0502020204030204" pitchFamily="34" charset="0"/>
                <a:ea typeface="Tahoma" panose="020B0604030504040204" pitchFamily="34" charset="0"/>
                <a:cs typeface="Tahoma" panose="020B0604030504040204" pitchFamily="34" charset="0"/>
              </a:rPr>
              <a:t>Concluding Thoughts</a:t>
            </a:r>
          </a:p>
        </p:txBody>
      </p:sp>
    </p:spTree>
    <p:extLst>
      <p:ext uri="{BB962C8B-B14F-4D97-AF65-F5344CB8AC3E}">
        <p14:creationId xmlns:p14="http://schemas.microsoft.com/office/powerpoint/2010/main" val="3776706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sensitivity &amp; speed</a:t>
            </a:r>
            <a:endParaRPr lang="en-CA" sz="2800" dirty="0">
              <a:effectLst>
                <a:outerShdw blurRad="38100" dist="38100" dir="2700000" algn="tl">
                  <a:srgbClr val="000000">
                    <a:alpha val="43137"/>
                  </a:srgbClr>
                </a:outerShdw>
              </a:effectLst>
            </a:endParaRPr>
          </a:p>
        </p:txBody>
      </p:sp>
      <p:sp>
        <p:nvSpPr>
          <p:cNvPr id="41986"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Concentrations of 1-100 ppm usually </a:t>
            </a:r>
            <a:r>
              <a:rPr lang="en-CA" sz="2800" u="sng" dirty="0" smtClean="0">
                <a:solidFill>
                  <a:srgbClr val="FFFF00"/>
                </a:solidFill>
                <a:ea typeface="ＭＳ Ｐゴシック"/>
                <a:cs typeface="ＭＳ Ｐゴシック"/>
              </a:rPr>
              <a:t>detectable in seconds</a:t>
            </a:r>
            <a:r>
              <a:rPr lang="en-CA" sz="2800" dirty="0" smtClean="0">
                <a:ea typeface="ＭＳ Ｐゴシック"/>
                <a:cs typeface="ＭＳ Ｐゴシック"/>
              </a:rPr>
              <a:t> using a standard LIBS apparatus</a:t>
            </a:r>
            <a:endParaRPr lang="en-CA" sz="2800" dirty="0" smtClean="0">
              <a:ea typeface="ＭＳ Ｐゴシック"/>
              <a:cs typeface="ＭＳ Ｐゴシック"/>
              <a:sym typeface="Symbol" pitchFamily="18" charset="2"/>
            </a:endParaRPr>
          </a:p>
          <a:p>
            <a:pPr marL="457200" indent="-457200">
              <a:spcAft>
                <a:spcPts val="1200"/>
              </a:spcAft>
              <a:buFontTx/>
              <a:buChar char="•"/>
            </a:pPr>
            <a:endParaRPr lang="en-CA" sz="2800" dirty="0" smtClean="0">
              <a:ea typeface="ＭＳ Ｐゴシック"/>
              <a:cs typeface="ＭＳ Ｐゴシック"/>
            </a:endParaRPr>
          </a:p>
        </p:txBody>
      </p:sp>
      <p:grpSp>
        <p:nvGrpSpPr>
          <p:cNvPr id="3" name="Group 2"/>
          <p:cNvGrpSpPr/>
          <p:nvPr/>
        </p:nvGrpSpPr>
        <p:grpSpPr>
          <a:xfrm>
            <a:off x="216791" y="3888954"/>
            <a:ext cx="2959121" cy="2610997"/>
            <a:chOff x="147637" y="3272010"/>
            <a:chExt cx="2959121" cy="2610997"/>
          </a:xfrm>
        </p:grpSpPr>
        <p:sp>
          <p:nvSpPr>
            <p:cNvPr id="7" name="Rounded Rectangle 6"/>
            <p:cNvSpPr/>
            <p:nvPr/>
          </p:nvSpPr>
          <p:spPr>
            <a:xfrm>
              <a:off x="147638" y="3272010"/>
              <a:ext cx="2959120" cy="2610997"/>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41987" name="Picture 3"/>
            <p:cNvPicPr>
              <a:picLocks noChangeAspect="1"/>
            </p:cNvPicPr>
            <p:nvPr/>
          </p:nvPicPr>
          <p:blipFill>
            <a:blip r:embed="rId2"/>
            <a:srcRect/>
            <a:stretch>
              <a:fillRect/>
            </a:stretch>
          </p:blipFill>
          <p:spPr bwMode="auto">
            <a:xfrm>
              <a:off x="147637" y="3457575"/>
              <a:ext cx="2873376" cy="2335212"/>
            </a:xfrm>
            <a:prstGeom prst="rect">
              <a:avLst/>
            </a:prstGeom>
            <a:noFill/>
            <a:ln w="9525">
              <a:noFill/>
              <a:miter lim="800000"/>
              <a:headEnd/>
              <a:tailEnd/>
            </a:ln>
          </p:spPr>
        </p:pic>
      </p:grpSp>
      <p:grpSp>
        <p:nvGrpSpPr>
          <p:cNvPr id="6" name="Group 5"/>
          <p:cNvGrpSpPr/>
          <p:nvPr/>
        </p:nvGrpSpPr>
        <p:grpSpPr>
          <a:xfrm>
            <a:off x="4898685" y="4269388"/>
            <a:ext cx="3464265" cy="2140343"/>
            <a:chOff x="4996689" y="4483864"/>
            <a:chExt cx="3464265" cy="2140343"/>
          </a:xfrm>
        </p:grpSpPr>
        <p:sp>
          <p:nvSpPr>
            <p:cNvPr id="12" name="Rounded Rectangle 11"/>
            <p:cNvSpPr/>
            <p:nvPr/>
          </p:nvSpPr>
          <p:spPr>
            <a:xfrm>
              <a:off x="4996689" y="4483864"/>
              <a:ext cx="3464265" cy="2140343"/>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41988" name="Picture 7"/>
            <p:cNvPicPr>
              <a:picLocks noChangeAspect="1"/>
            </p:cNvPicPr>
            <p:nvPr/>
          </p:nvPicPr>
          <p:blipFill rotWithShape="1">
            <a:blip r:embed="rId3"/>
            <a:srcRect l="9075" t="26022" r="3561"/>
            <a:stretch/>
          </p:blipFill>
          <p:spPr bwMode="auto">
            <a:xfrm>
              <a:off x="5233011" y="4641502"/>
              <a:ext cx="3117775" cy="1816100"/>
            </a:xfrm>
            <a:prstGeom prst="rect">
              <a:avLst/>
            </a:prstGeom>
            <a:noFill/>
            <a:ln w="9525">
              <a:noFill/>
              <a:miter lim="800000"/>
              <a:headEnd/>
              <a:tailEnd/>
            </a:ln>
          </p:spPr>
        </p:pic>
      </p:grpSp>
      <p:grpSp>
        <p:nvGrpSpPr>
          <p:cNvPr id="5" name="Group 4"/>
          <p:cNvGrpSpPr/>
          <p:nvPr/>
        </p:nvGrpSpPr>
        <p:grpSpPr>
          <a:xfrm>
            <a:off x="2881007" y="2419218"/>
            <a:ext cx="4231364" cy="1971864"/>
            <a:chOff x="3282970" y="2610713"/>
            <a:chExt cx="4231364" cy="1971864"/>
          </a:xfrm>
        </p:grpSpPr>
        <p:sp>
          <p:nvSpPr>
            <p:cNvPr id="9" name="Rounded Rectangle 8"/>
            <p:cNvSpPr/>
            <p:nvPr/>
          </p:nvSpPr>
          <p:spPr>
            <a:xfrm>
              <a:off x="3282970" y="2610713"/>
              <a:ext cx="4231364" cy="1971863"/>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pic>
          <p:nvPicPr>
            <p:cNvPr id="41989" name="Picture 11"/>
            <p:cNvPicPr>
              <a:picLocks noChangeAspect="1"/>
            </p:cNvPicPr>
            <p:nvPr/>
          </p:nvPicPr>
          <p:blipFill>
            <a:blip r:embed="rId4"/>
            <a:srcRect/>
            <a:stretch>
              <a:fillRect/>
            </a:stretch>
          </p:blipFill>
          <p:spPr bwMode="auto">
            <a:xfrm>
              <a:off x="3304284" y="2669639"/>
              <a:ext cx="4210050" cy="1912938"/>
            </a:xfrm>
            <a:prstGeom prst="rect">
              <a:avLst/>
            </a:prstGeom>
            <a:noFill/>
            <a:ln w="9525">
              <a:noFill/>
              <a:miter lim="800000"/>
              <a:headEnd/>
              <a:tailEnd/>
            </a:ln>
          </p:spPr>
        </p:pic>
      </p:grpSp>
    </p:spTree>
    <p:extLst>
      <p:ext uri="{BB962C8B-B14F-4D97-AF65-F5344CB8AC3E}">
        <p14:creationId xmlns:p14="http://schemas.microsoft.com/office/powerpoint/2010/main" val="2571289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portability / standoff</a:t>
            </a:r>
            <a:endParaRPr lang="en-CA" sz="2800" dirty="0">
              <a:effectLst>
                <a:outerShdw blurRad="38100" dist="38100" dir="2700000" algn="tl">
                  <a:srgbClr val="000000">
                    <a:alpha val="43137"/>
                  </a:srgbClr>
                </a:outerShdw>
              </a:effectLst>
            </a:endParaRPr>
          </a:p>
        </p:txBody>
      </p:sp>
      <p:sp>
        <p:nvSpPr>
          <p:cNvPr id="43010"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Apparatus is compact, low weight; can be made man-portable</a:t>
            </a:r>
            <a:endParaRPr lang="en-CA" sz="2800" dirty="0" smtClean="0">
              <a:ea typeface="ＭＳ Ｐゴシック"/>
              <a:cs typeface="ＭＳ Ｐゴシック"/>
              <a:sym typeface="Symbol" pitchFamily="18" charset="2"/>
            </a:endParaRPr>
          </a:p>
          <a:p>
            <a:pPr marL="457200" indent="-457200">
              <a:spcAft>
                <a:spcPts val="1200"/>
              </a:spcAft>
              <a:buFontTx/>
              <a:buChar char="•"/>
            </a:pPr>
            <a:r>
              <a:rPr lang="en-CA" sz="2800" dirty="0" smtClean="0">
                <a:ea typeface="ＭＳ Ｐゴシック"/>
                <a:cs typeface="ＭＳ Ｐゴシック"/>
                <a:sym typeface="Symbol" pitchFamily="18" charset="2"/>
              </a:rPr>
              <a:t>All optical technique, so can be done at a distance “stand-off”</a:t>
            </a:r>
            <a:endParaRPr lang="en-CA" sz="2800" dirty="0" smtClean="0">
              <a:ea typeface="ＭＳ Ｐゴシック"/>
              <a:cs typeface="ＭＳ Ｐゴシック"/>
            </a:endParaRPr>
          </a:p>
        </p:txBody>
      </p:sp>
    </p:spTree>
    <p:extLst>
      <p:ext uri="{BB962C8B-B14F-4D97-AF65-F5344CB8AC3E}">
        <p14:creationId xmlns:p14="http://schemas.microsoft.com/office/powerpoint/2010/main" val="2933538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First responder CBRNE prototypes have been built…</a:t>
            </a:r>
          </a:p>
        </p:txBody>
      </p:sp>
      <p:pic>
        <p:nvPicPr>
          <p:cNvPr id="44034" name="Picture 2"/>
          <p:cNvPicPr>
            <a:picLocks noChangeAspect="1" noChangeArrowheads="1"/>
          </p:cNvPicPr>
          <p:nvPr/>
        </p:nvPicPr>
        <p:blipFill>
          <a:blip r:embed="rId2"/>
          <a:srcRect/>
          <a:stretch>
            <a:fillRect/>
          </a:stretch>
        </p:blipFill>
        <p:spPr bwMode="auto">
          <a:xfrm>
            <a:off x="2743200" y="1295400"/>
            <a:ext cx="3381375" cy="5019675"/>
          </a:xfrm>
          <a:prstGeom prst="rect">
            <a:avLst/>
          </a:prstGeom>
          <a:noFill/>
          <a:ln w="9525">
            <a:noFill/>
            <a:miter lim="800000"/>
            <a:headEnd/>
            <a:tailEnd/>
          </a:ln>
        </p:spPr>
      </p:pic>
      <p:sp>
        <p:nvSpPr>
          <p:cNvPr id="44035" name="Text Box 5"/>
          <p:cNvSpPr txBox="1">
            <a:spLocks noChangeArrowheads="1"/>
          </p:cNvSpPr>
          <p:nvPr/>
        </p:nvSpPr>
        <p:spPr bwMode="auto">
          <a:xfrm>
            <a:off x="6248400" y="1752600"/>
            <a:ext cx="2286000" cy="366713"/>
          </a:xfrm>
          <a:prstGeom prst="rect">
            <a:avLst/>
          </a:prstGeom>
          <a:noFill/>
          <a:ln w="9525">
            <a:noFill/>
            <a:miter lim="800000"/>
            <a:headEnd/>
            <a:tailEnd/>
          </a:ln>
        </p:spPr>
        <p:txBody>
          <a:bodyPr>
            <a:spAutoFit/>
          </a:bodyPr>
          <a:lstStyle/>
          <a:p>
            <a:pPr eaLnBrk="0" hangingPunct="0">
              <a:spcBef>
                <a:spcPct val="50000"/>
              </a:spcBef>
            </a:pPr>
            <a:r>
              <a:rPr lang="en-US" dirty="0">
                <a:latin typeface="Arial Unicode MS" pitchFamily="34" charset="-128"/>
              </a:rPr>
              <a:t>Head’s-up display</a:t>
            </a:r>
          </a:p>
        </p:txBody>
      </p:sp>
      <p:sp>
        <p:nvSpPr>
          <p:cNvPr id="44036" name="Text Box 6"/>
          <p:cNvSpPr txBox="1">
            <a:spLocks noChangeArrowheads="1"/>
          </p:cNvSpPr>
          <p:nvPr/>
        </p:nvSpPr>
        <p:spPr bwMode="auto">
          <a:xfrm>
            <a:off x="6248400" y="3581400"/>
            <a:ext cx="2895600" cy="915988"/>
          </a:xfrm>
          <a:prstGeom prst="rect">
            <a:avLst/>
          </a:prstGeom>
          <a:noFill/>
          <a:ln w="9525">
            <a:noFill/>
            <a:miter lim="800000"/>
            <a:headEnd/>
            <a:tailEnd/>
          </a:ln>
        </p:spPr>
        <p:txBody>
          <a:bodyPr>
            <a:spAutoFit/>
          </a:bodyPr>
          <a:lstStyle/>
          <a:p>
            <a:pPr eaLnBrk="0" hangingPunct="0">
              <a:spcBef>
                <a:spcPct val="50000"/>
              </a:spcBef>
            </a:pPr>
            <a:r>
              <a:rPr lang="en-US" dirty="0">
                <a:latin typeface="Arial Unicode MS" pitchFamily="34" charset="-128"/>
              </a:rPr>
              <a:t>Hand-held probe contains laser, joystick for control, and focus optics</a:t>
            </a:r>
          </a:p>
        </p:txBody>
      </p:sp>
      <p:sp>
        <p:nvSpPr>
          <p:cNvPr id="44037" name="Text Box 7"/>
          <p:cNvSpPr txBox="1">
            <a:spLocks noChangeArrowheads="1"/>
          </p:cNvSpPr>
          <p:nvPr/>
        </p:nvSpPr>
        <p:spPr bwMode="auto">
          <a:xfrm>
            <a:off x="6477000" y="5257800"/>
            <a:ext cx="1676400" cy="641350"/>
          </a:xfrm>
          <a:prstGeom prst="rect">
            <a:avLst/>
          </a:prstGeom>
          <a:noFill/>
          <a:ln w="9525">
            <a:noFill/>
            <a:miter lim="800000"/>
            <a:headEnd/>
            <a:tailEnd/>
          </a:ln>
        </p:spPr>
        <p:txBody>
          <a:bodyPr>
            <a:spAutoFit/>
          </a:bodyPr>
          <a:lstStyle/>
          <a:p>
            <a:pPr eaLnBrk="0" hangingPunct="0">
              <a:spcBef>
                <a:spcPct val="50000"/>
              </a:spcBef>
            </a:pPr>
            <a:r>
              <a:rPr lang="en-US" dirty="0">
                <a:latin typeface="Arial Unicode MS" pitchFamily="34" charset="-128"/>
              </a:rPr>
              <a:t>Microplasma/ LIBS Event</a:t>
            </a:r>
          </a:p>
        </p:txBody>
      </p:sp>
      <p:sp>
        <p:nvSpPr>
          <p:cNvPr id="44038" name="Text Box 8"/>
          <p:cNvSpPr txBox="1">
            <a:spLocks noChangeArrowheads="1"/>
          </p:cNvSpPr>
          <p:nvPr/>
        </p:nvSpPr>
        <p:spPr bwMode="auto">
          <a:xfrm>
            <a:off x="152400" y="2286000"/>
            <a:ext cx="2514600" cy="1739900"/>
          </a:xfrm>
          <a:prstGeom prst="rect">
            <a:avLst/>
          </a:prstGeom>
          <a:noFill/>
          <a:ln w="9525">
            <a:noFill/>
            <a:miter lim="800000"/>
            <a:headEnd/>
            <a:tailEnd/>
          </a:ln>
        </p:spPr>
        <p:txBody>
          <a:bodyPr>
            <a:spAutoFit/>
          </a:bodyPr>
          <a:lstStyle/>
          <a:p>
            <a:pPr eaLnBrk="0" hangingPunct="0">
              <a:spcBef>
                <a:spcPct val="50000"/>
              </a:spcBef>
            </a:pPr>
            <a:r>
              <a:rPr lang="en-US" dirty="0">
                <a:latin typeface="Arial Unicode MS" pitchFamily="34" charset="-128"/>
              </a:rPr>
              <a:t>Backpack contains broadband high-resolution spectrometer, laser power supply, computer, and battery</a:t>
            </a:r>
          </a:p>
        </p:txBody>
      </p:sp>
      <p:sp>
        <p:nvSpPr>
          <p:cNvPr id="44039" name="Rectangle 9"/>
          <p:cNvSpPr>
            <a:spLocks noChangeArrowheads="1"/>
          </p:cNvSpPr>
          <p:nvPr/>
        </p:nvSpPr>
        <p:spPr bwMode="auto">
          <a:xfrm>
            <a:off x="6248400" y="1752600"/>
            <a:ext cx="2133600" cy="533400"/>
          </a:xfrm>
          <a:prstGeom prst="rect">
            <a:avLst/>
          </a:prstGeom>
          <a:noFill/>
          <a:ln w="38100">
            <a:solidFill>
              <a:schemeClr val="tx1"/>
            </a:solidFill>
            <a:miter lim="800000"/>
            <a:headEnd/>
            <a:tailEnd/>
          </a:ln>
        </p:spPr>
        <p:txBody>
          <a:bodyPr wrap="none" anchor="ctr"/>
          <a:lstStyle/>
          <a:p>
            <a:endParaRPr lang="en-US" dirty="0"/>
          </a:p>
        </p:txBody>
      </p:sp>
      <p:sp>
        <p:nvSpPr>
          <p:cNvPr id="44040" name="Rectangle 10"/>
          <p:cNvSpPr>
            <a:spLocks noChangeArrowheads="1"/>
          </p:cNvSpPr>
          <p:nvPr/>
        </p:nvSpPr>
        <p:spPr bwMode="auto">
          <a:xfrm>
            <a:off x="6248400" y="3581400"/>
            <a:ext cx="2743200" cy="1066800"/>
          </a:xfrm>
          <a:prstGeom prst="rect">
            <a:avLst/>
          </a:prstGeom>
          <a:noFill/>
          <a:ln w="38100">
            <a:solidFill>
              <a:schemeClr val="tx1"/>
            </a:solidFill>
            <a:miter lim="800000"/>
            <a:headEnd/>
            <a:tailEnd/>
          </a:ln>
        </p:spPr>
        <p:txBody>
          <a:bodyPr wrap="none" anchor="ctr"/>
          <a:lstStyle/>
          <a:p>
            <a:endParaRPr lang="en-US" dirty="0"/>
          </a:p>
        </p:txBody>
      </p:sp>
      <p:sp>
        <p:nvSpPr>
          <p:cNvPr id="44041" name="Rectangle 11"/>
          <p:cNvSpPr>
            <a:spLocks noChangeArrowheads="1"/>
          </p:cNvSpPr>
          <p:nvPr/>
        </p:nvSpPr>
        <p:spPr bwMode="auto">
          <a:xfrm>
            <a:off x="6477000" y="5257800"/>
            <a:ext cx="1600200" cy="762000"/>
          </a:xfrm>
          <a:prstGeom prst="rect">
            <a:avLst/>
          </a:prstGeom>
          <a:noFill/>
          <a:ln w="38100">
            <a:solidFill>
              <a:schemeClr val="tx1"/>
            </a:solidFill>
            <a:miter lim="800000"/>
            <a:headEnd/>
            <a:tailEnd/>
          </a:ln>
        </p:spPr>
        <p:txBody>
          <a:bodyPr wrap="none" anchor="ctr"/>
          <a:lstStyle/>
          <a:p>
            <a:endParaRPr lang="en-US" dirty="0"/>
          </a:p>
        </p:txBody>
      </p:sp>
      <p:sp>
        <p:nvSpPr>
          <p:cNvPr id="44042" name="Rectangle 12"/>
          <p:cNvSpPr>
            <a:spLocks noChangeArrowheads="1"/>
          </p:cNvSpPr>
          <p:nvPr/>
        </p:nvSpPr>
        <p:spPr bwMode="auto">
          <a:xfrm>
            <a:off x="152400" y="2286000"/>
            <a:ext cx="2362200" cy="1828800"/>
          </a:xfrm>
          <a:prstGeom prst="rect">
            <a:avLst/>
          </a:prstGeom>
          <a:noFill/>
          <a:ln w="38100">
            <a:solidFill>
              <a:schemeClr val="tx1"/>
            </a:solidFill>
            <a:miter lim="800000"/>
            <a:headEnd/>
            <a:tailEnd/>
          </a:ln>
        </p:spPr>
        <p:txBody>
          <a:bodyPr wrap="none" anchor="ctr"/>
          <a:lstStyle/>
          <a:p>
            <a:endParaRPr lang="en-US" dirty="0"/>
          </a:p>
        </p:txBody>
      </p:sp>
      <p:sp>
        <p:nvSpPr>
          <p:cNvPr id="44043" name="Line 13"/>
          <p:cNvSpPr>
            <a:spLocks noChangeShapeType="1"/>
          </p:cNvSpPr>
          <p:nvPr/>
        </p:nvSpPr>
        <p:spPr bwMode="auto">
          <a:xfrm>
            <a:off x="2514600" y="2667000"/>
            <a:ext cx="457200" cy="0"/>
          </a:xfrm>
          <a:prstGeom prst="line">
            <a:avLst/>
          </a:prstGeom>
          <a:noFill/>
          <a:ln w="9525">
            <a:solidFill>
              <a:schemeClr val="tx1"/>
            </a:solidFill>
            <a:round/>
            <a:headEnd/>
            <a:tailEnd type="triangle" w="med" len="med"/>
          </a:ln>
        </p:spPr>
        <p:txBody>
          <a:bodyPr/>
          <a:lstStyle/>
          <a:p>
            <a:endParaRPr lang="en-US" dirty="0"/>
          </a:p>
        </p:txBody>
      </p:sp>
      <p:sp>
        <p:nvSpPr>
          <p:cNvPr id="44044" name="Line 14"/>
          <p:cNvSpPr>
            <a:spLocks noChangeShapeType="1"/>
          </p:cNvSpPr>
          <p:nvPr/>
        </p:nvSpPr>
        <p:spPr bwMode="auto">
          <a:xfrm flipH="1">
            <a:off x="4572000" y="1981200"/>
            <a:ext cx="1676400" cy="76200"/>
          </a:xfrm>
          <a:prstGeom prst="line">
            <a:avLst/>
          </a:prstGeom>
          <a:noFill/>
          <a:ln w="9525">
            <a:solidFill>
              <a:schemeClr val="tx1"/>
            </a:solidFill>
            <a:round/>
            <a:headEnd/>
            <a:tailEnd type="triangle" w="med" len="med"/>
          </a:ln>
        </p:spPr>
        <p:txBody>
          <a:bodyPr/>
          <a:lstStyle/>
          <a:p>
            <a:endParaRPr lang="en-US" dirty="0"/>
          </a:p>
        </p:txBody>
      </p:sp>
      <p:sp>
        <p:nvSpPr>
          <p:cNvPr id="44045" name="Line 15"/>
          <p:cNvSpPr>
            <a:spLocks noChangeShapeType="1"/>
          </p:cNvSpPr>
          <p:nvPr/>
        </p:nvSpPr>
        <p:spPr bwMode="auto">
          <a:xfrm flipH="1">
            <a:off x="4267200" y="4191000"/>
            <a:ext cx="1981200" cy="152400"/>
          </a:xfrm>
          <a:prstGeom prst="line">
            <a:avLst/>
          </a:prstGeom>
          <a:noFill/>
          <a:ln w="9525">
            <a:solidFill>
              <a:schemeClr val="tx1"/>
            </a:solidFill>
            <a:round/>
            <a:headEnd/>
            <a:tailEnd type="triangle" w="med" len="med"/>
          </a:ln>
        </p:spPr>
        <p:txBody>
          <a:bodyPr/>
          <a:lstStyle/>
          <a:p>
            <a:endParaRPr lang="en-US" dirty="0"/>
          </a:p>
        </p:txBody>
      </p:sp>
      <p:sp>
        <p:nvSpPr>
          <p:cNvPr id="44046" name="Line 16"/>
          <p:cNvSpPr>
            <a:spLocks noChangeShapeType="1"/>
          </p:cNvSpPr>
          <p:nvPr/>
        </p:nvSpPr>
        <p:spPr bwMode="auto">
          <a:xfrm flipH="1">
            <a:off x="5562600" y="5867400"/>
            <a:ext cx="914400" cy="0"/>
          </a:xfrm>
          <a:prstGeom prst="line">
            <a:avLst/>
          </a:prstGeom>
          <a:noFill/>
          <a:ln w="9525">
            <a:solidFill>
              <a:schemeClr val="tx1"/>
            </a:solidFill>
            <a:round/>
            <a:headEnd/>
            <a:tailEnd type="triangle" w="med" len="med"/>
          </a:ln>
        </p:spPr>
        <p:txBody>
          <a:bodyPr/>
          <a:lstStyle/>
          <a:p>
            <a:endParaRPr lang="en-US" dirty="0"/>
          </a:p>
        </p:txBody>
      </p:sp>
      <p:sp>
        <p:nvSpPr>
          <p:cNvPr id="44047" name="Rectangle 17"/>
          <p:cNvSpPr>
            <a:spLocks noChangeArrowheads="1"/>
          </p:cNvSpPr>
          <p:nvPr/>
        </p:nvSpPr>
        <p:spPr bwMode="auto">
          <a:xfrm>
            <a:off x="2665413" y="6369050"/>
            <a:ext cx="3681412" cy="488950"/>
          </a:xfrm>
          <a:prstGeom prst="rect">
            <a:avLst/>
          </a:prstGeom>
          <a:noFill/>
          <a:ln w="9525">
            <a:noFill/>
            <a:miter lim="800000"/>
            <a:headEnd/>
            <a:tailEnd/>
          </a:ln>
        </p:spPr>
        <p:txBody>
          <a:bodyPr/>
          <a:lstStyle/>
          <a:p>
            <a:pPr marL="342900" indent="-342900">
              <a:spcBef>
                <a:spcPct val="20000"/>
              </a:spcBef>
            </a:pPr>
            <a:r>
              <a:rPr lang="en-US" sz="1200" i="1" dirty="0">
                <a:solidFill>
                  <a:schemeClr val="bg1"/>
                </a:solidFill>
              </a:rPr>
              <a:t>courtesy of Ocean Optics.</a:t>
            </a:r>
          </a:p>
        </p:txBody>
      </p:sp>
      <p:pic>
        <p:nvPicPr>
          <p:cNvPr id="93201" name="Picture 12" descr="http://nnsa.energy.gov/sites/default/files/nnsa/09-11-pageinlineimages/LIBS%20-%20Safeguard%20technologies%20embed_0.jpg"/>
          <p:cNvPicPr>
            <a:picLocks noChangeAspect="1" noChangeArrowheads="1"/>
          </p:cNvPicPr>
          <p:nvPr/>
        </p:nvPicPr>
        <p:blipFill>
          <a:blip r:embed="rId3"/>
          <a:srcRect/>
          <a:stretch>
            <a:fillRect/>
          </a:stretch>
        </p:blipFill>
        <p:spPr bwMode="auto">
          <a:xfrm>
            <a:off x="1920875" y="1597025"/>
            <a:ext cx="4762500" cy="3743325"/>
          </a:xfrm>
          <a:prstGeom prst="rect">
            <a:avLst/>
          </a:prstGeom>
          <a:noFill/>
          <a:ln w="9525">
            <a:noFill/>
            <a:miter lim="800000"/>
            <a:headEnd/>
            <a:tailEnd/>
          </a:ln>
        </p:spPr>
      </p:pic>
    </p:spTree>
    <p:extLst>
      <p:ext uri="{BB962C8B-B14F-4D97-AF65-F5344CB8AC3E}">
        <p14:creationId xmlns:p14="http://schemas.microsoft.com/office/powerpoint/2010/main" val="3539620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850" y="1492250"/>
            <a:ext cx="8518525" cy="5208746"/>
            <a:chOff x="117475" y="146050"/>
            <a:chExt cx="8518525" cy="5208746"/>
          </a:xfrm>
        </p:grpSpPr>
        <p:sp>
          <p:nvSpPr>
            <p:cNvPr id="45057" name="TextBox 2"/>
            <p:cNvSpPr txBox="1">
              <a:spLocks noChangeArrowheads="1"/>
            </p:cNvSpPr>
            <p:nvPr/>
          </p:nvSpPr>
          <p:spPr bwMode="auto">
            <a:xfrm>
              <a:off x="258763" y="5108575"/>
              <a:ext cx="2255746" cy="246221"/>
            </a:xfrm>
            <a:prstGeom prst="rect">
              <a:avLst/>
            </a:prstGeom>
            <a:noFill/>
            <a:ln w="9525">
              <a:noFill/>
              <a:miter lim="800000"/>
              <a:headEnd/>
              <a:tailEnd/>
            </a:ln>
          </p:spPr>
          <p:txBody>
            <a:bodyPr wrap="none">
              <a:spAutoFit/>
            </a:bodyPr>
            <a:lstStyle/>
            <a:p>
              <a:r>
                <a:rPr lang="en-CA" sz="1000" i="1" dirty="0">
                  <a:solidFill>
                    <a:schemeClr val="bg1"/>
                  </a:solidFill>
                </a:rPr>
                <a:t>Courtesy of A.J. Miziolek, A. Whitehouse</a:t>
              </a:r>
            </a:p>
          </p:txBody>
        </p:sp>
        <p:pic>
          <p:nvPicPr>
            <p:cNvPr id="45058" name="Picture 3"/>
            <p:cNvPicPr>
              <a:picLocks noChangeAspect="1"/>
            </p:cNvPicPr>
            <p:nvPr/>
          </p:nvPicPr>
          <p:blipFill>
            <a:blip r:embed="rId2"/>
            <a:srcRect/>
            <a:stretch>
              <a:fillRect/>
            </a:stretch>
          </p:blipFill>
          <p:spPr bwMode="auto">
            <a:xfrm>
              <a:off x="117475" y="146050"/>
              <a:ext cx="8518525" cy="4778375"/>
            </a:xfrm>
            <a:prstGeom prst="rect">
              <a:avLst/>
            </a:prstGeom>
            <a:noFill/>
            <a:ln w="9525">
              <a:noFill/>
              <a:miter lim="800000"/>
              <a:headEnd/>
              <a:tailEnd/>
            </a:ln>
          </p:spPr>
        </p:pic>
        <p:pic>
          <p:nvPicPr>
            <p:cNvPr id="45059" name="Picture 4" descr="FigureGen2photo"/>
            <p:cNvPicPr>
              <a:picLocks noChangeAspect="1" noChangeArrowheads="1"/>
            </p:cNvPicPr>
            <p:nvPr/>
          </p:nvPicPr>
          <p:blipFill>
            <a:blip r:embed="rId3"/>
            <a:srcRect/>
            <a:stretch>
              <a:fillRect/>
            </a:stretch>
          </p:blipFill>
          <p:spPr bwMode="auto">
            <a:xfrm>
              <a:off x="323850" y="260350"/>
              <a:ext cx="1220788" cy="1231900"/>
            </a:xfrm>
            <a:prstGeom prst="rect">
              <a:avLst/>
            </a:prstGeom>
            <a:noFill/>
            <a:ln w="9525">
              <a:noFill/>
              <a:miter lim="800000"/>
              <a:headEnd/>
              <a:tailEnd/>
            </a:ln>
          </p:spPr>
        </p:pic>
        <p:pic>
          <p:nvPicPr>
            <p:cNvPr id="45060" name="Picture 91" descr="Gen 5 with 6-inch beam expander and cage (side-view, half cover)"/>
            <p:cNvPicPr>
              <a:picLocks noChangeAspect="1" noChangeArrowheads="1"/>
            </p:cNvPicPr>
            <p:nvPr/>
          </p:nvPicPr>
          <p:blipFill>
            <a:blip r:embed="rId4"/>
            <a:srcRect/>
            <a:stretch>
              <a:fillRect/>
            </a:stretch>
          </p:blipFill>
          <p:spPr bwMode="auto">
            <a:xfrm>
              <a:off x="179388" y="3789363"/>
              <a:ext cx="1693862" cy="1082675"/>
            </a:xfrm>
            <a:prstGeom prst="rect">
              <a:avLst/>
            </a:prstGeom>
            <a:noFill/>
            <a:ln w="9525">
              <a:noFill/>
              <a:miter lim="800000"/>
              <a:headEnd/>
              <a:tailEnd/>
            </a:ln>
          </p:spPr>
        </p:pic>
      </p:grpSp>
      <p:sp>
        <p:nvSpPr>
          <p:cNvPr id="7"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Hig</a:t>
            </a:r>
            <a:r>
              <a:rPr lang="en-US" sz="3800" dirty="0" smtClean="0">
                <a:solidFill>
                  <a:schemeClr val="bg1"/>
                </a:solidFill>
                <a:effectLst>
                  <a:outerShdw blurRad="38100" dist="38100" dir="2700000" algn="tl">
                    <a:srgbClr val="000000">
                      <a:alpha val="43137"/>
                    </a:srgbClr>
                  </a:outerShdw>
                </a:effectLst>
                <a:ea typeface="ＭＳ Ｐゴシック" panose="020B0600070205080204" pitchFamily="34" charset="-128"/>
              </a:rPr>
              <a:t>h-energy remote systems have been </a:t>
            </a: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built</a:t>
            </a: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a:t>
            </a:r>
          </a:p>
        </p:txBody>
      </p:sp>
    </p:spTree>
    <p:extLst>
      <p:ext uri="{BB962C8B-B14F-4D97-AF65-F5344CB8AC3E}">
        <p14:creationId xmlns:p14="http://schemas.microsoft.com/office/powerpoint/2010/main" val="2911351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Commercial benchtop </a:t>
            </a:r>
            <a:r>
              <a:rPr lang="en-US" sz="3800" dirty="0" smtClean="0">
                <a:solidFill>
                  <a:schemeClr val="bg1"/>
                </a:solidFill>
                <a:effectLst>
                  <a:outerShdw blurRad="38100" dist="38100" dir="2700000" algn="tl">
                    <a:srgbClr val="000000">
                      <a:alpha val="43137"/>
                    </a:srgbClr>
                  </a:outerShdw>
                </a:effectLst>
                <a:ea typeface="ＭＳ Ｐゴシック" panose="020B0600070205080204" pitchFamily="34" charset="-128"/>
              </a:rPr>
              <a:t>systems have been </a:t>
            </a: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built</a:t>
            </a: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875" r="24376"/>
          <a:stretch/>
        </p:blipFill>
        <p:spPr>
          <a:xfrm>
            <a:off x="4686299" y="1229519"/>
            <a:ext cx="3943351"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87" y="2561470"/>
            <a:ext cx="3733800" cy="3205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315912" y="5868868"/>
            <a:ext cx="5096267" cy="369332"/>
          </a:xfrm>
          <a:prstGeom prst="rect">
            <a:avLst/>
          </a:prstGeom>
          <a:noFill/>
        </p:spPr>
        <p:txBody>
          <a:bodyPr wrap="none" rtlCol="0">
            <a:spAutoFit/>
          </a:bodyPr>
          <a:lstStyle/>
          <a:p>
            <a:r>
              <a:rPr lang="da-DK" dirty="0">
                <a:solidFill>
                  <a:schemeClr val="bg1"/>
                </a:solidFill>
              </a:rPr>
              <a:t>ChemReveal LIBS Desktop Elemental Analyzer </a:t>
            </a:r>
            <a:r>
              <a:rPr lang="en-CA" dirty="0" smtClean="0">
                <a:solidFill>
                  <a:schemeClr val="bg1"/>
                </a:solidFill>
              </a:rPr>
              <a:t> – TSO</a:t>
            </a:r>
            <a:endParaRPr lang="en-CA" dirty="0">
              <a:solidFill>
                <a:schemeClr val="bg1"/>
              </a:solidFill>
            </a:endParaRPr>
          </a:p>
        </p:txBody>
      </p:sp>
      <p:sp>
        <p:nvSpPr>
          <p:cNvPr id="11" name="TextBox 10"/>
          <p:cNvSpPr txBox="1"/>
          <p:nvPr/>
        </p:nvSpPr>
        <p:spPr>
          <a:xfrm>
            <a:off x="2312518" y="1482129"/>
            <a:ext cx="2307106" cy="369332"/>
          </a:xfrm>
          <a:prstGeom prst="rect">
            <a:avLst/>
          </a:prstGeom>
          <a:noFill/>
        </p:spPr>
        <p:txBody>
          <a:bodyPr wrap="none" rtlCol="0">
            <a:spAutoFit/>
          </a:bodyPr>
          <a:lstStyle/>
          <a:p>
            <a:r>
              <a:rPr lang="en-CA" dirty="0" smtClean="0">
                <a:solidFill>
                  <a:schemeClr val="bg1"/>
                </a:solidFill>
              </a:rPr>
              <a:t>J200 – Applied Spectra</a:t>
            </a:r>
            <a:endParaRPr lang="en-CA" dirty="0">
              <a:solidFill>
                <a:schemeClr val="bg1"/>
              </a:solidFill>
            </a:endParaRPr>
          </a:p>
        </p:txBody>
      </p:sp>
    </p:spTree>
    <p:extLst>
      <p:ext uri="{BB962C8B-B14F-4D97-AF65-F5344CB8AC3E}">
        <p14:creationId xmlns:p14="http://schemas.microsoft.com/office/powerpoint/2010/main" val="3723409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Hand-held systems have </a:t>
            </a:r>
            <a:r>
              <a:rPr lang="en-US" sz="3800" dirty="0" smtClean="0">
                <a:solidFill>
                  <a:schemeClr val="bg1"/>
                </a:solidFill>
                <a:effectLst>
                  <a:outerShdw blurRad="38100" dist="38100" dir="2700000" algn="tl">
                    <a:srgbClr val="000000">
                      <a:alpha val="43137"/>
                    </a:srgbClr>
                  </a:outerShdw>
                </a:effectLst>
                <a:ea typeface="ＭＳ Ｐゴシック" panose="020B0600070205080204" pitchFamily="34" charset="-128"/>
              </a:rPr>
              <a:t>been </a:t>
            </a: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built</a:t>
            </a: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a:t>
            </a:r>
          </a:p>
        </p:txBody>
      </p:sp>
      <p:sp>
        <p:nvSpPr>
          <p:cNvPr id="4" name="TextBox 3"/>
          <p:cNvSpPr txBox="1"/>
          <p:nvPr/>
        </p:nvSpPr>
        <p:spPr>
          <a:xfrm>
            <a:off x="2507828" y="1273471"/>
            <a:ext cx="2999924" cy="369332"/>
          </a:xfrm>
          <a:prstGeom prst="rect">
            <a:avLst/>
          </a:prstGeom>
          <a:noFill/>
        </p:spPr>
        <p:txBody>
          <a:bodyPr wrap="none" rtlCol="0">
            <a:spAutoFit/>
          </a:bodyPr>
          <a:lstStyle/>
          <a:p>
            <a:r>
              <a:rPr lang="en-CA" dirty="0" smtClean="0">
                <a:solidFill>
                  <a:schemeClr val="bg1"/>
                </a:solidFill>
              </a:rPr>
              <a:t>mPulse – Oxford Instruments</a:t>
            </a:r>
            <a:endParaRPr lang="en-CA" dirty="0">
              <a:solidFill>
                <a:schemeClr val="bg1"/>
              </a:solidFill>
            </a:endParaRPr>
          </a:p>
        </p:txBody>
      </p:sp>
      <p:sp>
        <p:nvSpPr>
          <p:cNvPr id="11" name="TextBox 10"/>
          <p:cNvSpPr txBox="1"/>
          <p:nvPr/>
        </p:nvSpPr>
        <p:spPr>
          <a:xfrm>
            <a:off x="2690708" y="5158151"/>
            <a:ext cx="1856149" cy="369332"/>
          </a:xfrm>
          <a:prstGeom prst="rect">
            <a:avLst/>
          </a:prstGeom>
          <a:noFill/>
        </p:spPr>
        <p:txBody>
          <a:bodyPr wrap="none" rtlCol="0">
            <a:spAutoFit/>
          </a:bodyPr>
          <a:lstStyle/>
          <a:p>
            <a:r>
              <a:rPr lang="en-CA" dirty="0" smtClean="0">
                <a:solidFill>
                  <a:schemeClr val="bg1"/>
                </a:solidFill>
              </a:rPr>
              <a:t>ChemLite- TSI, Inc</a:t>
            </a:r>
            <a:endParaRPr lang="en-CA" dirty="0">
              <a:solidFill>
                <a:schemeClr val="bg1"/>
              </a:solidFill>
            </a:endParaRPr>
          </a:p>
        </p:txBody>
      </p:sp>
      <p:sp>
        <p:nvSpPr>
          <p:cNvPr id="13" name="TextBox 12"/>
          <p:cNvSpPr txBox="1"/>
          <p:nvPr/>
        </p:nvSpPr>
        <p:spPr>
          <a:xfrm>
            <a:off x="4863202" y="2215313"/>
            <a:ext cx="1901290" cy="369332"/>
          </a:xfrm>
          <a:prstGeom prst="rect">
            <a:avLst/>
          </a:prstGeom>
          <a:noFill/>
        </p:spPr>
        <p:txBody>
          <a:bodyPr wrap="none" rtlCol="0">
            <a:spAutoFit/>
          </a:bodyPr>
          <a:lstStyle/>
          <a:p>
            <a:r>
              <a:rPr lang="en-CA" dirty="0" smtClean="0">
                <a:solidFill>
                  <a:schemeClr val="bg1"/>
                </a:solidFill>
              </a:rPr>
              <a:t>LIBZ – SciApps, Inc</a:t>
            </a:r>
            <a:endParaRPr lang="en-CA"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22" y="1058142"/>
            <a:ext cx="2167406" cy="1687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492" y="1221930"/>
            <a:ext cx="1823605" cy="2737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4" y="4318526"/>
            <a:ext cx="2124565" cy="1824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5"/>
          <a:srcRect t="18818"/>
          <a:stretch/>
        </p:blipFill>
        <p:spPr>
          <a:xfrm>
            <a:off x="5897266" y="4261518"/>
            <a:ext cx="2816621" cy="1970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4199172" y="5862537"/>
            <a:ext cx="1698094" cy="369332"/>
          </a:xfrm>
          <a:prstGeom prst="rect">
            <a:avLst/>
          </a:prstGeom>
          <a:noFill/>
        </p:spPr>
        <p:txBody>
          <a:bodyPr wrap="none" rtlCol="0">
            <a:spAutoFit/>
          </a:bodyPr>
          <a:lstStyle/>
          <a:p>
            <a:r>
              <a:rPr lang="en-CA" dirty="0" smtClean="0">
                <a:solidFill>
                  <a:schemeClr val="bg1"/>
                </a:solidFill>
              </a:rPr>
              <a:t>EOS500 - Bruker</a:t>
            </a:r>
            <a:endParaRPr lang="en-CA" dirty="0">
              <a:solidFill>
                <a:schemeClr val="bg1"/>
              </a:solidFill>
            </a:endParaRPr>
          </a:p>
        </p:txBody>
      </p:sp>
      <p:pic>
        <p:nvPicPr>
          <p:cNvPr id="5" name="Picture 4"/>
          <p:cNvPicPr>
            <a:picLocks noChangeAspect="1"/>
          </p:cNvPicPr>
          <p:nvPr/>
        </p:nvPicPr>
        <p:blipFill>
          <a:blip r:embed="rId6"/>
          <a:stretch>
            <a:fillRect/>
          </a:stretch>
        </p:blipFill>
        <p:spPr>
          <a:xfrm>
            <a:off x="3271328" y="2731399"/>
            <a:ext cx="2349826" cy="1530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1095454" y="3215811"/>
            <a:ext cx="2094163" cy="369332"/>
          </a:xfrm>
          <a:prstGeom prst="rect">
            <a:avLst/>
          </a:prstGeom>
          <a:noFill/>
        </p:spPr>
        <p:txBody>
          <a:bodyPr wrap="none" rtlCol="0">
            <a:spAutoFit/>
          </a:bodyPr>
          <a:lstStyle/>
          <a:p>
            <a:r>
              <a:rPr lang="en-CA" dirty="0" err="1" smtClean="0">
                <a:solidFill>
                  <a:schemeClr val="bg1"/>
                </a:solidFill>
              </a:rPr>
              <a:t>NanoLIBS</a:t>
            </a:r>
            <a:r>
              <a:rPr lang="en-CA" dirty="0" smtClean="0">
                <a:solidFill>
                  <a:schemeClr val="bg1"/>
                </a:solidFill>
              </a:rPr>
              <a:t> – </a:t>
            </a:r>
            <a:r>
              <a:rPr lang="en-CA" dirty="0" err="1" smtClean="0">
                <a:solidFill>
                  <a:schemeClr val="bg1"/>
                </a:solidFill>
              </a:rPr>
              <a:t>B&amp;WTek</a:t>
            </a:r>
            <a:endParaRPr lang="en-CA" dirty="0">
              <a:solidFill>
                <a:schemeClr val="bg1"/>
              </a:solidFill>
            </a:endParaRPr>
          </a:p>
        </p:txBody>
      </p:sp>
    </p:spTree>
    <p:extLst>
      <p:ext uri="{BB962C8B-B14F-4D97-AF65-F5344CB8AC3E}">
        <p14:creationId xmlns:p14="http://schemas.microsoft.com/office/powerpoint/2010/main" val="1795976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And a system has gone to Mars…</a:t>
            </a:r>
            <a:endParaRPr lang="en-CA" sz="3600" dirty="0">
              <a:effectLst>
                <a:outerShdw blurRad="38100" dist="38100" dir="2700000" algn="tl">
                  <a:srgbClr val="000000">
                    <a:alpha val="43137"/>
                  </a:srgbClr>
                </a:outerShdw>
              </a:effectLst>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23749" y="831850"/>
            <a:ext cx="6437675" cy="433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78" y="1761065"/>
            <a:ext cx="2074555" cy="2777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0627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0568" y="209261"/>
            <a:ext cx="8229600" cy="1143000"/>
          </a:xfrm>
        </p:spPr>
        <p:txBody>
          <a:bodyPr anchor="t"/>
          <a:lstStyle/>
          <a:p>
            <a:r>
              <a:rPr lang="en-CA" sz="3600" dirty="0">
                <a:effectLst>
                  <a:outerShdw blurRad="38100" dist="38100" dir="2700000" algn="tl">
                    <a:srgbClr val="000000">
                      <a:alpha val="43137"/>
                    </a:srgbClr>
                  </a:outerShdw>
                </a:effectLst>
              </a:rPr>
              <a:t>And </a:t>
            </a:r>
            <a:r>
              <a:rPr lang="en-CA" sz="3600" dirty="0" smtClean="0">
                <a:effectLst>
                  <a:outerShdw blurRad="38100" dist="38100" dir="2700000" algn="tl">
                    <a:srgbClr val="000000">
                      <a:alpha val="43137"/>
                    </a:srgbClr>
                  </a:outerShdw>
                </a:effectLst>
              </a:rPr>
              <a:t>a system has </a:t>
            </a:r>
            <a:r>
              <a:rPr lang="en-CA" sz="3600" dirty="0">
                <a:effectLst>
                  <a:outerShdw blurRad="38100" dist="38100" dir="2700000" algn="tl">
                    <a:srgbClr val="000000">
                      <a:alpha val="43137"/>
                    </a:srgbClr>
                  </a:outerShdw>
                </a:effectLst>
              </a:rPr>
              <a:t>gone to Mars…</a:t>
            </a:r>
          </a:p>
        </p:txBody>
      </p:sp>
      <p:pic>
        <p:nvPicPr>
          <p:cNvPr id="7"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025" y="2103438"/>
            <a:ext cx="389572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89400" y="1546225"/>
            <a:ext cx="49212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563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201" y="947736"/>
            <a:ext cx="5664199" cy="566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90568" y="209261"/>
            <a:ext cx="8229600" cy="1143000"/>
          </a:xfrm>
        </p:spPr>
        <p:txBody>
          <a:bodyPr anchor="t"/>
          <a:lstStyle/>
          <a:p>
            <a:r>
              <a:rPr lang="en-CA" sz="3600" dirty="0">
                <a:effectLst>
                  <a:outerShdw blurRad="38100" dist="38100" dir="2700000" algn="tl">
                    <a:srgbClr val="000000">
                      <a:alpha val="43137"/>
                    </a:srgbClr>
                  </a:outerShdw>
                </a:effectLst>
              </a:rPr>
              <a:t>And </a:t>
            </a:r>
            <a:r>
              <a:rPr lang="en-CA" sz="3600" dirty="0" smtClean="0">
                <a:effectLst>
                  <a:outerShdw blurRad="38100" dist="38100" dir="2700000" algn="tl">
                    <a:srgbClr val="000000">
                      <a:alpha val="43137"/>
                    </a:srgbClr>
                  </a:outerShdw>
                </a:effectLst>
              </a:rPr>
              <a:t>a system has </a:t>
            </a:r>
            <a:r>
              <a:rPr lang="en-CA" sz="3600" dirty="0">
                <a:effectLst>
                  <a:outerShdw blurRad="38100" dist="38100" dir="2700000" algn="tl">
                    <a:srgbClr val="000000">
                      <a:alpha val="43137"/>
                    </a:srgbClr>
                  </a:outerShdw>
                </a:effectLst>
              </a:rPr>
              <a:t>gone to Mars…</a:t>
            </a:r>
          </a:p>
        </p:txBody>
      </p:sp>
      <p:sp>
        <p:nvSpPr>
          <p:cNvPr id="9" name="TextBox 8"/>
          <p:cNvSpPr txBox="1">
            <a:spLocks noChangeArrowheads="1"/>
          </p:cNvSpPr>
          <p:nvPr/>
        </p:nvSpPr>
        <p:spPr bwMode="auto">
          <a:xfrm>
            <a:off x="4799013" y="989252"/>
            <a:ext cx="2338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1pPr>
            <a:lvl2pPr marL="742950" indent="-285750">
              <a:spcBef>
                <a:spcPct val="20000"/>
              </a:spcBef>
              <a:buChar char="–"/>
              <a:defRPr sz="2400">
                <a:solidFill>
                  <a:srgbClr val="002776"/>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3pPr>
            <a:lvl4pPr marL="1600200" indent="-228600">
              <a:spcBef>
                <a:spcPct val="20000"/>
              </a:spcBef>
              <a:buChar char="–"/>
              <a:defRPr sz="2400">
                <a:solidFill>
                  <a:srgbClr val="002776"/>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9pPr>
          </a:lstStyle>
          <a:p>
            <a:pPr>
              <a:spcBef>
                <a:spcPct val="0"/>
              </a:spcBef>
              <a:buClrTx/>
              <a:buFontTx/>
              <a:buNone/>
            </a:pPr>
            <a:r>
              <a:rPr lang="en-CA" altLang="en-US" sz="1800" b="1" i="1" dirty="0">
                <a:solidFill>
                  <a:srgbClr val="7030A0"/>
                </a:solidFill>
              </a:rPr>
              <a:t>SELFIE ON MARS</a:t>
            </a:r>
          </a:p>
        </p:txBody>
      </p:sp>
    </p:spTree>
    <p:extLst>
      <p:ext uri="{BB962C8B-B14F-4D97-AF65-F5344CB8AC3E}">
        <p14:creationId xmlns:p14="http://schemas.microsoft.com/office/powerpoint/2010/main" val="3220524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825" y="123536"/>
            <a:ext cx="1571625" cy="495300"/>
          </a:xfrm>
        </p:spPr>
        <p:txBody>
          <a:bodyPr/>
          <a:lstStyle/>
          <a:p>
            <a:pPr marL="0" indent="0">
              <a:spcBef>
                <a:spcPts val="0"/>
              </a:spcBef>
              <a:spcAft>
                <a:spcPts val="0"/>
              </a:spcAft>
              <a:buNone/>
            </a:pPr>
            <a:r>
              <a:rPr lang="en-CA" sz="2000" i="1" dirty="0" smtClean="0">
                <a:latin typeface="Calibri" panose="020F0502020204030204" pitchFamily="34" charset="0"/>
                <a:ea typeface="Tahoma" panose="020B0604030504040204" pitchFamily="34" charset="0"/>
                <a:cs typeface="Tahoma" panose="020B0604030504040204" pitchFamily="34" charset="0"/>
              </a:rPr>
              <a:t>LIBS Table 1</a:t>
            </a:r>
            <a:endParaRPr lang="en-CA" sz="2000" i="1" dirty="0">
              <a:latin typeface="Calibri" panose="020F0502020204030204" pitchFamily="34" charset="0"/>
              <a:ea typeface="Tahoma" panose="020B0604030504040204" pitchFamily="34" charset="0"/>
              <a:cs typeface="Tahoma" panose="020B0604030504040204" pitchFamily="34" charset="0"/>
            </a:endParaRPr>
          </a:p>
        </p:txBody>
      </p:sp>
      <p:sp>
        <p:nvSpPr>
          <p:cNvPr id="4" name="Rectangle 2"/>
          <p:cNvSpPr>
            <a:spLocks noChangeArrowheads="1"/>
          </p:cNvSpPr>
          <p:nvPr/>
        </p:nvSpPr>
        <p:spPr bwMode="auto">
          <a:xfrm>
            <a:off x="0" y="-1"/>
            <a:ext cx="141061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027" t="22407"/>
          <a:stretch/>
        </p:blipFill>
        <p:spPr>
          <a:xfrm>
            <a:off x="469271" y="1043899"/>
            <a:ext cx="7797995" cy="4728451"/>
          </a:xfrm>
          <a:prstGeom prst="rect">
            <a:avLst/>
          </a:prstGeom>
        </p:spPr>
      </p:pic>
      <p:sp>
        <p:nvSpPr>
          <p:cNvPr id="6" name="TextBox 5"/>
          <p:cNvSpPr txBox="1"/>
          <p:nvPr/>
        </p:nvSpPr>
        <p:spPr>
          <a:xfrm>
            <a:off x="2956030" y="186520"/>
            <a:ext cx="1952779" cy="369332"/>
          </a:xfrm>
          <a:prstGeom prst="rect">
            <a:avLst/>
          </a:prstGeom>
          <a:noFill/>
        </p:spPr>
        <p:txBody>
          <a:bodyPr wrap="none" rtlCol="0">
            <a:spAutoFit/>
          </a:bodyPr>
          <a:lstStyle/>
          <a:p>
            <a:r>
              <a:rPr lang="en-CA" dirty="0" smtClean="0">
                <a:solidFill>
                  <a:srgbClr val="FF0000"/>
                </a:solidFill>
              </a:rPr>
              <a:t>1064 nm LIBS laser</a:t>
            </a:r>
            <a:endParaRPr lang="en-CA" dirty="0">
              <a:solidFill>
                <a:srgbClr val="FF0000"/>
              </a:solidFill>
            </a:endParaRPr>
          </a:p>
        </p:txBody>
      </p:sp>
      <p:cxnSp>
        <p:nvCxnSpPr>
          <p:cNvPr id="8" name="Straight Arrow Connector 7"/>
          <p:cNvCxnSpPr/>
          <p:nvPr/>
        </p:nvCxnSpPr>
        <p:spPr>
          <a:xfrm>
            <a:off x="3690279" y="488477"/>
            <a:ext cx="1" cy="22947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17889" y="434170"/>
            <a:ext cx="2172390" cy="369332"/>
          </a:xfrm>
          <a:prstGeom prst="rect">
            <a:avLst/>
          </a:prstGeom>
          <a:noFill/>
        </p:spPr>
        <p:txBody>
          <a:bodyPr wrap="none" rtlCol="0">
            <a:spAutoFit/>
          </a:bodyPr>
          <a:lstStyle/>
          <a:p>
            <a:r>
              <a:rPr lang="en-CA" dirty="0" smtClean="0">
                <a:solidFill>
                  <a:srgbClr val="0070C0"/>
                </a:solidFill>
              </a:rPr>
              <a:t>355 nm OPO pump</a:t>
            </a:r>
            <a:endParaRPr lang="en-CA" dirty="0">
              <a:solidFill>
                <a:srgbClr val="0070C0"/>
              </a:solidFill>
            </a:endParaRPr>
          </a:p>
        </p:txBody>
      </p:sp>
      <p:sp>
        <p:nvSpPr>
          <p:cNvPr id="11" name="TextBox 10"/>
          <p:cNvSpPr txBox="1"/>
          <p:nvPr/>
        </p:nvSpPr>
        <p:spPr>
          <a:xfrm>
            <a:off x="1584874" y="762375"/>
            <a:ext cx="607859" cy="369332"/>
          </a:xfrm>
          <a:prstGeom prst="rect">
            <a:avLst/>
          </a:prstGeom>
          <a:noFill/>
        </p:spPr>
        <p:txBody>
          <a:bodyPr wrap="none" rtlCol="0">
            <a:spAutoFit/>
          </a:bodyPr>
          <a:lstStyle/>
          <a:p>
            <a:r>
              <a:rPr lang="en-CA" dirty="0" smtClean="0">
                <a:solidFill>
                  <a:srgbClr val="FFFF00"/>
                </a:solidFill>
              </a:rPr>
              <a:t>OPO</a:t>
            </a:r>
            <a:endParaRPr lang="en-CA" dirty="0">
              <a:solidFill>
                <a:srgbClr val="FFFF00"/>
              </a:solidFill>
            </a:endParaRPr>
          </a:p>
        </p:txBody>
      </p:sp>
      <p:sp>
        <p:nvSpPr>
          <p:cNvPr id="12" name="TextBox 11"/>
          <p:cNvSpPr txBox="1"/>
          <p:nvPr/>
        </p:nvSpPr>
        <p:spPr>
          <a:xfrm>
            <a:off x="469271" y="6214348"/>
            <a:ext cx="1630639" cy="369332"/>
          </a:xfrm>
          <a:prstGeom prst="rect">
            <a:avLst/>
          </a:prstGeom>
          <a:noFill/>
        </p:spPr>
        <p:txBody>
          <a:bodyPr wrap="none" rtlCol="0">
            <a:spAutoFit/>
          </a:bodyPr>
          <a:lstStyle/>
          <a:p>
            <a:r>
              <a:rPr lang="en-CA" dirty="0" smtClean="0">
                <a:solidFill>
                  <a:schemeClr val="bg2">
                    <a:lumMod val="40000"/>
                    <a:lumOff val="60000"/>
                  </a:schemeClr>
                </a:solidFill>
              </a:rPr>
              <a:t>Argon chamber</a:t>
            </a:r>
            <a:endParaRPr lang="en-CA" dirty="0">
              <a:solidFill>
                <a:schemeClr val="bg2">
                  <a:lumMod val="40000"/>
                  <a:lumOff val="60000"/>
                </a:schemeClr>
              </a:solidFill>
            </a:endParaRPr>
          </a:p>
        </p:txBody>
      </p:sp>
      <p:sp>
        <p:nvSpPr>
          <p:cNvPr id="13" name="TextBox 12"/>
          <p:cNvSpPr txBox="1"/>
          <p:nvPr/>
        </p:nvSpPr>
        <p:spPr>
          <a:xfrm>
            <a:off x="3833388" y="452748"/>
            <a:ext cx="2949269" cy="369332"/>
          </a:xfrm>
          <a:prstGeom prst="rect">
            <a:avLst/>
          </a:prstGeom>
          <a:noFill/>
        </p:spPr>
        <p:txBody>
          <a:bodyPr wrap="none" rtlCol="0">
            <a:spAutoFit/>
          </a:bodyPr>
          <a:lstStyle/>
          <a:p>
            <a:r>
              <a:rPr lang="en-CA" dirty="0" smtClean="0">
                <a:solidFill>
                  <a:srgbClr val="66FF33"/>
                </a:solidFill>
              </a:rPr>
              <a:t>Echelle spectrometer/camera</a:t>
            </a:r>
            <a:endParaRPr lang="en-CA" dirty="0">
              <a:solidFill>
                <a:srgbClr val="66FF33"/>
              </a:solidFill>
            </a:endParaRPr>
          </a:p>
        </p:txBody>
      </p:sp>
      <p:sp>
        <p:nvSpPr>
          <p:cNvPr id="14" name="TextBox 13"/>
          <p:cNvSpPr txBox="1"/>
          <p:nvPr/>
        </p:nvSpPr>
        <p:spPr>
          <a:xfrm>
            <a:off x="27128" y="637414"/>
            <a:ext cx="1536254" cy="369332"/>
          </a:xfrm>
          <a:prstGeom prst="rect">
            <a:avLst/>
          </a:prstGeom>
          <a:noFill/>
        </p:spPr>
        <p:txBody>
          <a:bodyPr wrap="none" rtlCol="0">
            <a:spAutoFit/>
          </a:bodyPr>
          <a:lstStyle/>
          <a:p>
            <a:r>
              <a:rPr lang="en-CA" dirty="0" smtClean="0"/>
              <a:t>Timing control</a:t>
            </a:r>
            <a:endParaRPr lang="en-CA" dirty="0"/>
          </a:p>
        </p:txBody>
      </p:sp>
      <p:sp>
        <p:nvSpPr>
          <p:cNvPr id="15" name="TextBox 14"/>
          <p:cNvSpPr txBox="1"/>
          <p:nvPr/>
        </p:nvSpPr>
        <p:spPr>
          <a:xfrm>
            <a:off x="1517889" y="6029682"/>
            <a:ext cx="3774046" cy="369332"/>
          </a:xfrm>
          <a:prstGeom prst="rect">
            <a:avLst/>
          </a:prstGeom>
          <a:noFill/>
        </p:spPr>
        <p:txBody>
          <a:bodyPr wrap="none" rtlCol="0">
            <a:spAutoFit/>
          </a:bodyPr>
          <a:lstStyle/>
          <a:p>
            <a:r>
              <a:rPr lang="en-CA" dirty="0" smtClean="0">
                <a:solidFill>
                  <a:schemeClr val="bg1"/>
                </a:solidFill>
              </a:rPr>
              <a:t>Photodiode for observing pulse timing</a:t>
            </a:r>
            <a:endParaRPr lang="en-CA" dirty="0">
              <a:solidFill>
                <a:schemeClr val="bg1"/>
              </a:solidFill>
            </a:endParaRPr>
          </a:p>
        </p:txBody>
      </p:sp>
      <p:cxnSp>
        <p:nvCxnSpPr>
          <p:cNvPr id="16" name="Straight Arrow Connector 15"/>
          <p:cNvCxnSpPr/>
          <p:nvPr/>
        </p:nvCxnSpPr>
        <p:spPr>
          <a:xfrm>
            <a:off x="2782809" y="762375"/>
            <a:ext cx="13731" cy="186532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95601" y="762375"/>
            <a:ext cx="1615439" cy="1147284"/>
          </a:xfrm>
          <a:prstGeom prst="straightConnector1">
            <a:avLst/>
          </a:prstGeom>
          <a:ln w="28575">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2"/>
          </p:cNvCxnSpPr>
          <p:nvPr/>
        </p:nvCxnSpPr>
        <p:spPr>
          <a:xfrm>
            <a:off x="1888804" y="1131707"/>
            <a:ext cx="342488" cy="20020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11192" y="986638"/>
            <a:ext cx="938223" cy="12136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517889" y="3924300"/>
            <a:ext cx="713403" cy="2303402"/>
          </a:xfrm>
          <a:prstGeom prst="straightConnector1">
            <a:avLst/>
          </a:prstGeom>
          <a:ln w="28575">
            <a:solidFill>
              <a:schemeClr val="bg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782809" y="3344772"/>
            <a:ext cx="452409" cy="272265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a:xfrm>
            <a:off x="6860958" y="371186"/>
            <a:ext cx="1571625" cy="495300"/>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a:spcBef>
                <a:spcPts val="0"/>
              </a:spcBef>
              <a:buFont typeface="Wingdings 2" pitchFamily="18" charset="2"/>
              <a:buNone/>
            </a:pPr>
            <a:r>
              <a:rPr lang="en-CA" sz="2000" i="1" dirty="0" smtClean="0">
                <a:latin typeface="Calibri" panose="020F0502020204030204" pitchFamily="34" charset="0"/>
                <a:ea typeface="Tahoma" panose="020B0604030504040204" pitchFamily="34" charset="0"/>
                <a:cs typeface="Tahoma" panose="020B0604030504040204" pitchFamily="34" charset="0"/>
              </a:rPr>
              <a:t>LIBS Table 2</a:t>
            </a:r>
            <a:endParaRPr lang="en-CA" sz="2000" i="1" dirty="0">
              <a:latin typeface="Calibri" panose="020F050202020403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6221721" y="6025702"/>
            <a:ext cx="1952779" cy="369332"/>
          </a:xfrm>
          <a:prstGeom prst="rect">
            <a:avLst/>
          </a:prstGeom>
          <a:noFill/>
        </p:spPr>
        <p:txBody>
          <a:bodyPr wrap="none" rtlCol="0">
            <a:spAutoFit/>
          </a:bodyPr>
          <a:lstStyle/>
          <a:p>
            <a:r>
              <a:rPr lang="en-CA" dirty="0" smtClean="0">
                <a:solidFill>
                  <a:srgbClr val="FF0000"/>
                </a:solidFill>
              </a:rPr>
              <a:t>1064 nm LIBS laser</a:t>
            </a:r>
            <a:endParaRPr lang="en-CA" dirty="0">
              <a:solidFill>
                <a:srgbClr val="FF0000"/>
              </a:solidFill>
            </a:endParaRPr>
          </a:p>
        </p:txBody>
      </p:sp>
      <p:cxnSp>
        <p:nvCxnSpPr>
          <p:cNvPr id="30" name="Straight Arrow Connector 29"/>
          <p:cNvCxnSpPr>
            <a:stCxn id="29" idx="0"/>
          </p:cNvCxnSpPr>
          <p:nvPr/>
        </p:nvCxnSpPr>
        <p:spPr>
          <a:xfrm flipV="1">
            <a:off x="7198111" y="3790906"/>
            <a:ext cx="492669" cy="22347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644516" y="822080"/>
            <a:ext cx="577205" cy="1378195"/>
          </a:xfrm>
          <a:prstGeom prst="straightConnector1">
            <a:avLst/>
          </a:prstGeom>
          <a:ln w="28575">
            <a:solidFill>
              <a:srgbClr val="66FF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914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91" y="430292"/>
            <a:ext cx="8686799" cy="1883249"/>
          </a:xfrm>
        </p:spPr>
        <p:txBody>
          <a:bodyPr anchor="t" anchorCtr="0">
            <a:normAutofit/>
          </a:bodyPr>
          <a:lstStyle/>
          <a:p>
            <a:r>
              <a:rPr lang="en-US" dirty="0" smtClean="0">
                <a:effectLst>
                  <a:outerShdw blurRad="38100" dist="38100" dir="2700000" algn="tl">
                    <a:srgbClr val="000000">
                      <a:alpha val="43137"/>
                    </a:srgbClr>
                  </a:outerShdw>
                </a:effectLst>
              </a:rPr>
              <a:t>Laser-Induced Plasmas	</a:t>
            </a:r>
            <a:r>
              <a:rPr lang="en-US" dirty="0" smtClean="0"/>
              <a:t>			</a:t>
            </a:r>
            <a:endParaRPr lang="en-US" dirty="0"/>
          </a:p>
        </p:txBody>
      </p:sp>
      <p:sp>
        <p:nvSpPr>
          <p:cNvPr id="3" name="Content Placeholder 2"/>
          <p:cNvSpPr>
            <a:spLocks noGrp="1"/>
          </p:cNvSpPr>
          <p:nvPr>
            <p:ph idx="1"/>
          </p:nvPr>
        </p:nvSpPr>
        <p:spPr>
          <a:xfrm>
            <a:off x="706191" y="1474681"/>
            <a:ext cx="7583487" cy="4208930"/>
          </a:xfrm>
        </p:spPr>
        <p:txBody>
          <a:bodyPr>
            <a:normAutofit/>
          </a:bodyPr>
          <a:lstStyle/>
          <a:p>
            <a:r>
              <a:rPr lang="en-US" dirty="0" smtClean="0"/>
              <a:t>What is a “laser-induced plasma?”</a:t>
            </a:r>
          </a:p>
          <a:p>
            <a:endParaRPr lang="en-US" dirty="0"/>
          </a:p>
          <a:p>
            <a:endParaRPr lang="en-US" dirty="0" smtClean="0"/>
          </a:p>
          <a:p>
            <a:endParaRPr lang="en-US" dirty="0"/>
          </a:p>
          <a:p>
            <a:endParaRPr lang="en-US" dirty="0" smtClean="0"/>
          </a:p>
          <a:p>
            <a:endParaRPr lang="en-US" dirty="0" smtClean="0"/>
          </a:p>
        </p:txBody>
      </p:sp>
      <p:pic>
        <p:nvPicPr>
          <p:cNvPr id="5" name="Picture 4" descr="plasm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6444" y="2191818"/>
            <a:ext cx="2575593" cy="2571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p:cNvSpPr/>
          <p:nvPr/>
        </p:nvSpPr>
        <p:spPr>
          <a:xfrm>
            <a:off x="1587142" y="3132092"/>
            <a:ext cx="4881217" cy="552174"/>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Incident Laser Pulse</a:t>
            </a:r>
            <a:endParaRPr lang="en-US" dirty="0"/>
          </a:p>
        </p:txBody>
      </p:sp>
      <p:cxnSp>
        <p:nvCxnSpPr>
          <p:cNvPr id="9" name="Straight Arrow Connector 8"/>
          <p:cNvCxnSpPr/>
          <p:nvPr/>
        </p:nvCxnSpPr>
        <p:spPr>
          <a:xfrm>
            <a:off x="6711314" y="1420353"/>
            <a:ext cx="110435" cy="18000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00636" y="1033832"/>
            <a:ext cx="2221356" cy="369332"/>
          </a:xfrm>
          <a:prstGeom prst="rect">
            <a:avLst/>
          </a:prstGeom>
          <a:noFill/>
        </p:spPr>
        <p:txBody>
          <a:bodyPr wrap="none" rtlCol="0">
            <a:spAutoFit/>
          </a:bodyPr>
          <a:lstStyle/>
          <a:p>
            <a:r>
              <a:rPr lang="en-US" dirty="0" smtClean="0"/>
              <a:t>Laser-induced plasma</a:t>
            </a:r>
            <a:endParaRPr lang="en-US" dirty="0"/>
          </a:p>
        </p:txBody>
      </p:sp>
      <p:cxnSp>
        <p:nvCxnSpPr>
          <p:cNvPr id="12" name="Straight Arrow Connector 11"/>
          <p:cNvCxnSpPr/>
          <p:nvPr/>
        </p:nvCxnSpPr>
        <p:spPr>
          <a:xfrm flipV="1">
            <a:off x="4668271" y="4192266"/>
            <a:ext cx="2573130" cy="3202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3534" y="4327861"/>
            <a:ext cx="2404737" cy="369332"/>
          </a:xfrm>
          <a:prstGeom prst="rect">
            <a:avLst/>
          </a:prstGeom>
          <a:noFill/>
        </p:spPr>
        <p:txBody>
          <a:bodyPr wrap="none" rtlCol="0">
            <a:spAutoFit/>
          </a:bodyPr>
          <a:lstStyle/>
          <a:p>
            <a:r>
              <a:rPr lang="en-US" dirty="0" smtClean="0"/>
              <a:t>Rare-earth metal target</a:t>
            </a:r>
            <a:endParaRPr lang="en-US" dirty="0"/>
          </a:p>
        </p:txBody>
      </p:sp>
      <p:sp>
        <p:nvSpPr>
          <p:cNvPr id="11" name="Content Placeholder 2"/>
          <p:cNvSpPr txBox="1">
            <a:spLocks/>
          </p:cNvSpPr>
          <p:nvPr/>
        </p:nvSpPr>
        <p:spPr>
          <a:xfrm>
            <a:off x="573988" y="5262050"/>
            <a:ext cx="7583487" cy="113869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Can be done with ns, ps, or fs lasers</a:t>
            </a:r>
          </a:p>
          <a:p>
            <a:r>
              <a:rPr lang="en-US" dirty="0" smtClean="0"/>
              <a:t>Threshold irradiance:</a:t>
            </a:r>
          </a:p>
        </p:txBody>
      </p:sp>
      <p:pic>
        <p:nvPicPr>
          <p:cNvPr id="6" name="Picture 5"/>
          <p:cNvPicPr>
            <a:picLocks noChangeAspect="1"/>
          </p:cNvPicPr>
          <p:nvPr/>
        </p:nvPicPr>
        <p:blipFill>
          <a:blip r:embed="rId4"/>
          <a:stretch>
            <a:fillRect/>
          </a:stretch>
        </p:blipFill>
        <p:spPr>
          <a:xfrm>
            <a:off x="3486888" y="5734959"/>
            <a:ext cx="3279643" cy="558507"/>
          </a:xfrm>
          <a:prstGeom prst="rect">
            <a:avLst/>
          </a:prstGeom>
        </p:spPr>
      </p:pic>
    </p:spTree>
    <p:extLst>
      <p:ext uri="{BB962C8B-B14F-4D97-AF65-F5344CB8AC3E}">
        <p14:creationId xmlns:p14="http://schemas.microsoft.com/office/powerpoint/2010/main" val="26108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243" y="301472"/>
            <a:ext cx="4824536" cy="361840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404" t="10384" r="4693" b="6831"/>
          <a:stretch/>
        </p:blipFill>
        <p:spPr>
          <a:xfrm>
            <a:off x="4408370" y="3586004"/>
            <a:ext cx="4208195" cy="2972332"/>
          </a:xfrm>
          <a:prstGeom prst="rect">
            <a:avLst/>
          </a:prstGeom>
        </p:spPr>
      </p:pic>
    </p:spTree>
    <p:extLst>
      <p:ext uri="{BB962C8B-B14F-4D97-AF65-F5344CB8AC3E}">
        <p14:creationId xmlns:p14="http://schemas.microsoft.com/office/powerpoint/2010/main" val="22055042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p>
        </p:txBody>
      </p:sp>
      <p:sp>
        <p:nvSpPr>
          <p:cNvPr id="23555" name="Rectangle 3"/>
          <p:cNvSpPr>
            <a:spLocks noGrp="1" noChangeArrowheads="1"/>
          </p:cNvSpPr>
          <p:nvPr>
            <p:ph type="body" idx="1"/>
          </p:nvPr>
        </p:nvSpPr>
        <p:spPr/>
        <p:txBody>
          <a:bodyPr/>
          <a:lstStyle/>
          <a:p>
            <a:pPr eaLnBrk="1" hangingPunct="1"/>
            <a:endParaRPr lang="en-US" altLang="en-US" smtClean="0"/>
          </a:p>
        </p:txBody>
      </p:sp>
      <p:pic>
        <p:nvPicPr>
          <p:cNvPr id="23556" name="Picture 4" descr="100_2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0"/>
            <a:ext cx="8637587"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5594350" y="701675"/>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00"/>
                </a:solidFill>
              </a:rPr>
              <a:t>IR Nd:YAG laser</a:t>
            </a:r>
          </a:p>
        </p:txBody>
      </p:sp>
      <p:sp>
        <p:nvSpPr>
          <p:cNvPr id="23558" name="Text Box 6"/>
          <p:cNvSpPr txBox="1">
            <a:spLocks noChangeArrowheads="1"/>
          </p:cNvSpPr>
          <p:nvPr/>
        </p:nvSpPr>
        <p:spPr bwMode="auto">
          <a:xfrm>
            <a:off x="7270750" y="1408113"/>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00"/>
                </a:solidFill>
              </a:rPr>
              <a:t>Echelle</a:t>
            </a:r>
          </a:p>
          <a:p>
            <a:pPr eaLnBrk="1" hangingPunct="1"/>
            <a:r>
              <a:rPr lang="en-US" altLang="en-US">
                <a:solidFill>
                  <a:srgbClr val="FFFF00"/>
                </a:solidFill>
              </a:rPr>
              <a:t>spectrometer</a:t>
            </a:r>
          </a:p>
        </p:txBody>
      </p:sp>
      <p:sp>
        <p:nvSpPr>
          <p:cNvPr id="23559" name="Text Box 7"/>
          <p:cNvSpPr txBox="1">
            <a:spLocks noChangeArrowheads="1"/>
          </p:cNvSpPr>
          <p:nvPr/>
        </p:nvSpPr>
        <p:spPr bwMode="auto">
          <a:xfrm>
            <a:off x="1296988" y="5556250"/>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00"/>
                </a:solidFill>
              </a:rPr>
              <a:t>sample chamber</a:t>
            </a:r>
          </a:p>
          <a:p>
            <a:pPr eaLnBrk="1" hangingPunct="1"/>
            <a:r>
              <a:rPr lang="en-US" altLang="en-US">
                <a:solidFill>
                  <a:srgbClr val="FFFF00"/>
                </a:solidFill>
              </a:rPr>
              <a:t> (w/ purge gas)</a:t>
            </a:r>
          </a:p>
        </p:txBody>
      </p:sp>
      <p:sp>
        <p:nvSpPr>
          <p:cNvPr id="23560" name="Text Box 8"/>
          <p:cNvSpPr txBox="1">
            <a:spLocks noChangeArrowheads="1"/>
          </p:cNvSpPr>
          <p:nvPr/>
        </p:nvSpPr>
        <p:spPr bwMode="auto">
          <a:xfrm>
            <a:off x="3335338" y="3181350"/>
            <a:ext cx="141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00"/>
                </a:solidFill>
              </a:rPr>
              <a:t>microscope </a:t>
            </a:r>
          </a:p>
          <a:p>
            <a:pPr eaLnBrk="1" hangingPunct="1"/>
            <a:r>
              <a:rPr lang="en-US" altLang="en-US">
                <a:solidFill>
                  <a:srgbClr val="FFFF00"/>
                </a:solidFill>
              </a:rPr>
              <a:t>assembly</a:t>
            </a:r>
          </a:p>
        </p:txBody>
      </p:sp>
      <p:cxnSp>
        <p:nvCxnSpPr>
          <p:cNvPr id="3" name="Straight Arrow Connector 2"/>
          <p:cNvCxnSpPr/>
          <p:nvPr/>
        </p:nvCxnSpPr>
        <p:spPr>
          <a:xfrm flipH="1">
            <a:off x="3170238" y="1581150"/>
            <a:ext cx="1430337" cy="38100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238501" y="1828800"/>
            <a:ext cx="3686174" cy="13335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933700" y="1828800"/>
            <a:ext cx="3990976" cy="106680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933700" y="2895600"/>
            <a:ext cx="0" cy="167640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630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463" y="590550"/>
            <a:ext cx="7753086" cy="5814815"/>
          </a:xfrm>
        </p:spPr>
      </p:pic>
    </p:spTree>
    <p:extLst>
      <p:ext uri="{BB962C8B-B14F-4D97-AF65-F5344CB8AC3E}">
        <p14:creationId xmlns:p14="http://schemas.microsoft.com/office/powerpoint/2010/main" val="1491429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i="1" u="sng" dirty="0" smtClean="0">
                <a:effectLst>
                  <a:outerShdw blurRad="38100" dist="38100" dir="2700000" algn="tl">
                    <a:srgbClr val="000000">
                      <a:alpha val="43137"/>
                    </a:srgbClr>
                  </a:outerShdw>
                </a:effectLst>
              </a:rPr>
              <a:t>Outline</a:t>
            </a:r>
            <a:endParaRPr lang="en-CA" b="1" i="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7638"/>
            <a:ext cx="8229600" cy="4525963"/>
          </a:xfrm>
        </p:spPr>
        <p:txBody>
          <a:bodyPr>
            <a:normAutofit lnSpcReduction="10000"/>
          </a:bodyPr>
          <a:lstStyle/>
          <a:p>
            <a:pPr marL="514350" indent="-514350">
              <a:spcAft>
                <a:spcPts val="2400"/>
              </a:spcAft>
              <a:buFont typeface="+mj-lt"/>
              <a:buAutoNum type="arabicPeriod"/>
            </a:pPr>
            <a:r>
              <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Introduction of the Method.  Laser-induced breakdown spectroscopy (LIBS)</a:t>
            </a:r>
          </a:p>
          <a:p>
            <a:pPr marL="514350" indent="-514350">
              <a:spcAft>
                <a:spcPts val="2400"/>
              </a:spcAft>
              <a:buFont typeface="+mj-lt"/>
              <a:buAutoNum type="arabicPeriod"/>
            </a:pP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Advantages of LIBS over other analytic methods</a:t>
            </a:r>
            <a:endPar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endParaRPr>
          </a:p>
          <a:p>
            <a:pPr marL="514350" indent="-514350">
              <a:spcAft>
                <a:spcPts val="0"/>
              </a:spcAft>
              <a:buFont typeface="+mj-lt"/>
              <a:buAutoNum type="arabicPeriod"/>
            </a:pPr>
            <a:r>
              <a:rPr lang="en-CA" sz="2800" dirty="0">
                <a:latin typeface="Calibri" panose="020F0502020204030204" pitchFamily="34" charset="0"/>
                <a:ea typeface="Tahoma" panose="020B0604030504040204" pitchFamily="34" charset="0"/>
                <a:cs typeface="Tahoma" panose="020B0604030504040204" pitchFamily="34" charset="0"/>
              </a:rPr>
              <a:t>Biomedical Applications of </a:t>
            </a:r>
            <a:r>
              <a:rPr lang="en-CA" sz="2800" dirty="0" smtClean="0">
                <a:latin typeface="Calibri" panose="020F0502020204030204" pitchFamily="34" charset="0"/>
                <a:ea typeface="Tahoma" panose="020B0604030504040204" pitchFamily="34" charset="0"/>
                <a:cs typeface="Tahoma" panose="020B0604030504040204" pitchFamily="34" charset="0"/>
              </a:rPr>
              <a:t>LIBS</a:t>
            </a:r>
          </a:p>
          <a:p>
            <a:pPr marL="914400" lvl="1" indent="-371475">
              <a:spcAft>
                <a:spcPts val="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new paradigm for rapid pathogen identification</a:t>
            </a:r>
          </a:p>
          <a:p>
            <a:pPr marL="914400" lvl="1" indent="-371475">
              <a:spcAft>
                <a:spcPts val="240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real time assay for nutritional zinc </a:t>
            </a:r>
            <a:r>
              <a:rPr lang="en-CA" dirty="0" smtClean="0">
                <a:latin typeface="Calibri" panose="020F0502020204030204" pitchFamily="34" charset="0"/>
                <a:ea typeface="Tahoma" panose="020B0604030504040204" pitchFamily="34" charset="0"/>
                <a:cs typeface="Tahoma" panose="020B0604030504040204" pitchFamily="34" charset="0"/>
              </a:rPr>
              <a:t>deficiency</a:t>
            </a:r>
            <a:endParaRPr lang="en-CA" dirty="0">
              <a:latin typeface="Calibri" panose="020F0502020204030204" pitchFamily="34" charset="0"/>
              <a:ea typeface="Tahoma" panose="020B0604030504040204" pitchFamily="34" charset="0"/>
              <a:cs typeface="Tahoma" panose="020B0604030504040204" pitchFamily="34" charset="0"/>
            </a:endParaRPr>
          </a:p>
          <a:p>
            <a:pPr marL="514350" indent="-514350">
              <a:spcAft>
                <a:spcPts val="2400"/>
              </a:spcAft>
              <a:buFont typeface="+mj-lt"/>
              <a:buAutoNum type="arabicPeriod"/>
            </a:pP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Concluding Thoughts</a:t>
            </a:r>
          </a:p>
        </p:txBody>
      </p:sp>
    </p:spTree>
    <p:extLst>
      <p:ext uri="{BB962C8B-B14F-4D97-AF65-F5344CB8AC3E}">
        <p14:creationId xmlns:p14="http://schemas.microsoft.com/office/powerpoint/2010/main" val="1309846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endParaRPr lang="en-US" altLang="en-US" dirty="0" smtClean="0"/>
          </a:p>
        </p:txBody>
      </p:sp>
      <p:sp>
        <p:nvSpPr>
          <p:cNvPr id="6147" name="Rectangle 3"/>
          <p:cNvSpPr>
            <a:spLocks noGrp="1" noChangeArrowheads="1"/>
          </p:cNvSpPr>
          <p:nvPr>
            <p:ph type="body" idx="1"/>
          </p:nvPr>
        </p:nvSpPr>
        <p:spPr/>
        <p:txBody>
          <a:bodyPr/>
          <a:lstStyle/>
          <a:p>
            <a:pPr eaLnBrk="1" hangingPunct="1"/>
            <a:endParaRPr lang="en-US" altLang="en-US" dirty="0" smtClean="0"/>
          </a:p>
        </p:txBody>
      </p:sp>
      <p:pic>
        <p:nvPicPr>
          <p:cNvPr id="71684" name="Picture 4" descr="oct9anthraxletter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88913"/>
            <a:ext cx="277971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wwhite pow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223838"/>
            <a:ext cx="20224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powder"/>
          <p:cNvPicPr>
            <a:picLocks noChangeAspect="1" noChangeArrowheads="1"/>
          </p:cNvPicPr>
          <p:nvPr/>
        </p:nvPicPr>
        <p:blipFill>
          <a:blip r:embed="rId4">
            <a:extLst>
              <a:ext uri="{28A0092B-C50C-407E-A947-70E740481C1C}">
                <a14:useLocalDpi xmlns:a14="http://schemas.microsoft.com/office/drawing/2010/main" val="0"/>
              </a:ext>
            </a:extLst>
          </a:blip>
          <a:srcRect l="7248" t="16614" r="7790" b="24940"/>
          <a:stretch>
            <a:fillRect/>
          </a:stretch>
        </p:blipFill>
        <p:spPr bwMode="auto">
          <a:xfrm>
            <a:off x="2817813" y="2136775"/>
            <a:ext cx="522922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descr="mysterious powder"/>
          <p:cNvPicPr>
            <a:picLocks noChangeAspect="1" noChangeArrowheads="1"/>
          </p:cNvPicPr>
          <p:nvPr/>
        </p:nvPicPr>
        <p:blipFill>
          <a:blip r:embed="rId5">
            <a:extLst>
              <a:ext uri="{28A0092B-C50C-407E-A947-70E740481C1C}">
                <a14:useLocalDpi xmlns:a14="http://schemas.microsoft.com/office/drawing/2010/main" val="0"/>
              </a:ext>
            </a:extLst>
          </a:blip>
          <a:srcRect l="23334" t="19727" r="22917" b="22070"/>
          <a:stretch>
            <a:fillRect/>
          </a:stretch>
        </p:blipFill>
        <p:spPr bwMode="auto">
          <a:xfrm>
            <a:off x="273050" y="785813"/>
            <a:ext cx="6629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8" descr="mysterious powder"/>
          <p:cNvPicPr>
            <a:picLocks noChangeAspect="1" noChangeArrowheads="1"/>
          </p:cNvPicPr>
          <p:nvPr/>
        </p:nvPicPr>
        <p:blipFill>
          <a:blip r:embed="rId5">
            <a:extLst>
              <a:ext uri="{28A0092B-C50C-407E-A947-70E740481C1C}">
                <a14:useLocalDpi xmlns:a14="http://schemas.microsoft.com/office/drawing/2010/main" val="0"/>
              </a:ext>
            </a:extLst>
          </a:blip>
          <a:srcRect t="11914" r="55139" b="80273"/>
          <a:stretch>
            <a:fillRect/>
          </a:stretch>
        </p:blipFill>
        <p:spPr bwMode="auto">
          <a:xfrm>
            <a:off x="0" y="0"/>
            <a:ext cx="6153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9" descr="mysterious powder2"/>
          <p:cNvPicPr>
            <a:picLocks noChangeAspect="1" noChangeArrowheads="1"/>
          </p:cNvPicPr>
          <p:nvPr/>
        </p:nvPicPr>
        <p:blipFill>
          <a:blip r:embed="rId6">
            <a:extLst>
              <a:ext uri="{28A0092B-C50C-407E-A947-70E740481C1C}">
                <a14:useLocalDpi xmlns:a14="http://schemas.microsoft.com/office/drawing/2010/main" val="0"/>
              </a:ext>
            </a:extLst>
          </a:blip>
          <a:srcRect l="23195" t="60547" r="23889" b="27539"/>
          <a:stretch>
            <a:fillRect/>
          </a:stretch>
        </p:blipFill>
        <p:spPr bwMode="auto">
          <a:xfrm>
            <a:off x="203200" y="5695950"/>
            <a:ext cx="7258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10"/>
          <p:cNvPicPr>
            <a:picLocks noChangeAspect="1" noChangeArrowheads="1"/>
          </p:cNvPicPr>
          <p:nvPr/>
        </p:nvPicPr>
        <p:blipFill>
          <a:blip r:embed="rId7">
            <a:extLst>
              <a:ext uri="{28A0092B-C50C-407E-A947-70E740481C1C}">
                <a14:useLocalDpi xmlns:a14="http://schemas.microsoft.com/office/drawing/2010/main" val="0"/>
              </a:ext>
            </a:extLst>
          </a:blip>
          <a:srcRect l="15231" t="18445" r="39792" b="14555"/>
          <a:stretch>
            <a:fillRect/>
          </a:stretch>
        </p:blipFill>
        <p:spPr bwMode="auto">
          <a:xfrm>
            <a:off x="2141538" y="898525"/>
            <a:ext cx="6169025"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91" name="Picture 11"/>
          <p:cNvPicPr>
            <a:picLocks noChangeAspect="1" noChangeArrowheads="1"/>
          </p:cNvPicPr>
          <p:nvPr/>
        </p:nvPicPr>
        <p:blipFill>
          <a:blip r:embed="rId8">
            <a:extLst>
              <a:ext uri="{28A0092B-C50C-407E-A947-70E740481C1C}">
                <a14:useLocalDpi xmlns:a14="http://schemas.microsoft.com/office/drawing/2010/main" val="0"/>
              </a:ext>
            </a:extLst>
          </a:blip>
          <a:srcRect l="32593" t="31148" r="33009" b="57408"/>
          <a:stretch>
            <a:fillRect/>
          </a:stretch>
        </p:blipFill>
        <p:spPr bwMode="auto">
          <a:xfrm>
            <a:off x="4425950" y="0"/>
            <a:ext cx="47180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161" name="Group 17"/>
          <p:cNvGrpSpPr>
            <a:grpSpLocks/>
          </p:cNvGrpSpPr>
          <p:nvPr/>
        </p:nvGrpSpPr>
        <p:grpSpPr bwMode="auto">
          <a:xfrm>
            <a:off x="622300" y="533400"/>
            <a:ext cx="8521700" cy="5575300"/>
            <a:chOff x="-128" y="336"/>
            <a:chExt cx="5888" cy="4152"/>
          </a:xfrm>
        </p:grpSpPr>
        <p:pic>
          <p:nvPicPr>
            <p:cNvPr id="6159" name="Picture 15"/>
            <p:cNvPicPr>
              <a:picLocks noChangeAspect="1" noChangeArrowheads="1"/>
            </p:cNvPicPr>
            <p:nvPr/>
          </p:nvPicPr>
          <p:blipFill>
            <a:blip r:embed="rId9">
              <a:extLst>
                <a:ext uri="{28A0092B-C50C-407E-A947-70E740481C1C}">
                  <a14:useLocalDpi xmlns:a14="http://schemas.microsoft.com/office/drawing/2010/main" val="0"/>
                </a:ext>
              </a:extLst>
            </a:blip>
            <a:srcRect l="15186" t="16222" r="16667" b="71631"/>
            <a:stretch>
              <a:fillRect/>
            </a:stretch>
          </p:blipFill>
          <p:spPr bwMode="auto">
            <a:xfrm>
              <a:off x="-128" y="336"/>
              <a:ext cx="5888"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9">
              <a:extLst>
                <a:ext uri="{28A0092B-C50C-407E-A947-70E740481C1C}">
                  <a14:useLocalDpi xmlns:a14="http://schemas.microsoft.com/office/drawing/2010/main" val="0"/>
                </a:ext>
              </a:extLst>
            </a:blip>
            <a:srcRect l="15186" t="28221" r="39444" b="5556"/>
            <a:stretch>
              <a:fillRect/>
            </a:stretch>
          </p:blipFill>
          <p:spPr bwMode="auto">
            <a:xfrm>
              <a:off x="0" y="912"/>
              <a:ext cx="3920" cy="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82707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Effect transition="in" filter="blinds(horizontal)">
                                      <p:cBhvr>
                                        <p:cTn id="7" dur="500"/>
                                        <p:tgtEl>
                                          <p:spTgt spid="71688"/>
                                        </p:tgtEl>
                                      </p:cBhvr>
                                    </p:animEffect>
                                  </p:childTnLst>
                                </p:cTn>
                              </p:par>
                              <p:par>
                                <p:cTn id="8" presetID="3" presetClass="entr" presetSubtype="10" fill="hold" nodeType="withEffect">
                                  <p:stCondLst>
                                    <p:cond delay="0"/>
                                  </p:stCondLst>
                                  <p:childTnLst>
                                    <p:set>
                                      <p:cBhvr>
                                        <p:cTn id="9" dur="1" fill="hold">
                                          <p:stCondLst>
                                            <p:cond delay="0"/>
                                          </p:stCondLst>
                                        </p:cTn>
                                        <p:tgtEl>
                                          <p:spTgt spid="71687"/>
                                        </p:tgtEl>
                                        <p:attrNameLst>
                                          <p:attrName>style.visibility</p:attrName>
                                        </p:attrNameLst>
                                      </p:cBhvr>
                                      <p:to>
                                        <p:strVal val="visible"/>
                                      </p:to>
                                    </p:set>
                                    <p:animEffect transition="in" filter="blinds(horizontal)">
                                      <p:cBhvr>
                                        <p:cTn id="10" dur="500"/>
                                        <p:tgtEl>
                                          <p:spTgt spid="71687"/>
                                        </p:tgtEl>
                                      </p:cBhvr>
                                    </p:animEffect>
                                  </p:childTnLst>
                                </p:cTn>
                              </p:par>
                              <p:par>
                                <p:cTn id="11" presetID="3" presetClass="entr" presetSubtype="10" fill="hold" nodeType="withEffect">
                                  <p:stCondLst>
                                    <p:cond delay="0"/>
                                  </p:stCondLst>
                                  <p:childTnLst>
                                    <p:set>
                                      <p:cBhvr>
                                        <p:cTn id="12" dur="1" fill="hold">
                                          <p:stCondLst>
                                            <p:cond delay="0"/>
                                          </p:stCondLst>
                                        </p:cTn>
                                        <p:tgtEl>
                                          <p:spTgt spid="71689"/>
                                        </p:tgtEl>
                                        <p:attrNameLst>
                                          <p:attrName>style.visibility</p:attrName>
                                        </p:attrNameLst>
                                      </p:cBhvr>
                                      <p:to>
                                        <p:strVal val="visible"/>
                                      </p:to>
                                    </p:set>
                                    <p:animEffect transition="in" filter="blinds(horizontal)">
                                      <p:cBhvr>
                                        <p:cTn id="13" dur="500"/>
                                        <p:tgtEl>
                                          <p:spTgt spid="71689"/>
                                        </p:tgtEl>
                                      </p:cBhvr>
                                    </p:animEffect>
                                  </p:childTnLst>
                                </p:cTn>
                              </p:par>
                              <p:par>
                                <p:cTn id="14" presetID="3" presetClass="exit" presetSubtype="10" fill="hold" nodeType="withEffect">
                                  <p:stCondLst>
                                    <p:cond delay="0"/>
                                  </p:stCondLst>
                                  <p:childTnLst>
                                    <p:animEffect transition="out" filter="blinds(horizontal)">
                                      <p:cBhvr>
                                        <p:cTn id="15" dur="500"/>
                                        <p:tgtEl>
                                          <p:spTgt spid="71684"/>
                                        </p:tgtEl>
                                      </p:cBhvr>
                                    </p:animEffect>
                                    <p:set>
                                      <p:cBhvr>
                                        <p:cTn id="16" dur="1" fill="hold">
                                          <p:stCondLst>
                                            <p:cond delay="499"/>
                                          </p:stCondLst>
                                        </p:cTn>
                                        <p:tgtEl>
                                          <p:spTgt spid="7168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16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6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i="1" u="sng" dirty="0" smtClean="0"/>
              <a:t>So why?</a:t>
            </a:r>
          </a:p>
        </p:txBody>
      </p:sp>
      <p:sp>
        <p:nvSpPr>
          <p:cNvPr id="7171" name="Rectangle 3"/>
          <p:cNvSpPr>
            <a:spLocks noGrp="1" noChangeArrowheads="1"/>
          </p:cNvSpPr>
          <p:nvPr>
            <p:ph type="body" idx="1"/>
          </p:nvPr>
        </p:nvSpPr>
        <p:spPr/>
        <p:txBody>
          <a:bodyPr/>
          <a:lstStyle/>
          <a:p>
            <a:pPr marL="0" indent="0" eaLnBrk="1" hangingPunct="1">
              <a:lnSpc>
                <a:spcPct val="90000"/>
              </a:lnSpc>
              <a:buFontTx/>
              <a:buNone/>
            </a:pPr>
            <a:r>
              <a:rPr lang="en-US" altLang="en-US" dirty="0" smtClean="0"/>
              <a:t>“It is well-accepted that the microbiological expertise and cost required to perform these identifications preclude their common use as a screening mechanism to prevent human infection.”</a:t>
            </a:r>
            <a:r>
              <a:rPr lang="en-US" altLang="en-US" baseline="30000" dirty="0" smtClean="0"/>
              <a:t>1</a:t>
            </a:r>
            <a:r>
              <a:rPr lang="en-US" altLang="en-US" dirty="0" smtClean="0"/>
              <a:t> </a:t>
            </a:r>
            <a:br>
              <a:rPr lang="en-US" altLang="en-US" dirty="0" smtClean="0"/>
            </a:br>
            <a:endParaRPr lang="en-US" altLang="en-US" dirty="0" smtClean="0"/>
          </a:p>
          <a:p>
            <a:pPr marL="0" indent="0" eaLnBrk="1" hangingPunct="1">
              <a:lnSpc>
                <a:spcPct val="90000"/>
              </a:lnSpc>
            </a:pPr>
            <a:endParaRPr lang="en-US" altLang="en-US" dirty="0" smtClean="0"/>
          </a:p>
          <a:p>
            <a:pPr marL="0" indent="0" eaLnBrk="1" hangingPunct="1">
              <a:lnSpc>
                <a:spcPct val="90000"/>
              </a:lnSpc>
              <a:buFontTx/>
              <a:buNone/>
            </a:pPr>
            <a:r>
              <a:rPr lang="en-US" altLang="en-US" sz="2400" baseline="30000" dirty="0" smtClean="0"/>
              <a:t>1</a:t>
            </a:r>
            <a:r>
              <a:rPr lang="en-US" altLang="en-US" sz="2400" dirty="0" smtClean="0"/>
              <a:t>Tarr, P.I. 1995. </a:t>
            </a:r>
            <a:r>
              <a:rPr lang="en-US" altLang="en-US" sz="2400" i="1" dirty="0" smtClean="0"/>
              <a:t>Escherichia coli</a:t>
            </a:r>
            <a:r>
              <a:rPr lang="en-US" altLang="en-US" sz="2400" dirty="0" smtClean="0"/>
              <a:t> O157:H7: clinical, diagnostic, and epidemiological aspects of human infection.  Clin. Infect. Dis. 20, 1-8. </a:t>
            </a:r>
          </a:p>
        </p:txBody>
      </p:sp>
      <p:pic>
        <p:nvPicPr>
          <p:cNvPr id="7175" name="Picture 7" descr="ANd9GcQfyff9uATqCKwChuySrCFeujksYikoKn05F6DZOTKMkdsd8bQ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8350"/>
            <a:ext cx="1517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Nd9GcTp2za3jFU9YNsMFwWWlaV9mkoKGndGRpg6vqd0uXy18Pi3te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712" y="11486"/>
            <a:ext cx="2046288" cy="12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72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r="28768"/>
          <a:stretch/>
        </p:blipFill>
        <p:spPr>
          <a:xfrm>
            <a:off x="0" y="975367"/>
            <a:ext cx="9010650" cy="3055567"/>
          </a:xfrm>
          <a:prstGeom prst="rect">
            <a:avLst/>
          </a:prstGeom>
        </p:spPr>
      </p:pic>
      <p:pic>
        <p:nvPicPr>
          <p:cNvPr id="32" name="Picture 31"/>
          <p:cNvPicPr>
            <a:picLocks noChangeAspect="1"/>
          </p:cNvPicPr>
          <p:nvPr/>
        </p:nvPicPr>
        <p:blipFill>
          <a:blip r:embed="rId4"/>
          <a:stretch>
            <a:fillRect/>
          </a:stretch>
        </p:blipFill>
        <p:spPr>
          <a:xfrm>
            <a:off x="2455254" y="4131233"/>
            <a:ext cx="3900983" cy="2092735"/>
          </a:xfrm>
          <a:prstGeom prst="rect">
            <a:avLst/>
          </a:prstGeom>
        </p:spPr>
      </p:pic>
      <p:sp>
        <p:nvSpPr>
          <p:cNvPr id="33" name="Right Arrow 32"/>
          <p:cNvSpPr>
            <a:spLocks noChangeAspect="1"/>
          </p:cNvSpPr>
          <p:nvPr/>
        </p:nvSpPr>
        <p:spPr>
          <a:xfrm rot="5400000">
            <a:off x="4442500" y="4171950"/>
            <a:ext cx="325737" cy="244303"/>
          </a:xfrm>
          <a:prstGeom prst="rightArrow">
            <a:avLst/>
          </a:prstGeom>
          <a:solidFill>
            <a:srgbClr val="C00000"/>
          </a:solidFill>
          <a:ln>
            <a:solidFill>
              <a:schemeClr val="tx1"/>
            </a:solidFill>
          </a:ln>
          <a:effectLst>
            <a:outerShdw blurRad="254000" dist="38100" dir="5400000" sx="101000" sy="101000" algn="t"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noFill/>
            </a:endParaRPr>
          </a:p>
        </p:txBody>
      </p:sp>
      <p:sp>
        <p:nvSpPr>
          <p:cNvPr id="6" name="Title 1"/>
          <p:cNvSpPr>
            <a:spLocks noGrp="1"/>
          </p:cNvSpPr>
          <p:nvPr>
            <p:ph type="title"/>
          </p:nvPr>
        </p:nvSpPr>
        <p:spPr>
          <a:xfrm>
            <a:off x="290945" y="371898"/>
            <a:ext cx="8229600" cy="1143000"/>
          </a:xfrm>
        </p:spPr>
        <p:txBody>
          <a:bodyPr anchor="t"/>
          <a:lstStyle/>
          <a:p>
            <a:pPr algn="l"/>
            <a:r>
              <a:rPr lang="en-CA" sz="3600" dirty="0" smtClean="0">
                <a:effectLst>
                  <a:outerShdw blurRad="38100" dist="38100" dir="2700000" algn="tl">
                    <a:srgbClr val="000000">
                      <a:alpha val="43137"/>
                    </a:srgbClr>
                  </a:outerShdw>
                </a:effectLst>
              </a:rPr>
              <a:t>Current Method of Bacterial identification</a:t>
            </a:r>
            <a:endParaRPr lang="en-CA" sz="3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564233" y="4098074"/>
            <a:ext cx="1543414" cy="2081584"/>
          </a:xfrm>
          <a:prstGeom prst="rect">
            <a:avLst/>
          </a:prstGeom>
          <a:solidFill>
            <a:schemeClr val="bg1"/>
          </a:solidFill>
        </p:spPr>
      </p:pic>
      <p:pic>
        <p:nvPicPr>
          <p:cNvPr id="3" name="Picture 2"/>
          <p:cNvPicPr>
            <a:picLocks noChangeAspect="1"/>
          </p:cNvPicPr>
          <p:nvPr/>
        </p:nvPicPr>
        <p:blipFill>
          <a:blip r:embed="rId6"/>
          <a:stretch>
            <a:fillRect/>
          </a:stretch>
        </p:blipFill>
        <p:spPr>
          <a:xfrm>
            <a:off x="348074" y="6223968"/>
            <a:ext cx="2823751" cy="356253"/>
          </a:xfrm>
          <a:prstGeom prst="rect">
            <a:avLst/>
          </a:prstGeom>
          <a:solidFill>
            <a:schemeClr val="bg1"/>
          </a:solidFill>
        </p:spPr>
      </p:pic>
      <p:pic>
        <p:nvPicPr>
          <p:cNvPr id="5" name="Picture 4"/>
          <p:cNvPicPr>
            <a:picLocks noChangeAspect="1"/>
          </p:cNvPicPr>
          <p:nvPr/>
        </p:nvPicPr>
        <p:blipFill>
          <a:blip r:embed="rId7"/>
          <a:stretch>
            <a:fillRect/>
          </a:stretch>
        </p:blipFill>
        <p:spPr>
          <a:xfrm>
            <a:off x="6902278" y="4030934"/>
            <a:ext cx="1817890" cy="2059872"/>
          </a:xfrm>
          <a:prstGeom prst="rect">
            <a:avLst/>
          </a:prstGeom>
        </p:spPr>
      </p:pic>
      <p:pic>
        <p:nvPicPr>
          <p:cNvPr id="4" name="Picture 3"/>
          <p:cNvPicPr>
            <a:picLocks noChangeAspect="1"/>
          </p:cNvPicPr>
          <p:nvPr/>
        </p:nvPicPr>
        <p:blipFill>
          <a:blip r:embed="rId8"/>
          <a:stretch>
            <a:fillRect/>
          </a:stretch>
        </p:blipFill>
        <p:spPr>
          <a:xfrm>
            <a:off x="421663" y="1145086"/>
            <a:ext cx="7968163" cy="3578662"/>
          </a:xfrm>
          <a:prstGeom prst="rect">
            <a:avLst/>
          </a:prstGeom>
        </p:spPr>
      </p:pic>
    </p:spTree>
    <p:extLst>
      <p:ext uri="{BB962C8B-B14F-4D97-AF65-F5344CB8AC3E}">
        <p14:creationId xmlns:p14="http://schemas.microsoft.com/office/powerpoint/2010/main" val="186351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180975" y="0"/>
            <a:ext cx="8229600" cy="1143000"/>
          </a:xfrm>
        </p:spPr>
        <p:txBody>
          <a:bodyPr/>
          <a:lstStyle/>
          <a:p>
            <a:pPr algn="l" eaLnBrk="1" hangingPunct="1"/>
            <a:r>
              <a:rPr lang="en-US" altLang="en-US" sz="2800" b="1" i="1" u="sng" dirty="0" smtClean="0">
                <a:solidFill>
                  <a:srgbClr val="003399"/>
                </a:solidFill>
              </a:rPr>
              <a:t>How unique is “unique”?</a:t>
            </a:r>
          </a:p>
        </p:txBody>
      </p:sp>
      <p:sp>
        <p:nvSpPr>
          <p:cNvPr id="62467" name="Rectangle 3"/>
          <p:cNvSpPr>
            <a:spLocks noGrp="1" noChangeArrowheads="1"/>
          </p:cNvSpPr>
          <p:nvPr>
            <p:ph type="body" idx="4294967295"/>
          </p:nvPr>
        </p:nvSpPr>
        <p:spPr>
          <a:xfrm>
            <a:off x="225425" y="955675"/>
            <a:ext cx="5413375" cy="2541588"/>
          </a:xfrm>
        </p:spPr>
        <p:txBody>
          <a:bodyPr/>
          <a:lstStyle/>
          <a:p>
            <a:pPr marL="261938" indent="-261938" eaLnBrk="1" hangingPunct="1">
              <a:buFont typeface="Wingdings" panose="05000000000000000000" pitchFamily="2" charset="2"/>
              <a:buChar char="ü"/>
            </a:pPr>
            <a:r>
              <a:rPr lang="en-US" altLang="en-US" sz="2000" dirty="0" smtClean="0"/>
              <a:t>We can identify a bacterial species, certainly its genus, with high sensitivity and specificity (confirmed by others).</a:t>
            </a:r>
          </a:p>
          <a:p>
            <a:pPr marL="261938" indent="-261938" eaLnBrk="1" hangingPunct="1">
              <a:buFont typeface="Wingdings" panose="05000000000000000000" pitchFamily="2" charset="2"/>
              <a:buChar char="ü"/>
            </a:pPr>
            <a:r>
              <a:rPr lang="en-US" altLang="en-US" sz="2000" dirty="0" smtClean="0"/>
              <a:t>We can differentiate strains of </a:t>
            </a:r>
            <a:r>
              <a:rPr lang="en-US" altLang="en-US" sz="2000" i="1" dirty="0" smtClean="0"/>
              <a:t>E. coli</a:t>
            </a:r>
            <a:r>
              <a:rPr lang="en-US" altLang="en-US" sz="2000" dirty="0" smtClean="0"/>
              <a:t> (demonstrated by others in MRSA).</a:t>
            </a:r>
          </a:p>
          <a:p>
            <a:pPr marL="261938" indent="-261938" eaLnBrk="1" hangingPunct="1">
              <a:buFont typeface="Wingdings" panose="05000000000000000000" pitchFamily="2" charset="2"/>
              <a:buChar char="ü"/>
            </a:pPr>
            <a:r>
              <a:rPr lang="en-US" altLang="en-US" sz="2000" dirty="0" smtClean="0"/>
              <a:t>Multiple multivariate techniques effective at discriminating spectra.</a:t>
            </a:r>
          </a:p>
          <a:p>
            <a:pPr marL="261938" indent="-261938" eaLnBrk="1" hangingPunct="1"/>
            <a:endParaRPr lang="en-US" altLang="en-US" sz="2800" dirty="0" smtClean="0"/>
          </a:p>
        </p:txBody>
      </p:sp>
      <p:pic>
        <p:nvPicPr>
          <p:cNvPr id="624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3717925"/>
            <a:ext cx="5307013"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512" name="Picture 48"/>
          <p:cNvPicPr>
            <a:picLocks noChangeAspect="1" noChangeArrowheads="1"/>
          </p:cNvPicPr>
          <p:nvPr/>
        </p:nvPicPr>
        <p:blipFill>
          <a:blip r:embed="rId3">
            <a:extLst>
              <a:ext uri="{28A0092B-C50C-407E-A947-70E740481C1C}">
                <a14:useLocalDpi xmlns:a14="http://schemas.microsoft.com/office/drawing/2010/main" val="0"/>
              </a:ext>
            </a:extLst>
          </a:blip>
          <a:srcRect t="4584"/>
          <a:stretch>
            <a:fillRect/>
          </a:stretch>
        </p:blipFill>
        <p:spPr bwMode="auto">
          <a:xfrm>
            <a:off x="5707063" y="215900"/>
            <a:ext cx="3436937" cy="664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58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effectLst>
                  <a:outerShdw blurRad="38100" dist="38100" dir="2700000" algn="tl">
                    <a:srgbClr val="000000">
                      <a:alpha val="43137"/>
                    </a:srgbClr>
                  </a:outerShdw>
                </a:effectLst>
                <a:latin typeface="+mn-lt"/>
              </a:rPr>
              <a:t>Results: We have already demonstrated…</a:t>
            </a:r>
          </a:p>
        </p:txBody>
      </p:sp>
      <p:sp>
        <p:nvSpPr>
          <p:cNvPr id="38915" name="Rectangle 3"/>
          <p:cNvSpPr>
            <a:spLocks noGrp="1" noChangeArrowheads="1"/>
          </p:cNvSpPr>
          <p:nvPr>
            <p:ph type="body" idx="1"/>
          </p:nvPr>
        </p:nvSpPr>
        <p:spPr>
          <a:xfrm>
            <a:off x="457200" y="1246188"/>
            <a:ext cx="8229600" cy="4879975"/>
          </a:xfrm>
        </p:spPr>
        <p:txBody>
          <a:bodyPr/>
          <a:lstStyle/>
          <a:p>
            <a:pPr eaLnBrk="1" hangingPunct="1">
              <a:spcBef>
                <a:spcPct val="50000"/>
              </a:spcBef>
              <a:buClr>
                <a:schemeClr val="bg1"/>
              </a:buClr>
              <a:buFont typeface="Wingdings" panose="05000000000000000000" pitchFamily="2" charset="2"/>
              <a:buChar char="Ø"/>
            </a:pPr>
            <a:r>
              <a:rPr lang="en-US" altLang="en-US" sz="2800" dirty="0" smtClean="0"/>
              <a:t>LIBS spectral fingerprint is a </a:t>
            </a:r>
            <a:r>
              <a:rPr lang="en-US" altLang="en-US" sz="2800" i="1" dirty="0" smtClean="0">
                <a:solidFill>
                  <a:srgbClr val="FF0066"/>
                </a:solidFill>
              </a:rPr>
              <a:t>sensitive</a:t>
            </a:r>
            <a:r>
              <a:rPr lang="en-US" altLang="en-US" sz="2800" dirty="0" smtClean="0"/>
              <a:t> and </a:t>
            </a:r>
            <a:r>
              <a:rPr lang="en-US" altLang="en-US" sz="2800" i="1" dirty="0" smtClean="0">
                <a:solidFill>
                  <a:srgbClr val="FF0066"/>
                </a:solidFill>
              </a:rPr>
              <a:t>specific</a:t>
            </a:r>
            <a:r>
              <a:rPr lang="en-US" altLang="en-US" sz="2800" dirty="0" smtClean="0"/>
              <a:t> (high rates of true positives, low rates of false positives) test to identify an unknown bacterial specimen or to differentiate between possible identifications</a:t>
            </a:r>
          </a:p>
          <a:p>
            <a:pPr eaLnBrk="1" hangingPunct="1">
              <a:spcBef>
                <a:spcPct val="50000"/>
              </a:spcBef>
              <a:buClr>
                <a:schemeClr val="bg1"/>
              </a:buClr>
              <a:buFont typeface="Wingdings" panose="05000000000000000000" pitchFamily="2" charset="2"/>
              <a:buChar char="Ø"/>
            </a:pPr>
            <a:r>
              <a:rPr lang="en-US" altLang="en-US" sz="2800" dirty="0" smtClean="0"/>
              <a:t>This spectral fingerprint is </a:t>
            </a:r>
            <a:r>
              <a:rPr lang="en-US" altLang="en-US" sz="2800" i="1" dirty="0" smtClean="0">
                <a:solidFill>
                  <a:srgbClr val="FF0066"/>
                </a:solidFill>
              </a:rPr>
              <a:t>robust</a:t>
            </a:r>
            <a:r>
              <a:rPr lang="en-US" altLang="en-US" sz="2800" dirty="0" smtClean="0"/>
              <a:t> and </a:t>
            </a:r>
            <a:r>
              <a:rPr lang="en-US" altLang="en-US" sz="2800" i="1" dirty="0" smtClean="0">
                <a:solidFill>
                  <a:srgbClr val="FF0066"/>
                </a:solidFill>
              </a:rPr>
              <a:t>reliable</a:t>
            </a:r>
            <a:r>
              <a:rPr lang="en-US" altLang="en-US" sz="2800" dirty="0" smtClean="0"/>
              <a:t>, and exists through time (multiple tests spanning years on same strains of bacteria)</a:t>
            </a:r>
          </a:p>
          <a:p>
            <a:pPr eaLnBrk="1" hangingPunct="1">
              <a:spcBef>
                <a:spcPct val="50000"/>
              </a:spcBef>
              <a:buClr>
                <a:schemeClr val="bg1"/>
              </a:buClr>
              <a:buFont typeface="Wingdings" panose="05000000000000000000" pitchFamily="2" charset="2"/>
              <a:buChar char="Ø"/>
            </a:pPr>
            <a:r>
              <a:rPr lang="en-US" altLang="en-US" sz="2800" dirty="0" smtClean="0"/>
              <a:t>In addition…</a:t>
            </a:r>
          </a:p>
          <a:p>
            <a:pPr eaLnBrk="1" hangingPunct="1"/>
            <a:endParaRPr lang="en-US" altLang="en-US" sz="2800" dirty="0" smtClean="0"/>
          </a:p>
        </p:txBody>
      </p:sp>
      <p:sp>
        <p:nvSpPr>
          <p:cNvPr id="38916" name="Rectangle 4"/>
          <p:cNvSpPr>
            <a:spLocks noChangeArrowheads="1"/>
          </p:cNvSpPr>
          <p:nvPr/>
        </p:nvSpPr>
        <p:spPr bwMode="auto">
          <a:xfrm>
            <a:off x="0" y="6126163"/>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dirty="0" smtClean="0">
                <a:solidFill>
                  <a:schemeClr val="bg1"/>
                </a:solidFill>
              </a:rPr>
              <a:t>9 </a:t>
            </a:r>
            <a:r>
              <a:rPr lang="en-US" altLang="en-US" sz="1600" i="1" dirty="0">
                <a:solidFill>
                  <a:schemeClr val="bg1"/>
                </a:solidFill>
              </a:rPr>
              <a:t>publications in Applied Physics Letters, Journal of Applied Physics, Applied Optics, Applied Spectroscopy, Spectrochimica Acta B, and others – confirmed by multiple other groups</a:t>
            </a:r>
          </a:p>
        </p:txBody>
      </p:sp>
    </p:spTree>
    <p:extLst>
      <p:ext uri="{BB962C8B-B14F-4D97-AF65-F5344CB8AC3E}">
        <p14:creationId xmlns:p14="http://schemas.microsoft.com/office/powerpoint/2010/main" val="1363382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457200" y="0"/>
            <a:ext cx="8229600" cy="1143000"/>
          </a:xfrm>
        </p:spPr>
        <p:txBody>
          <a:bodyPr/>
          <a:lstStyle/>
          <a:p>
            <a:pPr eaLnBrk="1" hangingPunct="1"/>
            <a:r>
              <a:rPr lang="en-US" altLang="en-US" sz="3600" dirty="0" smtClean="0">
                <a:effectLst>
                  <a:outerShdw blurRad="38100" dist="38100" dir="2700000" algn="tl">
                    <a:srgbClr val="000000">
                      <a:alpha val="43137"/>
                    </a:srgbClr>
                  </a:outerShdw>
                </a:effectLst>
                <a:latin typeface="+mn-lt"/>
              </a:rPr>
              <a:t>Results: We have already demonstrated…</a:t>
            </a:r>
          </a:p>
        </p:txBody>
      </p:sp>
      <p:sp>
        <p:nvSpPr>
          <p:cNvPr id="124931" name="Rectangle 3"/>
          <p:cNvSpPr>
            <a:spLocks noGrp="1" noChangeArrowheads="1"/>
          </p:cNvSpPr>
          <p:nvPr>
            <p:ph type="body" idx="4294967295"/>
          </p:nvPr>
        </p:nvSpPr>
        <p:spPr>
          <a:xfrm>
            <a:off x="457200" y="1246188"/>
            <a:ext cx="8229600" cy="4879975"/>
          </a:xfrm>
        </p:spPr>
        <p:txBody>
          <a:bodyPr/>
          <a:lstStyle/>
          <a:p>
            <a:pPr eaLnBrk="1" hangingPunct="1">
              <a:buFontTx/>
              <a:buNone/>
            </a:pPr>
            <a:r>
              <a:rPr lang="en-US" altLang="en-US" sz="2800" dirty="0" smtClean="0"/>
              <a:t>LIBS spectral fingerprint is:</a:t>
            </a:r>
          </a:p>
          <a:p>
            <a:pPr lvl="1" eaLnBrk="1" hangingPunct="1">
              <a:buFont typeface="Wingdings" panose="05000000000000000000" pitchFamily="2" charset="2"/>
              <a:buChar char="Ø"/>
            </a:pPr>
            <a:r>
              <a:rPr lang="en-US" altLang="en-US" sz="2400" dirty="0" smtClean="0"/>
              <a:t>growth-medium independent</a:t>
            </a:r>
          </a:p>
          <a:p>
            <a:pPr lvl="1" eaLnBrk="1" hangingPunct="1">
              <a:buFont typeface="Wingdings" panose="05000000000000000000" pitchFamily="2" charset="2"/>
              <a:buChar char="Ø"/>
            </a:pPr>
            <a:r>
              <a:rPr lang="en-US" altLang="en-US" sz="2400" dirty="0" smtClean="0"/>
              <a:t>independent of state of growth (how “old” the bacteria are)</a:t>
            </a:r>
          </a:p>
          <a:p>
            <a:pPr lvl="1" eaLnBrk="1" hangingPunct="1">
              <a:buFont typeface="Wingdings" panose="05000000000000000000" pitchFamily="2" charset="2"/>
              <a:buChar char="Ø"/>
            </a:pPr>
            <a:r>
              <a:rPr lang="en-US" altLang="en-US" sz="2400" dirty="0" smtClean="0"/>
              <a:t>independent of whether the bacteria are live or dead (or inactivated by UV light)</a:t>
            </a:r>
          </a:p>
          <a:p>
            <a:pPr lvl="1" eaLnBrk="1" hangingPunct="1">
              <a:buFont typeface="Wingdings" panose="05000000000000000000" pitchFamily="2" charset="2"/>
              <a:buChar char="Ø"/>
            </a:pPr>
            <a:r>
              <a:rPr lang="en-US" altLang="en-US" sz="2400" dirty="0" smtClean="0"/>
              <a:t>obtainable even when other types of bacteria or contaminants are present (mixed samples)</a:t>
            </a:r>
          </a:p>
          <a:p>
            <a:pPr lvl="1" eaLnBrk="1" hangingPunct="1">
              <a:buFont typeface="Wingdings" panose="05000000000000000000" pitchFamily="2" charset="2"/>
              <a:buChar char="Ø"/>
            </a:pPr>
            <a:r>
              <a:rPr lang="en-US" altLang="en-US" sz="2400" dirty="0" smtClean="0"/>
              <a:t>obtainable from urine specimens</a:t>
            </a:r>
          </a:p>
          <a:p>
            <a:pPr lvl="1" eaLnBrk="1" hangingPunct="1">
              <a:buFont typeface="Wingdings" panose="05000000000000000000" pitchFamily="2" charset="2"/>
              <a:buChar char="Ø"/>
            </a:pPr>
            <a:r>
              <a:rPr lang="en-US" altLang="en-US" sz="2400" dirty="0" smtClean="0"/>
              <a:t>capable of strain discrimination</a:t>
            </a:r>
          </a:p>
          <a:p>
            <a:pPr lvl="1" eaLnBrk="1" hangingPunct="1">
              <a:buFont typeface="Wingdings" panose="05000000000000000000" pitchFamily="2" charset="2"/>
              <a:buChar char="Ø"/>
            </a:pPr>
            <a:r>
              <a:rPr lang="en-US" altLang="en-US" sz="2400" dirty="0" smtClean="0"/>
              <a:t>obtainable from about 500 bacteria</a:t>
            </a:r>
          </a:p>
          <a:p>
            <a:pPr eaLnBrk="1" hangingPunct="1"/>
            <a:endParaRPr lang="en-US" altLang="en-US" sz="2800" dirty="0" smtClean="0"/>
          </a:p>
        </p:txBody>
      </p:sp>
      <p:sp>
        <p:nvSpPr>
          <p:cNvPr id="124932" name="Rectangle 4"/>
          <p:cNvSpPr>
            <a:spLocks noChangeArrowheads="1"/>
          </p:cNvSpPr>
          <p:nvPr/>
        </p:nvSpPr>
        <p:spPr bwMode="auto">
          <a:xfrm>
            <a:off x="0" y="6003925"/>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dirty="0" smtClean="0">
                <a:solidFill>
                  <a:schemeClr val="bg1"/>
                </a:solidFill>
              </a:rPr>
              <a:t>9 </a:t>
            </a:r>
            <a:r>
              <a:rPr lang="en-US" altLang="en-US" sz="1600" i="1" dirty="0">
                <a:solidFill>
                  <a:schemeClr val="bg1"/>
                </a:solidFill>
              </a:rPr>
              <a:t>publications in Applied Physics Letters, Journal of Applied Physics, Applied Optics, Applied Spectroscopy, Spectrochimica Acta B, and others – confirmed by multiple other groups</a:t>
            </a:r>
          </a:p>
        </p:txBody>
      </p:sp>
    </p:spTree>
    <p:extLst>
      <p:ext uri="{BB962C8B-B14F-4D97-AF65-F5344CB8AC3E}">
        <p14:creationId xmlns:p14="http://schemas.microsoft.com/office/powerpoint/2010/main" val="177494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spect="1" noChangeArrowheads="1"/>
          </p:cNvSpPr>
          <p:nvPr/>
        </p:nvSpPr>
        <p:spPr bwMode="auto">
          <a:xfrm>
            <a:off x="3657600" y="3417888"/>
            <a:ext cx="1487488" cy="47625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5843" name="AutoShape 3"/>
          <p:cNvSpPr>
            <a:spLocks noChangeAspect="1" noChangeArrowheads="1"/>
          </p:cNvSpPr>
          <p:nvPr/>
        </p:nvSpPr>
        <p:spPr bwMode="auto">
          <a:xfrm>
            <a:off x="4297363" y="315913"/>
            <a:ext cx="231775" cy="1820862"/>
          </a:xfrm>
          <a:prstGeom prst="downArrow">
            <a:avLst>
              <a:gd name="adj1" fmla="val 50000"/>
              <a:gd name="adj2" fmla="val 196404"/>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dirty="0">
                <a:solidFill>
                  <a:srgbClr val="000000"/>
                </a:solidFill>
              </a:rPr>
              <a:t> </a:t>
            </a:r>
          </a:p>
        </p:txBody>
      </p:sp>
      <p:sp>
        <p:nvSpPr>
          <p:cNvPr id="35844" name="Oval 4"/>
          <p:cNvSpPr>
            <a:spLocks noChangeAspect="1" noChangeArrowheads="1"/>
          </p:cNvSpPr>
          <p:nvPr/>
        </p:nvSpPr>
        <p:spPr bwMode="auto">
          <a:xfrm>
            <a:off x="4065588" y="3421063"/>
            <a:ext cx="669925" cy="169862"/>
          </a:xfrm>
          <a:prstGeom prst="ellipse">
            <a:avLst/>
          </a:prstGeom>
          <a:solidFill>
            <a:srgbClr val="008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5845" name="Text Box 5"/>
          <p:cNvSpPr txBox="1">
            <a:spLocks noChangeAspect="1" noChangeArrowheads="1"/>
          </p:cNvSpPr>
          <p:nvPr/>
        </p:nvSpPr>
        <p:spPr bwMode="auto">
          <a:xfrm>
            <a:off x="5076825" y="3349625"/>
            <a:ext cx="19002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absorption of laser energy</a:t>
            </a:r>
          </a:p>
        </p:txBody>
      </p:sp>
      <p:sp>
        <p:nvSpPr>
          <p:cNvPr id="16390" name="Text Box 6"/>
          <p:cNvSpPr txBox="1">
            <a:spLocks noChangeAspect="1" noChangeArrowheads="1"/>
          </p:cNvSpPr>
          <p:nvPr/>
        </p:nvSpPr>
        <p:spPr bwMode="auto">
          <a:xfrm>
            <a:off x="4362450" y="1905000"/>
            <a:ext cx="12763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000" b="1" dirty="0">
                <a:solidFill>
                  <a:srgbClr val="FF0000"/>
                </a:solidFill>
              </a:rPr>
              <a:t>pulsed </a:t>
            </a:r>
          </a:p>
          <a:p>
            <a:pPr algn="ctr" eaLnBrk="1" fontAlgn="base" hangingPunct="1">
              <a:spcBef>
                <a:spcPct val="0"/>
              </a:spcBef>
              <a:spcAft>
                <a:spcPct val="0"/>
              </a:spcAft>
            </a:pPr>
            <a:r>
              <a:rPr lang="en-US" altLang="en-US" sz="2000" b="1" dirty="0">
                <a:solidFill>
                  <a:srgbClr val="FF0000"/>
                </a:solidFill>
              </a:rPr>
              <a:t>laser</a:t>
            </a:r>
          </a:p>
        </p:txBody>
      </p:sp>
      <p:sp>
        <p:nvSpPr>
          <p:cNvPr id="35847" name="Line 7"/>
          <p:cNvSpPr>
            <a:spLocks noChangeShapeType="1"/>
          </p:cNvSpPr>
          <p:nvPr/>
        </p:nvSpPr>
        <p:spPr bwMode="auto">
          <a:xfrm flipH="1" flipV="1">
            <a:off x="4600575" y="3497263"/>
            <a:ext cx="479425" cy="87312"/>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16392" name="Text Box 8"/>
          <p:cNvSpPr txBox="1">
            <a:spLocks noChangeArrowheads="1"/>
          </p:cNvSpPr>
          <p:nvPr/>
        </p:nvSpPr>
        <p:spPr bwMode="auto">
          <a:xfrm>
            <a:off x="295275" y="752475"/>
            <a:ext cx="3076575" cy="83185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FontTx/>
              <a:buAutoNum type="arabicParenR"/>
            </a:pPr>
            <a:r>
              <a:rPr lang="en-US" altLang="en-US" sz="2400" b="1" dirty="0">
                <a:solidFill>
                  <a:srgbClr val="CC0000"/>
                </a:solidFill>
              </a:rPr>
              <a:t>laser interaction with the target</a:t>
            </a:r>
          </a:p>
        </p:txBody>
      </p:sp>
      <p:sp>
        <p:nvSpPr>
          <p:cNvPr id="35849" name="Text Box 9"/>
          <p:cNvSpPr txBox="1">
            <a:spLocks noChangeArrowheads="1"/>
          </p:cNvSpPr>
          <p:nvPr/>
        </p:nvSpPr>
        <p:spPr bwMode="auto">
          <a:xfrm>
            <a:off x="752475" y="4467225"/>
            <a:ext cx="785812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Clr>
                <a:srgbClr val="CC0000"/>
              </a:buClr>
              <a:buFont typeface="Wingdings" panose="05000000000000000000" pitchFamily="2" charset="2"/>
              <a:buChar char="Ø"/>
            </a:pPr>
            <a:r>
              <a:rPr lang="en-US" altLang="en-US" sz="2400" dirty="0">
                <a:solidFill>
                  <a:srgbClr val="000000"/>
                </a:solidFill>
              </a:rPr>
              <a:t>initiated by absorption of energy by the target from a pulsed radiation field.  </a:t>
            </a:r>
          </a:p>
          <a:p>
            <a:pPr eaLnBrk="1" fontAlgn="base" hangingPunct="1">
              <a:spcBef>
                <a:spcPct val="20000"/>
              </a:spcBef>
              <a:spcAft>
                <a:spcPct val="0"/>
              </a:spcAft>
              <a:buClr>
                <a:srgbClr val="CC0000"/>
              </a:buClr>
              <a:buFont typeface="Wingdings" panose="05000000000000000000" pitchFamily="2" charset="2"/>
              <a:buChar char="Ø"/>
            </a:pPr>
            <a:r>
              <a:rPr lang="en-US" altLang="en-US" sz="2400" dirty="0">
                <a:solidFill>
                  <a:srgbClr val="000000"/>
                </a:solidFill>
              </a:rPr>
              <a:t>pulse durations are on the order of nanoseconds, but </a:t>
            </a:r>
            <a:r>
              <a:rPr lang="en-US" altLang="en-US" sz="2400" dirty="0" smtClean="0">
                <a:solidFill>
                  <a:srgbClr val="000000"/>
                </a:solidFill>
              </a:rPr>
              <a:t>can be </a:t>
            </a:r>
            <a:r>
              <a:rPr lang="en-US" altLang="en-US" sz="2400" dirty="0">
                <a:solidFill>
                  <a:srgbClr val="000000"/>
                </a:solidFill>
              </a:rPr>
              <a:t>performed with pico- and femto-second laser pulses. </a:t>
            </a:r>
          </a:p>
        </p:txBody>
      </p:sp>
      <p:sp>
        <p:nvSpPr>
          <p:cNvPr id="16397" name="Text Box 13"/>
          <p:cNvSpPr txBox="1">
            <a:spLocks noChangeArrowheads="1"/>
          </p:cNvSpPr>
          <p:nvPr/>
        </p:nvSpPr>
        <p:spPr bwMode="auto">
          <a:xfrm>
            <a:off x="7059613" y="0"/>
            <a:ext cx="20843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i="1" dirty="0">
                <a:solidFill>
                  <a:srgbClr val="B2B2B2"/>
                </a:solidFill>
              </a:rPr>
              <a:t>LIBS primer</a:t>
            </a:r>
          </a:p>
        </p:txBody>
      </p:sp>
    </p:spTree>
    <p:extLst>
      <p:ext uri="{BB962C8B-B14F-4D97-AF65-F5344CB8AC3E}">
        <p14:creationId xmlns:p14="http://schemas.microsoft.com/office/powerpoint/2010/main" val="2979426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fill="hold" grpId="0" nodeType="clickEffect">
                                  <p:stCondLst>
                                    <p:cond delay="0"/>
                                  </p:stCondLst>
                                  <p:childTnLst>
                                    <p:animMotion origin="layout" path="M 2.77778E-6 1.48148E-6 L 0.00017 0.21782 " pathEditMode="relative" rAng="0" ptsTypes="AA">
                                      <p:cBhvr>
                                        <p:cTn id="6" dur="2000" fill="hold"/>
                                        <p:tgtEl>
                                          <p:spTgt spid="35843"/>
                                        </p:tgtEl>
                                        <p:attrNameLst>
                                          <p:attrName>ppt_x</p:attrName>
                                          <p:attrName>ppt_y</p:attrName>
                                        </p:attrNameLst>
                                      </p:cBhvr>
                                      <p:rCtr x="0" y="10880"/>
                                    </p:animMotion>
                                  </p:childTnLst>
                                </p:cTn>
                              </p:par>
                              <p:par>
                                <p:cTn id="7" presetID="1" presetClass="exit" presetSubtype="0" fill="hold" grpId="0" nodeType="withEffect">
                                  <p:stCondLst>
                                    <p:cond delay="0"/>
                                  </p:stCondLst>
                                  <p:childTnLst>
                                    <p:set>
                                      <p:cBhvr>
                                        <p:cTn id="8" dur="1" fill="hold">
                                          <p:stCondLst>
                                            <p:cond delay="0"/>
                                          </p:stCondLst>
                                        </p:cTn>
                                        <p:tgtEl>
                                          <p:spTgt spid="35849"/>
                                        </p:tgtEl>
                                        <p:attrNameLst>
                                          <p:attrName>style.visibility</p:attrName>
                                        </p:attrNameLst>
                                      </p:cBhvr>
                                      <p:to>
                                        <p:strVal val="hidden"/>
                                      </p:to>
                                    </p:set>
                                  </p:childTnLst>
                                </p:cTn>
                              </p:par>
                            </p:childTnLst>
                          </p:cTn>
                        </p:par>
                        <p:par>
                          <p:cTn id="9" fill="hold" nodeType="afterGroup">
                            <p:stCondLst>
                              <p:cond delay="2000"/>
                            </p:stCondLst>
                            <p:childTnLst>
                              <p:par>
                                <p:cTn id="10" presetID="9" presetClass="entr" presetSubtype="0" fill="hold" grpId="0" nodeType="after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dissolve">
                                      <p:cBhvr>
                                        <p:cTn id="12" dur="1000"/>
                                        <p:tgtEl>
                                          <p:spTgt spid="3584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5"/>
                                        </p:tgtEl>
                                        <p:attrNameLst>
                                          <p:attrName>style.visibility</p:attrName>
                                        </p:attrNameLst>
                                      </p:cBhvr>
                                      <p:to>
                                        <p:strVal val="visible"/>
                                      </p:to>
                                    </p:set>
                                    <p:animEffect transition="in" filter="dissolve">
                                      <p:cBhvr>
                                        <p:cTn id="15" dur="1000"/>
                                        <p:tgtEl>
                                          <p:spTgt spid="358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5847"/>
                                        </p:tgtEl>
                                        <p:attrNameLst>
                                          <p:attrName>style.visibility</p:attrName>
                                        </p:attrNameLst>
                                      </p:cBhvr>
                                      <p:to>
                                        <p:strVal val="visible"/>
                                      </p:to>
                                    </p:set>
                                    <p:animEffect transition="in" filter="dissolve">
                                      <p:cBhvr>
                                        <p:cTn id="18" dur="1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p:bldP spid="35847" grpId="0" animBg="1"/>
      <p:bldP spid="358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i="1" u="sng" dirty="0" smtClean="0">
                <a:effectLst>
                  <a:outerShdw blurRad="38100" dist="38100" dir="2700000" algn="tl">
                    <a:srgbClr val="000000">
                      <a:alpha val="43137"/>
                    </a:srgbClr>
                  </a:outerShdw>
                </a:effectLst>
              </a:rPr>
              <a:t>Outline</a:t>
            </a:r>
            <a:endParaRPr lang="en-CA" b="1" i="1"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7638"/>
            <a:ext cx="8229600" cy="4525963"/>
          </a:xfrm>
        </p:spPr>
        <p:txBody>
          <a:bodyPr>
            <a:normAutofit lnSpcReduction="10000"/>
          </a:bodyPr>
          <a:lstStyle/>
          <a:p>
            <a:pPr marL="514350" indent="-514350">
              <a:spcAft>
                <a:spcPts val="2400"/>
              </a:spcAft>
              <a:buFont typeface="+mj-lt"/>
              <a:buAutoNum type="arabicPeriod"/>
            </a:pPr>
            <a:r>
              <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Introduction of the Method.  Laser-induced breakdown spectroscopy (LIBS)</a:t>
            </a:r>
          </a:p>
          <a:p>
            <a:pPr marL="514350" indent="-514350">
              <a:spcAft>
                <a:spcPts val="2400"/>
              </a:spcAft>
              <a:buFont typeface="+mj-lt"/>
              <a:buAutoNum type="arabicPeriod"/>
            </a:pP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Advantages of LIBS over other analytic methods</a:t>
            </a:r>
            <a:endParaRPr lang="en-CA" sz="2800" dirty="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endParaRPr>
          </a:p>
          <a:p>
            <a:pPr marL="514350" indent="-514350">
              <a:spcAft>
                <a:spcPts val="0"/>
              </a:spcAft>
              <a:buFont typeface="+mj-lt"/>
              <a:buAutoNum type="arabicPeriod"/>
            </a:pPr>
            <a:r>
              <a:rPr lang="en-CA" sz="2800" dirty="0">
                <a:latin typeface="Calibri" panose="020F0502020204030204" pitchFamily="34" charset="0"/>
                <a:ea typeface="Tahoma" panose="020B0604030504040204" pitchFamily="34" charset="0"/>
                <a:cs typeface="Tahoma" panose="020B0604030504040204" pitchFamily="34" charset="0"/>
              </a:rPr>
              <a:t>Biomedical Applications of </a:t>
            </a:r>
            <a:r>
              <a:rPr lang="en-CA" sz="2800" dirty="0" smtClean="0">
                <a:latin typeface="Calibri" panose="020F0502020204030204" pitchFamily="34" charset="0"/>
                <a:ea typeface="Tahoma" panose="020B0604030504040204" pitchFamily="34" charset="0"/>
                <a:cs typeface="Tahoma" panose="020B0604030504040204" pitchFamily="34" charset="0"/>
              </a:rPr>
              <a:t>LIBS</a:t>
            </a:r>
          </a:p>
          <a:p>
            <a:pPr marL="914400" lvl="1" indent="-371475">
              <a:spcAft>
                <a:spcPts val="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new paradigm for rapid pathogen identification</a:t>
            </a:r>
          </a:p>
          <a:p>
            <a:pPr marL="914400" lvl="1" indent="-371475">
              <a:spcAft>
                <a:spcPts val="2400"/>
              </a:spcAft>
              <a:buFont typeface="+mj-lt"/>
              <a:buAutoNum type="alphaLcPeriod"/>
            </a:pPr>
            <a:r>
              <a:rPr lang="en-CA" dirty="0">
                <a:latin typeface="Calibri" panose="020F0502020204030204" pitchFamily="34" charset="0"/>
                <a:ea typeface="Tahoma" panose="020B0604030504040204" pitchFamily="34" charset="0"/>
                <a:cs typeface="Tahoma" panose="020B0604030504040204" pitchFamily="34" charset="0"/>
              </a:rPr>
              <a:t>A real time assay for nutritional zinc </a:t>
            </a:r>
            <a:r>
              <a:rPr lang="en-CA" dirty="0" smtClean="0">
                <a:latin typeface="Calibri" panose="020F0502020204030204" pitchFamily="34" charset="0"/>
                <a:ea typeface="Tahoma" panose="020B0604030504040204" pitchFamily="34" charset="0"/>
                <a:cs typeface="Tahoma" panose="020B0604030504040204" pitchFamily="34" charset="0"/>
              </a:rPr>
              <a:t>deficiency</a:t>
            </a:r>
            <a:endParaRPr lang="en-CA" dirty="0">
              <a:latin typeface="Calibri" panose="020F0502020204030204" pitchFamily="34" charset="0"/>
              <a:ea typeface="Tahoma" panose="020B0604030504040204" pitchFamily="34" charset="0"/>
              <a:cs typeface="Tahoma" panose="020B0604030504040204" pitchFamily="34" charset="0"/>
            </a:endParaRPr>
          </a:p>
          <a:p>
            <a:pPr marL="514350" indent="-514350">
              <a:spcAft>
                <a:spcPts val="2400"/>
              </a:spcAft>
              <a:buFont typeface="+mj-lt"/>
              <a:buAutoNum type="arabicPeriod"/>
            </a:pPr>
            <a:r>
              <a:rPr lang="en-CA" sz="2800" dirty="0" smtClean="0">
                <a:solidFill>
                  <a:schemeClr val="bg1">
                    <a:lumMod val="50000"/>
                  </a:schemeClr>
                </a:solidFill>
                <a:latin typeface="Calibri" panose="020F0502020204030204" pitchFamily="34" charset="0"/>
                <a:ea typeface="Tahoma" panose="020B0604030504040204" pitchFamily="34" charset="0"/>
                <a:cs typeface="Tahoma" panose="020B0604030504040204" pitchFamily="34" charset="0"/>
              </a:rPr>
              <a:t>Concluding Thoughts</a:t>
            </a:r>
          </a:p>
        </p:txBody>
      </p:sp>
    </p:spTree>
    <p:extLst>
      <p:ext uri="{BB962C8B-B14F-4D97-AF65-F5344CB8AC3E}">
        <p14:creationId xmlns:p14="http://schemas.microsoft.com/office/powerpoint/2010/main" val="2016600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626328" y="1568803"/>
            <a:ext cx="7880611" cy="4795053"/>
            <a:chOff x="220019" y="1561225"/>
            <a:chExt cx="6121424" cy="3671763"/>
          </a:xfrm>
        </p:grpSpPr>
        <p:grpSp>
          <p:nvGrpSpPr>
            <p:cNvPr id="21" name="Group 20"/>
            <p:cNvGrpSpPr/>
            <p:nvPr/>
          </p:nvGrpSpPr>
          <p:grpSpPr>
            <a:xfrm>
              <a:off x="220019" y="1561225"/>
              <a:ext cx="6121424" cy="3671763"/>
              <a:chOff x="-77926" y="1660741"/>
              <a:chExt cx="6121424" cy="3671763"/>
            </a:xfrm>
          </p:grpSpPr>
          <p:grpSp>
            <p:nvGrpSpPr>
              <p:cNvPr id="22" name="Group 21"/>
              <p:cNvGrpSpPr/>
              <p:nvPr/>
            </p:nvGrpSpPr>
            <p:grpSpPr>
              <a:xfrm>
                <a:off x="-77926" y="1660741"/>
                <a:ext cx="6121424" cy="3412519"/>
                <a:chOff x="-1657957" y="1058690"/>
                <a:chExt cx="8523807" cy="4733299"/>
              </a:xfrm>
            </p:grpSpPr>
            <p:pic>
              <p:nvPicPr>
                <p:cNvPr id="24" name="Picture 15"/>
                <p:cNvPicPr>
                  <a:picLocks noChangeAspect="1" noChangeArrowheads="1"/>
                </p:cNvPicPr>
                <p:nvPr/>
              </p:nvPicPr>
              <p:blipFill>
                <a:blip r:embed="rId3" cstate="print"/>
                <a:srcRect/>
                <a:stretch>
                  <a:fillRect/>
                </a:stretch>
              </p:blipFill>
              <p:spPr bwMode="auto">
                <a:xfrm>
                  <a:off x="-1657957" y="1150139"/>
                  <a:ext cx="8422503" cy="4641850"/>
                </a:xfrm>
                <a:prstGeom prst="rect">
                  <a:avLst/>
                </a:prstGeom>
                <a:noFill/>
                <a:ln w="9525">
                  <a:noFill/>
                  <a:miter lim="800000"/>
                  <a:headEnd/>
                  <a:tailEnd/>
                </a:ln>
              </p:spPr>
            </p:pic>
            <p:sp>
              <p:nvSpPr>
                <p:cNvPr id="25" name="TextBox 24"/>
                <p:cNvSpPr txBox="1"/>
                <p:nvPr/>
              </p:nvSpPr>
              <p:spPr>
                <a:xfrm>
                  <a:off x="4669415" y="1058690"/>
                  <a:ext cx="2196435" cy="461665"/>
                </a:xfrm>
                <a:prstGeom prst="rect">
                  <a:avLst/>
                </a:prstGeom>
                <a:noFill/>
              </p:spPr>
              <p:txBody>
                <a:bodyPr wrap="none" rtlCol="0">
                  <a:spAutoFit/>
                </a:bodyPr>
                <a:lstStyle/>
                <a:p>
                  <a:r>
                    <a:rPr lang="en-US" sz="2400" dirty="0" smtClean="0">
                      <a:solidFill>
                        <a:srgbClr val="FF0000"/>
                      </a:solidFill>
                    </a:rPr>
                    <a:t>~25 receptors</a:t>
                  </a:r>
                  <a:endParaRPr lang="en-US" sz="2400" dirty="0">
                    <a:solidFill>
                      <a:srgbClr val="FF0000"/>
                    </a:solidFill>
                  </a:endParaRPr>
                </a:p>
              </p:txBody>
            </p:sp>
          </p:grpSp>
          <p:sp>
            <p:nvSpPr>
              <p:cNvPr id="23" name="TextBox 22"/>
              <p:cNvSpPr txBox="1"/>
              <p:nvPr/>
            </p:nvSpPr>
            <p:spPr>
              <a:xfrm>
                <a:off x="782703" y="5073260"/>
                <a:ext cx="3156294" cy="259244"/>
              </a:xfrm>
              <a:prstGeom prst="rect">
                <a:avLst/>
              </a:prstGeom>
              <a:noFill/>
            </p:spPr>
            <p:txBody>
              <a:bodyPr wrap="none" rtlCol="0">
                <a:spAutoFit/>
              </a:bodyPr>
              <a:lstStyle/>
              <a:p>
                <a:r>
                  <a:rPr lang="en-US" sz="1600" dirty="0" smtClean="0">
                    <a:solidFill>
                      <a:schemeClr val="bg1"/>
                    </a:solidFill>
                  </a:rPr>
                  <a:t>Frederickson et al</a:t>
                </a:r>
                <a:r>
                  <a:rPr lang="en-US" sz="1600" i="1" dirty="0" smtClean="0">
                    <a:solidFill>
                      <a:schemeClr val="bg1"/>
                    </a:solidFill>
                  </a:rPr>
                  <a:t>., Nature Neuroscience, </a:t>
                </a:r>
                <a:r>
                  <a:rPr lang="en-US" sz="1600" dirty="0" smtClean="0">
                    <a:solidFill>
                      <a:schemeClr val="bg1"/>
                    </a:solidFill>
                  </a:rPr>
                  <a:t>2003</a:t>
                </a:r>
              </a:p>
            </p:txBody>
          </p:sp>
        </p:grpSp>
        <p:sp>
          <p:nvSpPr>
            <p:cNvPr id="26" name="TextBox 25"/>
            <p:cNvSpPr txBox="1"/>
            <p:nvPr/>
          </p:nvSpPr>
          <p:spPr>
            <a:xfrm rot="18959452">
              <a:off x="3925703" y="1823097"/>
              <a:ext cx="1038626" cy="400110"/>
            </a:xfrm>
            <a:prstGeom prst="rect">
              <a:avLst/>
            </a:prstGeom>
            <a:noFill/>
            <a:ln>
              <a:noFill/>
            </a:ln>
          </p:spPr>
          <p:txBody>
            <a:bodyPr wrap="square" rtlCol="0">
              <a:spAutoFit/>
            </a:bodyPr>
            <a:lstStyle/>
            <a:p>
              <a:r>
                <a:rPr lang="en-US" sz="2000" dirty="0" smtClean="0">
                  <a:solidFill>
                    <a:srgbClr val="FF0000"/>
                  </a:solidFill>
                </a:rPr>
                <a:t>Zn2+</a:t>
              </a:r>
              <a:endParaRPr lang="en-US" sz="2000" dirty="0">
                <a:solidFill>
                  <a:srgbClr val="FF0000"/>
                </a:solidFill>
              </a:endParaRPr>
            </a:p>
          </p:txBody>
        </p:sp>
      </p:grpSp>
      <p:sp>
        <p:nvSpPr>
          <p:cNvPr id="2" name="Title 1"/>
          <p:cNvSpPr>
            <a:spLocks noGrp="1"/>
          </p:cNvSpPr>
          <p:nvPr>
            <p:ph type="title"/>
          </p:nvPr>
        </p:nvSpPr>
        <p:spPr/>
        <p:txBody>
          <a:bodyPr/>
          <a:lstStyle/>
          <a:p>
            <a:r>
              <a:rPr lang="en-CA" dirty="0" smtClean="0">
                <a:effectLst>
                  <a:outerShdw blurRad="38100" dist="38100" dir="2700000" algn="tl">
                    <a:srgbClr val="000000">
                      <a:alpha val="43137"/>
                    </a:srgbClr>
                  </a:outerShdw>
                </a:effectLst>
                <a:latin typeface="+mn-lt"/>
              </a:rPr>
              <a:t>Motivation for this Project</a:t>
            </a:r>
            <a:endParaRPr lang="en-CA" dirty="0">
              <a:effectLst>
                <a:outerShdw blurRad="38100" dist="38100" dir="2700000" algn="tl">
                  <a:srgbClr val="000000">
                    <a:alpha val="43137"/>
                  </a:srgbClr>
                </a:outerShdw>
              </a:effectLst>
              <a:latin typeface="+mn-lt"/>
            </a:endParaRPr>
          </a:p>
        </p:txBody>
      </p:sp>
      <p:grpSp>
        <p:nvGrpSpPr>
          <p:cNvPr id="31" name="Group 30"/>
          <p:cNvGrpSpPr/>
          <p:nvPr/>
        </p:nvGrpSpPr>
        <p:grpSpPr>
          <a:xfrm>
            <a:off x="799356" y="2110551"/>
            <a:ext cx="7312052" cy="3620080"/>
            <a:chOff x="679156" y="1508340"/>
            <a:chExt cx="7312052" cy="3620080"/>
          </a:xfrm>
        </p:grpSpPr>
        <p:sp>
          <p:nvSpPr>
            <p:cNvPr id="17" name="Rectangle 16"/>
            <p:cNvSpPr/>
            <p:nvPr/>
          </p:nvSpPr>
          <p:spPr>
            <a:xfrm>
              <a:off x="679156" y="1508340"/>
              <a:ext cx="7128792" cy="1569660"/>
            </a:xfrm>
            <a:prstGeom prst="rect">
              <a:avLst/>
            </a:prstGeom>
          </p:spPr>
          <p:txBody>
            <a:bodyPr wrap="square">
              <a:spAutoFit/>
            </a:bodyPr>
            <a:lstStyle/>
            <a:p>
              <a:r>
                <a:rPr lang="en-US" sz="2400" dirty="0">
                  <a:solidFill>
                    <a:schemeClr val="bg1"/>
                  </a:solidFill>
                  <a:sym typeface="Wingdings" panose="05000000000000000000" pitchFamily="2" charset="2"/>
                </a:rPr>
                <a:t>Zinc deficiency is </a:t>
              </a:r>
              <a:r>
                <a:rPr lang="en-US" sz="2400" dirty="0" smtClean="0">
                  <a:solidFill>
                    <a:schemeClr val="bg1"/>
                  </a:solidFill>
                  <a:sym typeface="Wingdings" panose="05000000000000000000" pitchFamily="2" charset="2"/>
                </a:rPr>
                <a:t>a leading </a:t>
              </a:r>
              <a:r>
                <a:rPr lang="en-US" sz="2400" dirty="0">
                  <a:solidFill>
                    <a:schemeClr val="bg1"/>
                  </a:solidFill>
                  <a:sym typeface="Wingdings" panose="05000000000000000000" pitchFamily="2" charset="2"/>
                </a:rPr>
                <a:t>cause of death among toddlers worldwide.</a:t>
              </a:r>
            </a:p>
            <a:p>
              <a:r>
                <a:rPr lang="en-US" sz="2400" dirty="0" smtClean="0">
                  <a:solidFill>
                    <a:schemeClr val="bg1"/>
                  </a:solidFill>
                </a:rPr>
                <a:t>It is also a leading cause of weakened immunity in the elderly.</a:t>
              </a:r>
              <a:endParaRPr lang="en-US" sz="2400" dirty="0">
                <a:solidFill>
                  <a:schemeClr val="bg1"/>
                </a:solidFill>
              </a:endParaRPr>
            </a:p>
          </p:txBody>
        </p:sp>
        <p:sp>
          <p:nvSpPr>
            <p:cNvPr id="18" name="TextBox 17"/>
            <p:cNvSpPr txBox="1"/>
            <p:nvPr/>
          </p:nvSpPr>
          <p:spPr>
            <a:xfrm>
              <a:off x="718400" y="3281761"/>
              <a:ext cx="7272808" cy="1846659"/>
            </a:xfrm>
            <a:prstGeom prst="rect">
              <a:avLst/>
            </a:prstGeom>
            <a:noFill/>
          </p:spPr>
          <p:txBody>
            <a:bodyPr wrap="square" rtlCol="0">
              <a:spAutoFit/>
            </a:bodyPr>
            <a:lstStyle/>
            <a:p>
              <a:r>
                <a:rPr lang="en-US" sz="2400" dirty="0" smtClean="0">
                  <a:solidFill>
                    <a:schemeClr val="bg1"/>
                  </a:solidFill>
                </a:rPr>
                <a:t>Copenhagen Consensus (8 Nobel Laureates) says: Zinc supplementation is the number ONE most cost-effective move to improve world health. (2-3 billion people deficient worldwide).</a:t>
              </a:r>
            </a:p>
            <a:p>
              <a:endParaRPr lang="en-CA" dirty="0"/>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483921"/>
            <a:ext cx="2467412" cy="521952"/>
          </a:xfrm>
          <a:prstGeom prst="rect">
            <a:avLst/>
          </a:prstGeom>
        </p:spPr>
      </p:pic>
    </p:spTree>
    <p:extLst>
      <p:ext uri="{BB962C8B-B14F-4D97-AF65-F5344CB8AC3E}">
        <p14:creationId xmlns:p14="http://schemas.microsoft.com/office/powerpoint/2010/main" val="275819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6601" y="1124744"/>
            <a:ext cx="8235327" cy="5485016"/>
            <a:chOff x="304800" y="228600"/>
            <a:chExt cx="8610600" cy="5790011"/>
          </a:xfrm>
        </p:grpSpPr>
        <p:pic>
          <p:nvPicPr>
            <p:cNvPr id="4" name="Picture 2" descr="http://www.limitstogrowth.org/WEB-Graphics/FreeLunchKidsLineOxnardVenturaSD.jpg"/>
            <p:cNvPicPr>
              <a:picLocks noChangeAspect="1" noChangeArrowheads="1"/>
            </p:cNvPicPr>
            <p:nvPr/>
          </p:nvPicPr>
          <p:blipFill>
            <a:blip r:embed="rId2" cstate="print"/>
            <a:srcRect/>
            <a:stretch>
              <a:fillRect/>
            </a:stretch>
          </p:blipFill>
          <p:spPr bwMode="auto">
            <a:xfrm>
              <a:off x="896097" y="1905000"/>
              <a:ext cx="7245990" cy="4113611"/>
            </a:xfrm>
            <a:prstGeom prst="rect">
              <a:avLst/>
            </a:prstGeom>
            <a:noFill/>
          </p:spPr>
        </p:pic>
        <p:sp>
          <p:nvSpPr>
            <p:cNvPr id="5" name="TextBox 4"/>
            <p:cNvSpPr txBox="1"/>
            <p:nvPr/>
          </p:nvSpPr>
          <p:spPr>
            <a:xfrm>
              <a:off x="304800" y="228600"/>
              <a:ext cx="8610600" cy="1462008"/>
            </a:xfrm>
            <a:prstGeom prst="rect">
              <a:avLst/>
            </a:prstGeom>
            <a:noFill/>
          </p:spPr>
          <p:txBody>
            <a:bodyPr wrap="square" rtlCol="0">
              <a:spAutoFit/>
            </a:bodyPr>
            <a:lstStyle/>
            <a:p>
              <a:pPr algn="ctr"/>
              <a:r>
                <a:rPr lang="en-US" sz="2800" b="1" dirty="0" smtClean="0"/>
                <a:t>How do we diagnose and monitor zinc deficiency &amp; remediation in </a:t>
              </a:r>
            </a:p>
            <a:p>
              <a:pPr algn="ctr"/>
              <a:r>
                <a:rPr lang="en-US" sz="2800" b="1" dirty="0" smtClean="0"/>
                <a:t>millions of people ? </a:t>
              </a:r>
              <a:endParaRPr lang="en-US" sz="2800" b="1" dirty="0"/>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706" y="501422"/>
            <a:ext cx="2182766" cy="461739"/>
          </a:xfrm>
          <a:prstGeom prst="rect">
            <a:avLst/>
          </a:prstGeom>
        </p:spPr>
      </p:pic>
      <p:grpSp>
        <p:nvGrpSpPr>
          <p:cNvPr id="11" name="Group 10"/>
          <p:cNvGrpSpPr/>
          <p:nvPr/>
        </p:nvGrpSpPr>
        <p:grpSpPr>
          <a:xfrm>
            <a:off x="1041481" y="1138985"/>
            <a:ext cx="6831484" cy="5463316"/>
            <a:chOff x="1128522" y="1124744"/>
            <a:chExt cx="6831484" cy="5463316"/>
          </a:xfrm>
        </p:grpSpPr>
        <p:grpSp>
          <p:nvGrpSpPr>
            <p:cNvPr id="7" name="Group 6"/>
            <p:cNvGrpSpPr/>
            <p:nvPr/>
          </p:nvGrpSpPr>
          <p:grpSpPr>
            <a:xfrm>
              <a:off x="1128522" y="1124744"/>
              <a:ext cx="6831484" cy="3566160"/>
              <a:chOff x="1602517" y="99988"/>
              <a:chExt cx="6831484" cy="3566160"/>
            </a:xfrm>
          </p:grpSpPr>
          <p:pic>
            <p:nvPicPr>
              <p:cNvPr id="8" name="Picture 7" descr="my finger.jpg"/>
              <p:cNvPicPr>
                <a:picLocks noChangeAspect="1"/>
              </p:cNvPicPr>
              <p:nvPr/>
            </p:nvPicPr>
            <p:blipFill>
              <a:blip r:embed="rId4" cstate="print"/>
              <a:srcRect l="900" r="2700"/>
              <a:stretch>
                <a:fillRect/>
              </a:stretch>
            </p:blipFill>
            <p:spPr>
              <a:xfrm>
                <a:off x="1602517" y="99988"/>
                <a:ext cx="6831484" cy="3566160"/>
              </a:xfrm>
              <a:prstGeom prst="rect">
                <a:avLst/>
              </a:prstGeom>
            </p:spPr>
          </p:pic>
          <p:sp>
            <p:nvSpPr>
              <p:cNvPr id="9" name="TextBox 8"/>
              <p:cNvSpPr txBox="1"/>
              <p:nvPr/>
            </p:nvSpPr>
            <p:spPr>
              <a:xfrm>
                <a:off x="2669731" y="2541960"/>
                <a:ext cx="4336444" cy="523220"/>
              </a:xfrm>
              <a:prstGeom prst="rect">
                <a:avLst/>
              </a:prstGeom>
              <a:noFill/>
            </p:spPr>
            <p:txBody>
              <a:bodyPr wrap="none" rtlCol="0">
                <a:spAutoFit/>
              </a:bodyPr>
              <a:lstStyle/>
              <a:p>
                <a:pPr algn="ctr"/>
                <a:r>
                  <a:rPr lang="en-US" sz="2800" b="1" dirty="0" smtClean="0"/>
                  <a:t>Why not fingernail zinc?</a:t>
                </a:r>
                <a:endParaRPr lang="en-US" sz="2800" b="1" dirty="0"/>
              </a:p>
            </p:txBody>
          </p:sp>
        </p:grpSp>
        <p:sp>
          <p:nvSpPr>
            <p:cNvPr id="10" name="TextBox 9"/>
            <p:cNvSpPr txBox="1"/>
            <p:nvPr/>
          </p:nvSpPr>
          <p:spPr>
            <a:xfrm>
              <a:off x="2051720" y="4741401"/>
              <a:ext cx="5040560" cy="1846659"/>
            </a:xfrm>
            <a:prstGeom prst="rect">
              <a:avLst/>
            </a:prstGeom>
            <a:noFill/>
          </p:spPr>
          <p:txBody>
            <a:bodyPr wrap="square" rtlCol="0">
              <a:spAutoFit/>
            </a:bodyPr>
            <a:lstStyle/>
            <a:p>
              <a:r>
                <a:rPr lang="en-US" sz="2400" b="1" dirty="0">
                  <a:solidFill>
                    <a:schemeClr val="bg1"/>
                  </a:solidFill>
                </a:rPr>
                <a:t>Zinc in the fingernails has been shown to represent the overall zinc concentration in the body</a:t>
              </a:r>
              <a:r>
                <a:rPr lang="en-US" sz="2400" b="1" dirty="0" smtClean="0">
                  <a:solidFill>
                    <a:schemeClr val="bg1"/>
                  </a:solidFill>
                </a:rPr>
                <a:t>.</a:t>
              </a:r>
            </a:p>
            <a:p>
              <a:r>
                <a:rPr lang="en-US" sz="2400" b="1" dirty="0" smtClean="0">
                  <a:solidFill>
                    <a:schemeClr val="bg1"/>
                  </a:solidFill>
                </a:rPr>
                <a:t>Need a real-time biomedical assay!</a:t>
              </a:r>
              <a:endParaRPr lang="en-US" sz="2400" b="1" dirty="0">
                <a:solidFill>
                  <a:schemeClr val="bg1"/>
                </a:solidFill>
              </a:endParaRPr>
            </a:p>
            <a:p>
              <a:endParaRPr lang="en-CA" dirty="0"/>
            </a:p>
          </p:txBody>
        </p:sp>
      </p:grpSp>
      <p:grpSp>
        <p:nvGrpSpPr>
          <p:cNvPr id="12" name="Group 11"/>
          <p:cNvGrpSpPr/>
          <p:nvPr/>
        </p:nvGrpSpPr>
        <p:grpSpPr>
          <a:xfrm>
            <a:off x="755575" y="1344049"/>
            <a:ext cx="7403918" cy="4968553"/>
            <a:chOff x="2167709" y="4966712"/>
            <a:chExt cx="4845022" cy="2437884"/>
          </a:xfrm>
          <a:solidFill>
            <a:srgbClr val="FFC000"/>
          </a:solidFill>
        </p:grpSpPr>
        <p:sp>
          <p:nvSpPr>
            <p:cNvPr id="13" name="Explosion 1 12"/>
            <p:cNvSpPr/>
            <p:nvPr/>
          </p:nvSpPr>
          <p:spPr>
            <a:xfrm>
              <a:off x="2167709" y="4966712"/>
              <a:ext cx="4845022" cy="2437884"/>
            </a:xfrm>
            <a:prstGeom prst="irregularSeal1">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dirty="0"/>
            </a:p>
          </p:txBody>
        </p:sp>
        <p:sp>
          <p:nvSpPr>
            <p:cNvPr id="14" name="TextBox 13"/>
            <p:cNvSpPr txBox="1"/>
            <p:nvPr/>
          </p:nvSpPr>
          <p:spPr>
            <a:xfrm>
              <a:off x="3147304" y="5919910"/>
              <a:ext cx="2554484" cy="317131"/>
            </a:xfrm>
            <a:prstGeom prst="rect">
              <a:avLst/>
            </a:prstGeom>
            <a:grpFill/>
          </p:spPr>
          <p:txBody>
            <a:bodyPr wrap="none" rtlCol="0">
              <a:spAutoFit/>
            </a:bodyPr>
            <a:lstStyle/>
            <a:p>
              <a:r>
                <a:rPr lang="en-US" sz="3600" dirty="0" smtClean="0"/>
                <a:t>Can LIBS do this?</a:t>
              </a:r>
              <a:endParaRPr lang="en-CA" sz="3600" dirty="0"/>
            </a:p>
          </p:txBody>
        </p:sp>
      </p:grpSp>
    </p:spTree>
    <p:extLst>
      <p:ext uri="{BB962C8B-B14F-4D97-AF65-F5344CB8AC3E}">
        <p14:creationId xmlns:p14="http://schemas.microsoft.com/office/powerpoint/2010/main" val="14752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52425"/>
            <a:ext cx="8229600" cy="889298"/>
          </a:xfrm>
        </p:spPr>
        <p:txBody>
          <a:bodyPr>
            <a:normAutofit/>
          </a:bodyPr>
          <a:lstStyle/>
          <a:p>
            <a:r>
              <a:rPr lang="en-CA" dirty="0" smtClean="0">
                <a:effectLst>
                  <a:outerShdw blurRad="38100" dist="38100" dir="2700000" algn="tl">
                    <a:srgbClr val="000000">
                      <a:alpha val="43137"/>
                    </a:srgbClr>
                  </a:outerShdw>
                </a:effectLst>
              </a:rPr>
              <a:t>Preparation of Nails</a:t>
            </a:r>
            <a:endParaRPr lang="en-CA"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209648"/>
            <a:ext cx="8229600" cy="4525963"/>
          </a:xfrm>
        </p:spPr>
        <p:txBody>
          <a:bodyPr>
            <a:normAutofit/>
          </a:bodyPr>
          <a:lstStyle/>
          <a:p>
            <a:r>
              <a:rPr lang="en-CA" sz="2000" dirty="0" smtClean="0"/>
              <a:t>Nail clippings of the index, middle and ring fingers (both right and left hands) of 5 subjects were taken</a:t>
            </a:r>
            <a:r>
              <a:rPr lang="en-CA" sz="2000" dirty="0" smtClean="0">
                <a:sym typeface="Wingdings" panose="05000000000000000000" pitchFamily="2" charset="2"/>
              </a:rPr>
              <a:t> a total of 6 nail clippings per subject.</a:t>
            </a:r>
            <a:endParaRPr lang="en-CA" sz="2000" dirty="0" smtClean="0"/>
          </a:p>
          <a:p>
            <a:r>
              <a:rPr lang="en-CA" sz="2000" dirty="0" smtClean="0"/>
              <a:t>Clippings were cleaned with acetone in an ultrasound bath for 10 minutes and allowed to dry for 20-30 minutes.</a:t>
            </a:r>
          </a:p>
          <a:p>
            <a:r>
              <a:rPr lang="en-CA" sz="2000" dirty="0" smtClean="0"/>
              <a:t>Clippings are cut into approximately 2 mm by 1 mm fragments to provide a flat target.</a:t>
            </a:r>
          </a:p>
          <a:p>
            <a:endParaRPr lang="en-CA" sz="2400" dirty="0" smtClean="0"/>
          </a:p>
          <a:p>
            <a:endParaRPr lang="en-CA"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508" t="32698" r="26085" b="30318"/>
          <a:stretch/>
        </p:blipFill>
        <p:spPr>
          <a:xfrm>
            <a:off x="467544" y="3801220"/>
            <a:ext cx="2245432" cy="2335651"/>
          </a:xfrm>
          <a:prstGeom prst="rect">
            <a:avLst/>
          </a:prstGeom>
        </p:spPr>
      </p:pic>
      <p:grpSp>
        <p:nvGrpSpPr>
          <p:cNvPr id="12" name="Group 11"/>
          <p:cNvGrpSpPr/>
          <p:nvPr/>
        </p:nvGrpSpPr>
        <p:grpSpPr>
          <a:xfrm>
            <a:off x="2339752" y="4025274"/>
            <a:ext cx="2400635" cy="2524478"/>
            <a:chOff x="2339752" y="4025274"/>
            <a:chExt cx="2400635" cy="252447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4025274"/>
              <a:ext cx="2400635" cy="2524478"/>
            </a:xfrm>
            <a:prstGeom prst="rect">
              <a:avLst/>
            </a:prstGeom>
          </p:spPr>
        </p:pic>
        <p:cxnSp>
          <p:nvCxnSpPr>
            <p:cNvPr id="11" name="Straight Arrow Connector 10"/>
            <p:cNvCxnSpPr/>
            <p:nvPr/>
          </p:nvCxnSpPr>
          <p:spPr>
            <a:xfrm>
              <a:off x="2915816" y="4509120"/>
              <a:ext cx="108012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3280391"/>
            <a:ext cx="3665461" cy="337730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9994" y="3397979"/>
            <a:ext cx="3672408" cy="3383708"/>
          </a:xfrm>
          <a:prstGeom prst="rect">
            <a:avLst/>
          </a:prstGeom>
        </p:spPr>
      </p:pic>
    </p:spTree>
    <p:extLst>
      <p:ext uri="{BB962C8B-B14F-4D97-AF65-F5344CB8AC3E}">
        <p14:creationId xmlns:p14="http://schemas.microsoft.com/office/powerpoint/2010/main" val="130596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15641" y="1782689"/>
            <a:ext cx="6672123" cy="4403813"/>
            <a:chOff x="963893" y="1419367"/>
            <a:chExt cx="6456455" cy="422029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0004"/>
            <a:stretch/>
          </p:blipFill>
          <p:spPr>
            <a:xfrm>
              <a:off x="1297447" y="1419367"/>
              <a:ext cx="6122901" cy="3714502"/>
            </a:xfrm>
            <a:prstGeom prst="rect">
              <a:avLst/>
            </a:prstGeom>
          </p:spPr>
        </p:pic>
        <p:sp>
          <p:nvSpPr>
            <p:cNvPr id="12" name="TextBox 11"/>
            <p:cNvSpPr txBox="1"/>
            <p:nvPr/>
          </p:nvSpPr>
          <p:spPr>
            <a:xfrm>
              <a:off x="963893" y="5285721"/>
              <a:ext cx="6077617" cy="353941"/>
            </a:xfrm>
            <a:prstGeom prst="rect">
              <a:avLst/>
            </a:prstGeom>
            <a:noFill/>
          </p:spPr>
          <p:txBody>
            <a:bodyPr wrap="none" rtlCol="0">
              <a:spAutoFit/>
            </a:bodyPr>
            <a:lstStyle/>
            <a:p>
              <a:r>
                <a:rPr lang="en-US" dirty="0" smtClean="0">
                  <a:solidFill>
                    <a:schemeClr val="bg1"/>
                  </a:solidFill>
                </a:rPr>
                <a:t>Farren, Shayler, Ennos</a:t>
              </a:r>
              <a:r>
                <a:rPr lang="en-US" dirty="0">
                  <a:solidFill>
                    <a:schemeClr val="bg1"/>
                  </a:solidFill>
                </a:rPr>
                <a:t>,</a:t>
              </a:r>
              <a:r>
                <a:rPr lang="en-US" dirty="0" smtClean="0">
                  <a:solidFill>
                    <a:schemeClr val="bg1"/>
                  </a:solidFill>
                </a:rPr>
                <a:t> The Journal of Experimental Biology, 2004</a:t>
              </a:r>
              <a:endParaRPr lang="en-CA" dirty="0">
                <a:solidFill>
                  <a:schemeClr val="bg1"/>
                </a:solidFill>
              </a:endParaRPr>
            </a:p>
          </p:txBody>
        </p:sp>
      </p:grpSp>
      <p:grpSp>
        <p:nvGrpSpPr>
          <p:cNvPr id="33" name="Group 32"/>
          <p:cNvGrpSpPr/>
          <p:nvPr/>
        </p:nvGrpSpPr>
        <p:grpSpPr>
          <a:xfrm>
            <a:off x="144379" y="1826333"/>
            <a:ext cx="9144000" cy="4688810"/>
            <a:chOff x="0" y="1782689"/>
            <a:chExt cx="9144000" cy="4688810"/>
          </a:xfrm>
        </p:grpSpPr>
        <p:grpSp>
          <p:nvGrpSpPr>
            <p:cNvPr id="10" name="Group 9"/>
            <p:cNvGrpSpPr/>
            <p:nvPr/>
          </p:nvGrpSpPr>
          <p:grpSpPr>
            <a:xfrm>
              <a:off x="0" y="1782689"/>
              <a:ext cx="9144000" cy="4688810"/>
              <a:chOff x="758521" y="2176372"/>
              <a:chExt cx="9144000" cy="4688810"/>
            </a:xfrm>
          </p:grpSpPr>
          <p:grpSp>
            <p:nvGrpSpPr>
              <p:cNvPr id="8" name="Group 7"/>
              <p:cNvGrpSpPr/>
              <p:nvPr/>
            </p:nvGrpSpPr>
            <p:grpSpPr>
              <a:xfrm>
                <a:off x="758521" y="2176372"/>
                <a:ext cx="9144000" cy="4394127"/>
                <a:chOff x="749696" y="2307715"/>
                <a:chExt cx="9144000" cy="439412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696" y="2307715"/>
                  <a:ext cx="9144000" cy="4394127"/>
                </a:xfrm>
                <a:prstGeom prst="rect">
                  <a:avLst/>
                </a:prstGeom>
              </p:spPr>
            </p:pic>
            <p:sp>
              <p:nvSpPr>
                <p:cNvPr id="5" name="TextBox 4"/>
                <p:cNvSpPr txBox="1"/>
                <p:nvPr/>
              </p:nvSpPr>
              <p:spPr>
                <a:xfrm>
                  <a:off x="2050233" y="2640044"/>
                  <a:ext cx="761747" cy="307777"/>
                </a:xfrm>
                <a:prstGeom prst="rect">
                  <a:avLst/>
                </a:prstGeom>
                <a:noFill/>
              </p:spPr>
              <p:txBody>
                <a:bodyPr wrap="none" rtlCol="0">
                  <a:spAutoFit/>
                </a:bodyPr>
                <a:lstStyle/>
                <a:p>
                  <a:r>
                    <a:rPr lang="en-CA" sz="1400" dirty="0" smtClean="0"/>
                    <a:t>C247.9</a:t>
                  </a:r>
                  <a:endParaRPr lang="en-CA" sz="1400" dirty="0"/>
                </a:p>
              </p:txBody>
            </p:sp>
            <p:sp>
              <p:nvSpPr>
                <p:cNvPr id="6" name="TextBox 5"/>
                <p:cNvSpPr txBox="1"/>
                <p:nvPr/>
              </p:nvSpPr>
              <p:spPr>
                <a:xfrm>
                  <a:off x="3705651" y="4258642"/>
                  <a:ext cx="861133" cy="523220"/>
                </a:xfrm>
                <a:prstGeom prst="rect">
                  <a:avLst/>
                </a:prstGeom>
                <a:noFill/>
              </p:spPr>
              <p:txBody>
                <a:bodyPr wrap="none" rtlCol="0">
                  <a:spAutoFit/>
                </a:bodyPr>
                <a:lstStyle/>
                <a:p>
                  <a:r>
                    <a:rPr lang="en-CA" sz="1400" dirty="0" smtClean="0"/>
                    <a:t>Ca393.4</a:t>
                  </a:r>
                </a:p>
                <a:p>
                  <a:r>
                    <a:rPr lang="en-CA" sz="1400" dirty="0" smtClean="0"/>
                    <a:t>Ca396.8</a:t>
                  </a:r>
                  <a:endParaRPr lang="en-CA" sz="1400" dirty="0"/>
                </a:p>
              </p:txBody>
            </p:sp>
            <p:sp>
              <p:nvSpPr>
                <p:cNvPr id="7" name="TextBox 6"/>
                <p:cNvSpPr txBox="1"/>
                <p:nvPr/>
              </p:nvSpPr>
              <p:spPr>
                <a:xfrm>
                  <a:off x="4300484" y="5341494"/>
                  <a:ext cx="861133" cy="307777"/>
                </a:xfrm>
                <a:prstGeom prst="rect">
                  <a:avLst/>
                </a:prstGeom>
                <a:noFill/>
              </p:spPr>
              <p:txBody>
                <a:bodyPr wrap="none" rtlCol="0">
                  <a:spAutoFit/>
                </a:bodyPr>
                <a:lstStyle/>
                <a:p>
                  <a:r>
                    <a:rPr lang="en-CA" sz="1400" dirty="0" smtClean="0"/>
                    <a:t>Ca422.7</a:t>
                  </a:r>
                  <a:endParaRPr lang="en-CA" sz="1400" dirty="0"/>
                </a:p>
              </p:txBody>
            </p:sp>
            <p:cxnSp>
              <p:nvCxnSpPr>
                <p:cNvPr id="11" name="Straight Arrow Connector 10"/>
                <p:cNvCxnSpPr/>
                <p:nvPr/>
              </p:nvCxnSpPr>
              <p:spPr>
                <a:xfrm flipH="1">
                  <a:off x="4509330" y="5649270"/>
                  <a:ext cx="41436" cy="415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106374" y="4793781"/>
                  <a:ext cx="880369" cy="738664"/>
                </a:xfrm>
                <a:prstGeom prst="rect">
                  <a:avLst/>
                </a:prstGeom>
                <a:noFill/>
              </p:spPr>
              <p:txBody>
                <a:bodyPr wrap="none" rtlCol="0">
                  <a:spAutoFit/>
                </a:bodyPr>
                <a:lstStyle/>
                <a:p>
                  <a:r>
                    <a:rPr lang="en-CA" sz="1400" dirty="0" smtClean="0"/>
                    <a:t>Mg279.6</a:t>
                  </a:r>
                </a:p>
                <a:p>
                  <a:r>
                    <a:rPr lang="en-CA" sz="1400" dirty="0" smtClean="0"/>
                    <a:t>Mg280.3</a:t>
                  </a:r>
                </a:p>
                <a:p>
                  <a:r>
                    <a:rPr lang="en-CA" sz="1400" dirty="0" smtClean="0"/>
                    <a:t>Mg285.2</a:t>
                  </a:r>
                  <a:endParaRPr lang="en-CA" sz="1400" dirty="0"/>
                </a:p>
              </p:txBody>
            </p:sp>
            <p:sp>
              <p:nvSpPr>
                <p:cNvPr id="15" name="TextBox 14"/>
                <p:cNvSpPr txBox="1"/>
                <p:nvPr/>
              </p:nvSpPr>
              <p:spPr>
                <a:xfrm>
                  <a:off x="2644655" y="5684922"/>
                  <a:ext cx="861133" cy="523220"/>
                </a:xfrm>
                <a:prstGeom prst="rect">
                  <a:avLst/>
                </a:prstGeom>
                <a:noFill/>
              </p:spPr>
              <p:txBody>
                <a:bodyPr wrap="none" rtlCol="0">
                  <a:spAutoFit/>
                </a:bodyPr>
                <a:lstStyle/>
                <a:p>
                  <a:r>
                    <a:rPr lang="en-CA" sz="1400" dirty="0" smtClean="0"/>
                    <a:t>Ca315.7</a:t>
                  </a:r>
                </a:p>
                <a:p>
                  <a:r>
                    <a:rPr lang="en-CA" sz="1400" dirty="0" smtClean="0"/>
                    <a:t>Ca317.9</a:t>
                  </a:r>
                  <a:endParaRPr lang="en-CA" sz="1400" dirty="0"/>
                </a:p>
              </p:txBody>
            </p:sp>
            <p:sp>
              <p:nvSpPr>
                <p:cNvPr id="16" name="TextBox 15"/>
                <p:cNvSpPr txBox="1"/>
                <p:nvPr/>
              </p:nvSpPr>
              <p:spPr>
                <a:xfrm>
                  <a:off x="6520647" y="5685365"/>
                  <a:ext cx="861133" cy="523220"/>
                </a:xfrm>
                <a:prstGeom prst="rect">
                  <a:avLst/>
                </a:prstGeom>
                <a:noFill/>
              </p:spPr>
              <p:txBody>
                <a:bodyPr wrap="none" rtlCol="0">
                  <a:spAutoFit/>
                </a:bodyPr>
                <a:lstStyle/>
                <a:p>
                  <a:r>
                    <a:rPr lang="en-CA" sz="1400" dirty="0" smtClean="0"/>
                    <a:t>Na589.0</a:t>
                  </a:r>
                </a:p>
                <a:p>
                  <a:r>
                    <a:rPr lang="en-CA" sz="1400" dirty="0" smtClean="0"/>
                    <a:t>Na589.6</a:t>
                  </a:r>
                  <a:endParaRPr lang="en-CA" sz="1400" dirty="0"/>
                </a:p>
              </p:txBody>
            </p:sp>
            <p:sp>
              <p:nvSpPr>
                <p:cNvPr id="17" name="TextBox 16"/>
                <p:cNvSpPr txBox="1"/>
                <p:nvPr/>
              </p:nvSpPr>
              <p:spPr>
                <a:xfrm>
                  <a:off x="4611939" y="5862017"/>
                  <a:ext cx="364202" cy="307777"/>
                </a:xfrm>
                <a:prstGeom prst="rect">
                  <a:avLst/>
                </a:prstGeom>
                <a:noFill/>
              </p:spPr>
              <p:txBody>
                <a:bodyPr wrap="none" rtlCol="0">
                  <a:spAutoFit/>
                </a:bodyPr>
                <a:lstStyle/>
                <a:p>
                  <a:r>
                    <a:rPr lang="en-CA" sz="1400" dirty="0" smtClean="0"/>
                    <a:t>Ar</a:t>
                  </a:r>
                  <a:endParaRPr lang="en-CA" sz="1400" dirty="0"/>
                </a:p>
              </p:txBody>
            </p:sp>
            <p:sp>
              <p:nvSpPr>
                <p:cNvPr id="18" name="TextBox 17"/>
                <p:cNvSpPr txBox="1"/>
                <p:nvPr/>
              </p:nvSpPr>
              <p:spPr>
                <a:xfrm>
                  <a:off x="3567964" y="5761747"/>
                  <a:ext cx="444352" cy="307777"/>
                </a:xfrm>
                <a:prstGeom prst="rect">
                  <a:avLst/>
                </a:prstGeom>
                <a:noFill/>
              </p:spPr>
              <p:txBody>
                <a:bodyPr wrap="none" rtlCol="0">
                  <a:spAutoFit/>
                </a:bodyPr>
                <a:lstStyle/>
                <a:p>
                  <a:r>
                    <a:rPr lang="en-CA" sz="1400" dirty="0" smtClean="0"/>
                    <a:t>CN</a:t>
                  </a:r>
                  <a:endParaRPr lang="en-CA" sz="1400" dirty="0"/>
                </a:p>
              </p:txBody>
            </p:sp>
            <p:cxnSp>
              <p:nvCxnSpPr>
                <p:cNvPr id="20" name="Straight Arrow Connector 19"/>
                <p:cNvCxnSpPr/>
                <p:nvPr/>
              </p:nvCxnSpPr>
              <p:spPr>
                <a:xfrm>
                  <a:off x="3824896" y="6004348"/>
                  <a:ext cx="139331" cy="2616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8802321" y="5365258"/>
                  <a:ext cx="364202" cy="307777"/>
                </a:xfrm>
                <a:prstGeom prst="rect">
                  <a:avLst/>
                </a:prstGeom>
                <a:noFill/>
              </p:spPr>
              <p:txBody>
                <a:bodyPr wrap="none" rtlCol="0">
                  <a:spAutoFit/>
                </a:bodyPr>
                <a:lstStyle/>
                <a:p>
                  <a:r>
                    <a:rPr lang="en-CA" sz="1400" dirty="0" smtClean="0"/>
                    <a:t>Ar</a:t>
                  </a:r>
                  <a:endParaRPr lang="en-CA" sz="1400" dirty="0"/>
                </a:p>
              </p:txBody>
            </p:sp>
            <p:cxnSp>
              <p:nvCxnSpPr>
                <p:cNvPr id="25" name="Straight Arrow Connector 24"/>
                <p:cNvCxnSpPr/>
                <p:nvPr/>
              </p:nvCxnSpPr>
              <p:spPr>
                <a:xfrm flipH="1">
                  <a:off x="8514289" y="5619417"/>
                  <a:ext cx="288032" cy="3618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23" idx="2"/>
                </p:cNvCxnSpPr>
                <p:nvPr/>
              </p:nvCxnSpPr>
              <p:spPr>
                <a:xfrm>
                  <a:off x="8984422" y="5673035"/>
                  <a:ext cx="105932" cy="2541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9090353" y="5619416"/>
                  <a:ext cx="288032" cy="24260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232610" y="5079759"/>
                  <a:ext cx="889987" cy="738664"/>
                </a:xfrm>
                <a:prstGeom prst="rect">
                  <a:avLst/>
                </a:prstGeom>
                <a:noFill/>
              </p:spPr>
              <p:txBody>
                <a:bodyPr wrap="none" rtlCol="0">
                  <a:spAutoFit/>
                </a:bodyPr>
                <a:lstStyle/>
                <a:p>
                  <a:r>
                    <a:rPr lang="en-CA" sz="1400" dirty="0" smtClean="0"/>
                    <a:t>Zn202.5</a:t>
                  </a:r>
                </a:p>
                <a:p>
                  <a:r>
                    <a:rPr lang="en-CA" sz="1400" dirty="0" smtClean="0"/>
                    <a:t>Zn206.2 </a:t>
                  </a:r>
                </a:p>
                <a:p>
                  <a:r>
                    <a:rPr lang="en-CA" sz="1400" dirty="0" smtClean="0"/>
                    <a:t>Zn213.8</a:t>
                  </a:r>
                  <a:endParaRPr lang="en-CA" sz="1400" dirty="0"/>
                </a:p>
              </p:txBody>
            </p:sp>
            <p:cxnSp>
              <p:nvCxnSpPr>
                <p:cNvPr id="34" name="Straight Arrow Connector 33"/>
                <p:cNvCxnSpPr/>
                <p:nvPr/>
              </p:nvCxnSpPr>
              <p:spPr>
                <a:xfrm flipH="1">
                  <a:off x="1412971" y="5775849"/>
                  <a:ext cx="144016" cy="30777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flipH="1">
                  <a:off x="8802322" y="5673035"/>
                  <a:ext cx="87843" cy="4505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3" name="TextBox 2"/>
              <p:cNvSpPr txBox="1"/>
              <p:nvPr/>
            </p:nvSpPr>
            <p:spPr>
              <a:xfrm>
                <a:off x="4538873" y="6557405"/>
                <a:ext cx="1442254" cy="307777"/>
              </a:xfrm>
              <a:prstGeom prst="rect">
                <a:avLst/>
              </a:prstGeom>
              <a:noFill/>
            </p:spPr>
            <p:txBody>
              <a:bodyPr wrap="none" rtlCol="0">
                <a:spAutoFit/>
              </a:bodyPr>
              <a:lstStyle/>
              <a:p>
                <a:r>
                  <a:rPr lang="en-CA" sz="1400" dirty="0" smtClean="0">
                    <a:solidFill>
                      <a:schemeClr val="bg1"/>
                    </a:solidFill>
                  </a:rPr>
                  <a:t>Wavelength (nm)</a:t>
                </a:r>
                <a:endParaRPr lang="en-CA" sz="1400" dirty="0">
                  <a:solidFill>
                    <a:schemeClr val="bg1"/>
                  </a:solidFill>
                </a:endParaRPr>
              </a:p>
            </p:txBody>
          </p:sp>
        </p:grpSp>
        <p:sp>
          <p:nvSpPr>
            <p:cNvPr id="21" name="Oval 20"/>
            <p:cNvSpPr/>
            <p:nvPr/>
          </p:nvSpPr>
          <p:spPr>
            <a:xfrm>
              <a:off x="1338386" y="4129103"/>
              <a:ext cx="898659" cy="9776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Oval 26"/>
            <p:cNvSpPr/>
            <p:nvPr/>
          </p:nvSpPr>
          <p:spPr>
            <a:xfrm>
              <a:off x="2955955" y="3720702"/>
              <a:ext cx="824397" cy="5480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Oval 34"/>
            <p:cNvSpPr/>
            <p:nvPr/>
          </p:nvSpPr>
          <p:spPr>
            <a:xfrm>
              <a:off x="1913326" y="5128141"/>
              <a:ext cx="824397" cy="5480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p:cNvSpPr/>
            <p:nvPr/>
          </p:nvSpPr>
          <p:spPr>
            <a:xfrm>
              <a:off x="3569155" y="4688668"/>
              <a:ext cx="824397" cy="5480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p:cNvSpPr/>
            <p:nvPr/>
          </p:nvSpPr>
          <p:spPr>
            <a:xfrm>
              <a:off x="482914" y="4509120"/>
              <a:ext cx="817623" cy="84997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 name="Title 1"/>
          <p:cNvSpPr>
            <a:spLocks noGrp="1"/>
          </p:cNvSpPr>
          <p:nvPr>
            <p:ph type="title"/>
          </p:nvPr>
        </p:nvSpPr>
        <p:spPr>
          <a:xfrm>
            <a:off x="457200" y="548680"/>
            <a:ext cx="8229600" cy="990600"/>
          </a:xfrm>
        </p:spPr>
        <p:txBody>
          <a:bodyPr/>
          <a:lstStyle/>
          <a:p>
            <a:r>
              <a:rPr lang="en-CA" dirty="0" smtClean="0">
                <a:effectLst>
                  <a:outerShdw blurRad="38100" dist="38100" dir="2700000" algn="tl">
                    <a:srgbClr val="000000">
                      <a:alpha val="43137"/>
                    </a:srgbClr>
                  </a:outerShdw>
                </a:effectLst>
              </a:rPr>
              <a:t>Typical Nail Components</a:t>
            </a:r>
            <a:endParaRPr lang="en-CA" dirty="0">
              <a:effectLst>
                <a:outerShdw blurRad="38100" dist="38100" dir="2700000" algn="tl">
                  <a:srgbClr val="000000">
                    <a:alpha val="43137"/>
                  </a:srgbClr>
                </a:outerShdw>
              </a:effectLst>
            </a:endParaRPr>
          </a:p>
        </p:txBody>
      </p:sp>
      <p:graphicFrame>
        <p:nvGraphicFramePr>
          <p:cNvPr id="22" name="Table 21"/>
          <p:cNvGraphicFramePr>
            <a:graphicFrameLocks noGrp="1"/>
          </p:cNvGraphicFramePr>
          <p:nvPr>
            <p:extLst/>
          </p:nvPr>
        </p:nvGraphicFramePr>
        <p:xfrm>
          <a:off x="6372201" y="476669"/>
          <a:ext cx="2355054" cy="3071964"/>
        </p:xfrm>
        <a:graphic>
          <a:graphicData uri="http://schemas.openxmlformats.org/drawingml/2006/table">
            <a:tbl>
              <a:tblPr>
                <a:tableStyleId>{5C22544A-7EE6-4342-B048-85BDC9FD1C3A}</a:tableStyleId>
              </a:tblPr>
              <a:tblGrid>
                <a:gridCol w="785018">
                  <a:extLst>
                    <a:ext uri="{9D8B030D-6E8A-4147-A177-3AD203B41FA5}">
                      <a16:colId xmlns:a16="http://schemas.microsoft.com/office/drawing/2014/main" val="20000"/>
                    </a:ext>
                  </a:extLst>
                </a:gridCol>
                <a:gridCol w="785018">
                  <a:extLst>
                    <a:ext uri="{9D8B030D-6E8A-4147-A177-3AD203B41FA5}">
                      <a16:colId xmlns:a16="http://schemas.microsoft.com/office/drawing/2014/main" val="20001"/>
                    </a:ext>
                  </a:extLst>
                </a:gridCol>
                <a:gridCol w="785018">
                  <a:extLst>
                    <a:ext uri="{9D8B030D-6E8A-4147-A177-3AD203B41FA5}">
                      <a16:colId xmlns:a16="http://schemas.microsoft.com/office/drawing/2014/main" val="20002"/>
                    </a:ext>
                  </a:extLst>
                </a:gridCol>
              </a:tblGrid>
              <a:tr h="445055">
                <a:tc>
                  <a:txBody>
                    <a:bodyPr/>
                    <a:lstStyle/>
                    <a:p>
                      <a:pPr algn="ctr" fontAlgn="t"/>
                      <a:r>
                        <a:rPr lang="en-CA" sz="1000" u="none" strike="noStrike" dirty="0">
                          <a:effectLst/>
                        </a:rPr>
                        <a:t>Element</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Mean (ppm)</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±Std.Dev.</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0"/>
                  </a:ext>
                </a:extLst>
              </a:tr>
              <a:tr h="217100">
                <a:tc>
                  <a:txBody>
                    <a:bodyPr/>
                    <a:lstStyle/>
                    <a:p>
                      <a:pPr algn="ctr" fontAlgn="t"/>
                      <a:r>
                        <a:rPr lang="en-CA" sz="1000" u="none" strike="noStrike" dirty="0">
                          <a:effectLst/>
                        </a:rPr>
                        <a:t>Mg</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570.8</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±511.5</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1"/>
                  </a:ext>
                </a:extLst>
              </a:tr>
              <a:tr h="217100">
                <a:tc>
                  <a:txBody>
                    <a:bodyPr/>
                    <a:lstStyle/>
                    <a:p>
                      <a:pPr algn="ctr" fontAlgn="t"/>
                      <a:r>
                        <a:rPr lang="en-CA" sz="1000" u="none" strike="noStrike" dirty="0">
                          <a:effectLst/>
                        </a:rPr>
                        <a:t>Al</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837.4</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±427.2</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2"/>
                  </a:ext>
                </a:extLst>
              </a:tr>
              <a:tr h="217100">
                <a:tc>
                  <a:txBody>
                    <a:bodyPr/>
                    <a:lstStyle/>
                    <a:p>
                      <a:pPr algn="ctr" fontAlgn="t"/>
                      <a:r>
                        <a:rPr lang="en-CA" sz="1000" u="none" strike="noStrike" dirty="0">
                          <a:effectLst/>
                        </a:rPr>
                        <a:t>Si</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974.3</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±594.1</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3"/>
                  </a:ext>
                </a:extLst>
              </a:tr>
              <a:tr h="217100">
                <a:tc>
                  <a:txBody>
                    <a:bodyPr/>
                    <a:lstStyle/>
                    <a:p>
                      <a:pPr algn="ctr" fontAlgn="t"/>
                      <a:r>
                        <a:rPr lang="en-CA" sz="1000" u="none" strike="noStrike" dirty="0">
                          <a:effectLst/>
                        </a:rPr>
                        <a:t>P</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1035.2</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±597.8</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4"/>
                  </a:ext>
                </a:extLst>
              </a:tr>
              <a:tr h="238809">
                <a:tc>
                  <a:txBody>
                    <a:bodyPr/>
                    <a:lstStyle/>
                    <a:p>
                      <a:pPr algn="ctr" fontAlgn="t"/>
                      <a:r>
                        <a:rPr lang="en-CA" sz="1000" u="none" strike="noStrike" dirty="0">
                          <a:effectLst/>
                        </a:rPr>
                        <a:t>S</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24810</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±8776</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5"/>
                  </a:ext>
                </a:extLst>
              </a:tr>
              <a:tr h="217100">
                <a:tc>
                  <a:txBody>
                    <a:bodyPr/>
                    <a:lstStyle/>
                    <a:p>
                      <a:pPr algn="ctr" fontAlgn="t"/>
                      <a:r>
                        <a:rPr lang="en-CA" sz="1000" u="none" strike="noStrike" dirty="0">
                          <a:effectLst/>
                        </a:rPr>
                        <a:t>Cl</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1770.2</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±1121.9</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6"/>
                  </a:ext>
                </a:extLst>
              </a:tr>
              <a:tr h="217100">
                <a:tc>
                  <a:txBody>
                    <a:bodyPr/>
                    <a:lstStyle/>
                    <a:p>
                      <a:pPr algn="ctr" fontAlgn="t"/>
                      <a:r>
                        <a:rPr lang="en-CA" sz="1000" u="none" strike="noStrike" dirty="0">
                          <a:effectLst/>
                        </a:rPr>
                        <a:t>K</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831.9</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±666.1</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7"/>
                  </a:ext>
                </a:extLst>
              </a:tr>
              <a:tr h="217100">
                <a:tc>
                  <a:txBody>
                    <a:bodyPr/>
                    <a:lstStyle/>
                    <a:p>
                      <a:pPr algn="ctr" fontAlgn="t"/>
                      <a:r>
                        <a:rPr lang="en-CA" sz="1000" u="none" strike="noStrike" dirty="0">
                          <a:effectLst/>
                        </a:rPr>
                        <a:t>Ca</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2311.6</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±1448.3</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8"/>
                  </a:ext>
                </a:extLst>
              </a:tr>
              <a:tr h="217100">
                <a:tc>
                  <a:txBody>
                    <a:bodyPr/>
                    <a:lstStyle/>
                    <a:p>
                      <a:pPr algn="ctr" fontAlgn="t"/>
                      <a:r>
                        <a:rPr lang="en-CA" sz="1000" u="none" strike="noStrike" dirty="0">
                          <a:effectLst/>
                        </a:rPr>
                        <a:t>Fe</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128.6</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±69.6</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09"/>
                  </a:ext>
                </a:extLst>
              </a:tr>
              <a:tr h="217100">
                <a:tc>
                  <a:txBody>
                    <a:bodyPr/>
                    <a:lstStyle/>
                    <a:p>
                      <a:pPr algn="ctr" fontAlgn="t"/>
                      <a:r>
                        <a:rPr lang="en-CA" sz="1000" u="none" strike="noStrike" dirty="0">
                          <a:effectLst/>
                        </a:rPr>
                        <a:t>Ni</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5.1</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±2.1</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10"/>
                  </a:ext>
                </a:extLst>
              </a:tr>
              <a:tr h="217100">
                <a:tc>
                  <a:txBody>
                    <a:bodyPr/>
                    <a:lstStyle/>
                    <a:p>
                      <a:pPr algn="ctr" fontAlgn="t"/>
                      <a:r>
                        <a:rPr lang="en-CA" sz="1000" u="none" strike="noStrike" dirty="0">
                          <a:effectLst/>
                        </a:rPr>
                        <a:t>Cu</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20.8</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±20.8</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11"/>
                  </a:ext>
                </a:extLst>
              </a:tr>
              <a:tr h="217100">
                <a:tc>
                  <a:txBody>
                    <a:bodyPr/>
                    <a:lstStyle/>
                    <a:p>
                      <a:pPr algn="ctr" fontAlgn="t"/>
                      <a:r>
                        <a:rPr lang="en-CA" sz="1000" u="none" strike="noStrike" dirty="0">
                          <a:effectLst/>
                        </a:rPr>
                        <a:t>Zn</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151.7</a:t>
                      </a:r>
                      <a:endParaRPr lang="en-CA" sz="1000" b="0" i="0" u="none" strike="noStrike" dirty="0">
                        <a:solidFill>
                          <a:srgbClr val="5C5C5C"/>
                        </a:solidFill>
                        <a:effectLst/>
                        <a:latin typeface="Arial Unicode MS"/>
                      </a:endParaRPr>
                    </a:p>
                  </a:txBody>
                  <a:tcPr marL="9525" marR="9525" marT="9525" marB="0" anchor="ctr"/>
                </a:tc>
                <a:tc>
                  <a:txBody>
                    <a:bodyPr/>
                    <a:lstStyle/>
                    <a:p>
                      <a:pPr algn="ctr" fontAlgn="t"/>
                      <a:r>
                        <a:rPr lang="en-CA" sz="1000" u="none" strike="noStrike" dirty="0">
                          <a:effectLst/>
                        </a:rPr>
                        <a:t>±74.8</a:t>
                      </a:r>
                      <a:endParaRPr lang="en-CA" sz="1000" b="0" i="0" u="none" strike="noStrike" dirty="0">
                        <a:solidFill>
                          <a:srgbClr val="5C5C5C"/>
                        </a:solidFill>
                        <a:effectLst/>
                        <a:latin typeface="Arial Unicode MS"/>
                      </a:endParaRPr>
                    </a:p>
                  </a:txBody>
                  <a:tcPr marL="9525" marR="9525" marT="9525" marB="0" anchor="ctr"/>
                </a:tc>
                <a:extLst>
                  <a:ext uri="{0D108BD9-81ED-4DB2-BD59-A6C34878D82A}">
                    <a16:rowId xmlns:a16="http://schemas.microsoft.com/office/drawing/2014/main" val="10012"/>
                  </a:ext>
                </a:extLst>
              </a:tr>
            </a:tbl>
          </a:graphicData>
        </a:graphic>
      </p:graphicFrame>
      <p:sp>
        <p:nvSpPr>
          <p:cNvPr id="24" name="TextBox 23"/>
          <p:cNvSpPr txBox="1"/>
          <p:nvPr/>
        </p:nvSpPr>
        <p:spPr>
          <a:xfrm>
            <a:off x="6499911" y="3599751"/>
            <a:ext cx="2128778" cy="769441"/>
          </a:xfrm>
          <a:prstGeom prst="rect">
            <a:avLst/>
          </a:prstGeom>
          <a:noFill/>
        </p:spPr>
        <p:txBody>
          <a:bodyPr wrap="square" rtlCol="0">
            <a:spAutoFit/>
          </a:bodyPr>
          <a:lstStyle/>
          <a:p>
            <a:r>
              <a:rPr lang="en-US" sz="1100" dirty="0" smtClean="0"/>
              <a:t>Olabanji et al. Nuc. Instrum. Methods Section B: Beam Interactions with Materials and Atoms, 2005</a:t>
            </a:r>
            <a:endParaRPr lang="en-CA" sz="1100" dirty="0"/>
          </a:p>
        </p:txBody>
      </p:sp>
      <p:sp>
        <p:nvSpPr>
          <p:cNvPr id="13" name="Oval 12"/>
          <p:cNvSpPr/>
          <p:nvPr/>
        </p:nvSpPr>
        <p:spPr>
          <a:xfrm>
            <a:off x="6632084" y="889392"/>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p:cNvSpPr/>
          <p:nvPr/>
        </p:nvSpPr>
        <p:spPr>
          <a:xfrm>
            <a:off x="6632084" y="3284984"/>
            <a:ext cx="288032" cy="28803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p:cNvSpPr/>
          <p:nvPr/>
        </p:nvSpPr>
        <p:spPr>
          <a:xfrm>
            <a:off x="6619137" y="2420888"/>
            <a:ext cx="288032"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98130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animBg="1"/>
      <p:bldP spid="39"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r>
              <a:rPr lang="en-CA" dirty="0" smtClean="0">
                <a:effectLst>
                  <a:outerShdw blurRad="38100" dist="38100" dir="2700000" algn="tl">
                    <a:srgbClr val="000000">
                      <a:alpha val="43137"/>
                    </a:srgbClr>
                  </a:outerShdw>
                </a:effectLst>
              </a:rPr>
              <a:t>Observed Zinc Lines</a:t>
            </a:r>
            <a:endParaRPr lang="en-CA"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412776"/>
            <a:ext cx="6084168" cy="321894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2276872"/>
            <a:ext cx="6377172" cy="338437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3327395"/>
            <a:ext cx="6587239" cy="3530605"/>
          </a:xfrm>
          <a:prstGeom prst="rect">
            <a:avLst/>
          </a:prstGeom>
        </p:spPr>
      </p:pic>
      <p:sp>
        <p:nvSpPr>
          <p:cNvPr id="12" name="TextBox 11"/>
          <p:cNvSpPr txBox="1"/>
          <p:nvPr/>
        </p:nvSpPr>
        <p:spPr>
          <a:xfrm>
            <a:off x="3218860" y="1630676"/>
            <a:ext cx="1188146" cy="307777"/>
          </a:xfrm>
          <a:prstGeom prst="rect">
            <a:avLst/>
          </a:prstGeom>
          <a:noFill/>
        </p:spPr>
        <p:txBody>
          <a:bodyPr wrap="none" rtlCol="0">
            <a:spAutoFit/>
          </a:bodyPr>
          <a:lstStyle/>
          <a:p>
            <a:r>
              <a:rPr lang="en-CA" sz="1400" dirty="0" smtClean="0"/>
              <a:t>ZnII 202.547</a:t>
            </a:r>
            <a:endParaRPr lang="en-CA" sz="1400" dirty="0"/>
          </a:p>
        </p:txBody>
      </p:sp>
      <p:sp>
        <p:nvSpPr>
          <p:cNvPr id="13" name="TextBox 12"/>
          <p:cNvSpPr txBox="1"/>
          <p:nvPr/>
        </p:nvSpPr>
        <p:spPr>
          <a:xfrm>
            <a:off x="5093672" y="2555031"/>
            <a:ext cx="989373" cy="307777"/>
          </a:xfrm>
          <a:prstGeom prst="rect">
            <a:avLst/>
          </a:prstGeom>
          <a:noFill/>
        </p:spPr>
        <p:txBody>
          <a:bodyPr wrap="none" rtlCol="0">
            <a:spAutoFit/>
          </a:bodyPr>
          <a:lstStyle/>
          <a:p>
            <a:r>
              <a:rPr lang="en-CA" sz="1400" dirty="0" smtClean="0"/>
              <a:t>ZnII 206.2</a:t>
            </a:r>
            <a:endParaRPr lang="en-CA" sz="1400" dirty="0"/>
          </a:p>
        </p:txBody>
      </p:sp>
      <p:sp>
        <p:nvSpPr>
          <p:cNvPr id="14" name="TextBox 13"/>
          <p:cNvSpPr txBox="1"/>
          <p:nvPr/>
        </p:nvSpPr>
        <p:spPr>
          <a:xfrm>
            <a:off x="5358160" y="3684109"/>
            <a:ext cx="1138453" cy="307777"/>
          </a:xfrm>
          <a:prstGeom prst="rect">
            <a:avLst/>
          </a:prstGeom>
          <a:noFill/>
        </p:spPr>
        <p:txBody>
          <a:bodyPr wrap="none" rtlCol="0">
            <a:spAutoFit/>
          </a:bodyPr>
          <a:lstStyle/>
          <a:p>
            <a:r>
              <a:rPr lang="en-CA" sz="1400" dirty="0" smtClean="0"/>
              <a:t>ZnI 213.855</a:t>
            </a:r>
            <a:endParaRPr lang="en-CA" sz="1400" dirty="0"/>
          </a:p>
        </p:txBody>
      </p:sp>
    </p:spTree>
    <p:extLst>
      <p:ext uri="{BB962C8B-B14F-4D97-AF65-F5344CB8AC3E}">
        <p14:creationId xmlns:p14="http://schemas.microsoft.com/office/powerpoint/2010/main" val="108522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effectLst>
                  <a:outerShdw blurRad="38100" dist="38100" dir="2700000" algn="tl">
                    <a:srgbClr val="000000">
                      <a:alpha val="43137"/>
                    </a:srgbClr>
                  </a:outerShdw>
                </a:effectLst>
              </a:rPr>
              <a:t>A Comparison of LIBS-Predicted Zinc Content vs. Actual Content</a:t>
            </a:r>
            <a:endParaRPr lang="en-CA" dirty="0">
              <a:effectLst>
                <a:outerShdw blurRad="38100" dist="38100" dir="2700000" algn="tl">
                  <a:srgbClr val="000000">
                    <a:alpha val="43137"/>
                  </a:srgbClr>
                </a:outerShdw>
              </a:effectLst>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642042" y="1617894"/>
            <a:ext cx="6029293" cy="3271740"/>
          </a:xfrm>
          <a:prstGeom prst="rect">
            <a:avLst/>
          </a:prstGeom>
          <a:noFill/>
        </p:spPr>
      </p:pic>
      <p:sp>
        <p:nvSpPr>
          <p:cNvPr id="6" name="Rectangle 5"/>
          <p:cNvSpPr/>
          <p:nvPr/>
        </p:nvSpPr>
        <p:spPr>
          <a:xfrm>
            <a:off x="292100" y="6138925"/>
            <a:ext cx="7950199" cy="461665"/>
          </a:xfrm>
          <a:prstGeom prst="rect">
            <a:avLst/>
          </a:prstGeom>
        </p:spPr>
        <p:txBody>
          <a:bodyPr wrap="square">
            <a:spAutoFit/>
          </a:bodyPr>
          <a:lstStyle/>
          <a:p>
            <a:r>
              <a:rPr lang="en-CA" sz="1200" dirty="0" smtClean="0">
                <a:solidFill>
                  <a:schemeClr val="bg1"/>
                </a:solidFill>
                <a:latin typeface="AdvP7D0F"/>
              </a:rPr>
              <a:t>“</a:t>
            </a:r>
            <a:r>
              <a:rPr lang="en-CA" sz="1200" i="1" dirty="0" smtClean="0">
                <a:solidFill>
                  <a:schemeClr val="bg1"/>
                </a:solidFill>
                <a:latin typeface="AdvP7D0F"/>
              </a:rPr>
              <a:t>Determination </a:t>
            </a:r>
            <a:r>
              <a:rPr lang="en-CA" sz="1200" i="1" dirty="0">
                <a:solidFill>
                  <a:schemeClr val="bg1"/>
                </a:solidFill>
                <a:latin typeface="AdvP7D0F"/>
              </a:rPr>
              <a:t>of the Zinc </a:t>
            </a:r>
            <a:r>
              <a:rPr lang="en-CA" sz="1200" i="1" dirty="0" smtClean="0">
                <a:solidFill>
                  <a:schemeClr val="bg1"/>
                </a:solidFill>
                <a:latin typeface="AdvP7D0F"/>
              </a:rPr>
              <a:t>Concentration in </a:t>
            </a:r>
            <a:r>
              <a:rPr lang="en-CA" sz="1200" i="1" dirty="0">
                <a:solidFill>
                  <a:schemeClr val="bg1"/>
                </a:solidFill>
                <a:latin typeface="AdvP7D0F"/>
              </a:rPr>
              <a:t>Human Fingernails Using </a:t>
            </a:r>
            <a:r>
              <a:rPr lang="en-CA" sz="1200" i="1" dirty="0" smtClean="0">
                <a:solidFill>
                  <a:schemeClr val="bg1"/>
                </a:solidFill>
                <a:latin typeface="AdvP7D0F"/>
              </a:rPr>
              <a:t>Laser-Induced Breakdown Spectroscopy</a:t>
            </a:r>
            <a:r>
              <a:rPr lang="en-CA" sz="1200" dirty="0" smtClean="0">
                <a:solidFill>
                  <a:schemeClr val="bg1"/>
                </a:solidFill>
                <a:latin typeface="AdvP7D0F"/>
              </a:rPr>
              <a:t>,” </a:t>
            </a:r>
            <a:r>
              <a:rPr lang="en-CA" sz="1200" dirty="0" err="1" smtClean="0">
                <a:solidFill>
                  <a:schemeClr val="bg1"/>
                </a:solidFill>
                <a:latin typeface="AdvP7D0F"/>
              </a:rPr>
              <a:t>Vlora</a:t>
            </a:r>
            <a:r>
              <a:rPr lang="en-CA" sz="1200" dirty="0" smtClean="0">
                <a:solidFill>
                  <a:schemeClr val="bg1"/>
                </a:solidFill>
                <a:latin typeface="AdvP7D0F"/>
              </a:rPr>
              <a:t> </a:t>
            </a:r>
            <a:r>
              <a:rPr lang="en-CA" sz="1200" dirty="0">
                <a:solidFill>
                  <a:schemeClr val="bg1"/>
                </a:solidFill>
                <a:latin typeface="AdvP7D0F"/>
              </a:rPr>
              <a:t>A. </a:t>
            </a:r>
            <a:r>
              <a:rPr lang="en-CA" sz="1200" dirty="0" err="1" smtClean="0">
                <a:solidFill>
                  <a:schemeClr val="bg1"/>
                </a:solidFill>
                <a:latin typeface="AdvP7D0F"/>
              </a:rPr>
              <a:t>Riberdy</a:t>
            </a:r>
            <a:r>
              <a:rPr lang="en-CA" sz="1200" dirty="0" smtClean="0">
                <a:solidFill>
                  <a:schemeClr val="bg1"/>
                </a:solidFill>
                <a:latin typeface="AdvP7D0F"/>
              </a:rPr>
              <a:t>, </a:t>
            </a:r>
            <a:r>
              <a:rPr lang="en-CA" sz="1200" dirty="0">
                <a:solidFill>
                  <a:schemeClr val="bg1"/>
                </a:solidFill>
                <a:latin typeface="AdvP7D0F"/>
              </a:rPr>
              <a:t>Christopher J. </a:t>
            </a:r>
            <a:r>
              <a:rPr lang="en-CA" sz="1200" dirty="0" smtClean="0">
                <a:solidFill>
                  <a:schemeClr val="bg1"/>
                </a:solidFill>
                <a:latin typeface="AdvP7D0F"/>
              </a:rPr>
              <a:t>Frederickson, and </a:t>
            </a:r>
            <a:r>
              <a:rPr lang="en-CA" sz="1200" dirty="0">
                <a:solidFill>
                  <a:schemeClr val="bg1"/>
                </a:solidFill>
                <a:latin typeface="AdvP7D0F"/>
              </a:rPr>
              <a:t>Steven J. Rehse, Applied Spectroscopy 71(4</a:t>
            </a:r>
            <a:r>
              <a:rPr lang="en-CA" sz="1200" dirty="0" smtClean="0">
                <a:solidFill>
                  <a:schemeClr val="bg1"/>
                </a:solidFill>
                <a:latin typeface="AdvP7D0F"/>
              </a:rPr>
              <a:t>), 567-582, 2017</a:t>
            </a:r>
            <a:endParaRPr lang="en-CA" sz="1200" dirty="0">
              <a:solidFill>
                <a:schemeClr val="bg1"/>
              </a:solidFill>
            </a:endParaRPr>
          </a:p>
        </p:txBody>
      </p:sp>
      <p:sp>
        <p:nvSpPr>
          <p:cNvPr id="7" name="Rectangle 6"/>
          <p:cNvSpPr/>
          <p:nvPr/>
        </p:nvSpPr>
        <p:spPr>
          <a:xfrm>
            <a:off x="3903045" y="4870384"/>
            <a:ext cx="4572000" cy="369332"/>
          </a:xfrm>
          <a:prstGeom prst="rect">
            <a:avLst/>
          </a:prstGeom>
        </p:spPr>
        <p:txBody>
          <a:bodyPr>
            <a:spAutoFit/>
          </a:bodyPr>
          <a:lstStyle/>
          <a:p>
            <a:r>
              <a:rPr lang="en-CA" sz="1200" dirty="0">
                <a:solidFill>
                  <a:schemeClr val="bg1"/>
                </a:solidFill>
                <a:latin typeface="AdvP7D09"/>
              </a:rPr>
              <a:t>SIDMS: </a:t>
            </a:r>
            <a:r>
              <a:rPr lang="en-CA" sz="1200" dirty="0" err="1">
                <a:solidFill>
                  <a:schemeClr val="bg1"/>
                </a:solidFill>
                <a:latin typeface="AdvP7D09"/>
              </a:rPr>
              <a:t>speciated</a:t>
            </a:r>
            <a:r>
              <a:rPr lang="en-CA" sz="1200" dirty="0">
                <a:solidFill>
                  <a:schemeClr val="bg1"/>
                </a:solidFill>
                <a:latin typeface="AdvP7D09"/>
              </a:rPr>
              <a:t> isotope dilution mass spectrometry</a:t>
            </a:r>
            <a:r>
              <a:rPr lang="en-CA" dirty="0">
                <a:solidFill>
                  <a:schemeClr val="bg1"/>
                </a:solidFill>
                <a:latin typeface="AdvP7D09"/>
              </a:rPr>
              <a:t>.</a:t>
            </a:r>
            <a:endParaRPr lang="en-CA" dirty="0">
              <a:solidFill>
                <a:schemeClr val="bg1"/>
              </a:solidFill>
            </a:endParaRPr>
          </a:p>
        </p:txBody>
      </p:sp>
    </p:spTree>
    <p:extLst>
      <p:ext uri="{BB962C8B-B14F-4D97-AF65-F5344CB8AC3E}">
        <p14:creationId xmlns:p14="http://schemas.microsoft.com/office/powerpoint/2010/main" val="30237487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effectLst>
                  <a:outerShdw blurRad="38100" dist="38100" dir="2700000" algn="tl">
                    <a:srgbClr val="000000">
                      <a:alpha val="43137"/>
                    </a:srgbClr>
                  </a:outerShdw>
                </a:effectLst>
              </a:rPr>
              <a:t>A Comparison of LIBS-Predicted Zinc Content vs. Actual Content</a:t>
            </a:r>
            <a:endParaRPr lang="en-CA" dirty="0">
              <a:effectLst>
                <a:outerShdw blurRad="38100" dist="38100" dir="2700000" algn="tl">
                  <a:srgbClr val="000000">
                    <a:alpha val="43137"/>
                  </a:srgbClr>
                </a:outerShdw>
              </a:effectLst>
            </a:endParaRPr>
          </a:p>
        </p:txBody>
      </p:sp>
      <p:sp>
        <p:nvSpPr>
          <p:cNvPr id="4" name="TextBox 3"/>
          <p:cNvSpPr txBox="1"/>
          <p:nvPr/>
        </p:nvSpPr>
        <p:spPr>
          <a:xfrm>
            <a:off x="700870" y="2644864"/>
            <a:ext cx="4149469" cy="2031325"/>
          </a:xfrm>
          <a:prstGeom prst="rect">
            <a:avLst/>
          </a:prstGeom>
          <a:noFill/>
        </p:spPr>
        <p:txBody>
          <a:bodyPr wrap="none" rtlCol="0">
            <a:spAutoFit/>
          </a:bodyPr>
          <a:lstStyle/>
          <a:p>
            <a:r>
              <a:rPr lang="en-CA" u="sng" dirty="0" smtClean="0">
                <a:solidFill>
                  <a:schemeClr val="bg1"/>
                </a:solidFill>
              </a:rPr>
              <a:t>Other things we’ve studied:</a:t>
            </a:r>
            <a:endParaRPr lang="en-CA" u="sng" dirty="0" smtClean="0">
              <a:solidFill>
                <a:schemeClr val="bg1"/>
              </a:solidFill>
            </a:endParaRPr>
          </a:p>
          <a:p>
            <a:r>
              <a:rPr lang="en-CA" dirty="0" smtClean="0">
                <a:solidFill>
                  <a:schemeClr val="bg1"/>
                </a:solidFill>
              </a:rPr>
              <a:t>Smoothness of surface</a:t>
            </a:r>
          </a:p>
          <a:p>
            <a:r>
              <a:rPr lang="en-CA" dirty="0" smtClean="0">
                <a:solidFill>
                  <a:schemeClr val="bg1"/>
                </a:solidFill>
              </a:rPr>
              <a:t>Hydration state of nail</a:t>
            </a:r>
          </a:p>
          <a:p>
            <a:r>
              <a:rPr lang="en-CA" dirty="0" smtClean="0">
                <a:solidFill>
                  <a:schemeClr val="bg1"/>
                </a:solidFill>
              </a:rPr>
              <a:t>Sampling location along growth </a:t>
            </a:r>
            <a:r>
              <a:rPr lang="en-CA" dirty="0" smtClean="0">
                <a:solidFill>
                  <a:schemeClr val="bg1"/>
                </a:solidFill>
              </a:rPr>
              <a:t>direction</a:t>
            </a:r>
          </a:p>
          <a:p>
            <a:r>
              <a:rPr lang="en-CA" dirty="0" smtClean="0">
                <a:solidFill>
                  <a:schemeClr val="bg1"/>
                </a:solidFill>
              </a:rPr>
              <a:t>Sampling depth (# of laser shots)</a:t>
            </a:r>
            <a:endParaRPr lang="en-CA" dirty="0" smtClean="0">
              <a:solidFill>
                <a:schemeClr val="bg1"/>
              </a:solidFill>
            </a:endParaRPr>
          </a:p>
          <a:p>
            <a:r>
              <a:rPr lang="en-CA" dirty="0" smtClean="0">
                <a:solidFill>
                  <a:schemeClr val="bg1"/>
                </a:solidFill>
              </a:rPr>
              <a:t>Layered structure </a:t>
            </a:r>
            <a:endParaRPr lang="en-CA" dirty="0">
              <a:solidFill>
                <a:schemeClr val="bg1"/>
              </a:solidFill>
            </a:endParaRPr>
          </a:p>
          <a:p>
            <a:r>
              <a:rPr lang="en-CA" dirty="0" smtClean="0">
                <a:solidFill>
                  <a:schemeClr val="bg1"/>
                </a:solidFill>
              </a:rPr>
              <a:t>Laser wavelength</a:t>
            </a:r>
          </a:p>
        </p:txBody>
      </p:sp>
      <p:sp>
        <p:nvSpPr>
          <p:cNvPr id="6" name="Rectangle 5"/>
          <p:cNvSpPr/>
          <p:nvPr/>
        </p:nvSpPr>
        <p:spPr>
          <a:xfrm>
            <a:off x="292101" y="5723426"/>
            <a:ext cx="4356902" cy="830997"/>
          </a:xfrm>
          <a:prstGeom prst="rect">
            <a:avLst/>
          </a:prstGeom>
        </p:spPr>
        <p:txBody>
          <a:bodyPr wrap="square">
            <a:spAutoFit/>
          </a:bodyPr>
          <a:lstStyle/>
          <a:p>
            <a:r>
              <a:rPr lang="en-CA" sz="1200" dirty="0" smtClean="0">
                <a:solidFill>
                  <a:schemeClr val="bg1"/>
                </a:solidFill>
                <a:latin typeface="AdvP7D0F"/>
              </a:rPr>
              <a:t>“</a:t>
            </a:r>
            <a:r>
              <a:rPr lang="en-CA" sz="1200" i="1" dirty="0" smtClean="0">
                <a:solidFill>
                  <a:schemeClr val="bg1"/>
                </a:solidFill>
                <a:latin typeface="AdvP7D0F"/>
              </a:rPr>
              <a:t>Determination </a:t>
            </a:r>
            <a:r>
              <a:rPr lang="en-CA" sz="1200" i="1" dirty="0">
                <a:solidFill>
                  <a:schemeClr val="bg1"/>
                </a:solidFill>
                <a:latin typeface="AdvP7D0F"/>
              </a:rPr>
              <a:t>of the Zinc </a:t>
            </a:r>
            <a:r>
              <a:rPr lang="en-CA" sz="1200" i="1" dirty="0" smtClean="0">
                <a:solidFill>
                  <a:schemeClr val="bg1"/>
                </a:solidFill>
                <a:latin typeface="AdvP7D0F"/>
              </a:rPr>
              <a:t>Concentration in </a:t>
            </a:r>
            <a:r>
              <a:rPr lang="en-CA" sz="1200" i="1" dirty="0">
                <a:solidFill>
                  <a:schemeClr val="bg1"/>
                </a:solidFill>
                <a:latin typeface="AdvP7D0F"/>
              </a:rPr>
              <a:t>Human Fingernails Using </a:t>
            </a:r>
            <a:r>
              <a:rPr lang="en-CA" sz="1200" i="1" dirty="0" smtClean="0">
                <a:solidFill>
                  <a:schemeClr val="bg1"/>
                </a:solidFill>
                <a:latin typeface="AdvP7D0F"/>
              </a:rPr>
              <a:t>Laser-Induced Breakdown Spectroscopy</a:t>
            </a:r>
            <a:r>
              <a:rPr lang="en-CA" sz="1200" dirty="0" smtClean="0">
                <a:solidFill>
                  <a:schemeClr val="bg1"/>
                </a:solidFill>
                <a:latin typeface="AdvP7D0F"/>
              </a:rPr>
              <a:t>,” </a:t>
            </a:r>
            <a:r>
              <a:rPr lang="en-CA" sz="1200" dirty="0" err="1" smtClean="0">
                <a:solidFill>
                  <a:schemeClr val="bg1"/>
                </a:solidFill>
                <a:latin typeface="AdvP7D0F"/>
              </a:rPr>
              <a:t>Vlora</a:t>
            </a:r>
            <a:r>
              <a:rPr lang="en-CA" sz="1200" dirty="0" smtClean="0">
                <a:solidFill>
                  <a:schemeClr val="bg1"/>
                </a:solidFill>
                <a:latin typeface="AdvP7D0F"/>
              </a:rPr>
              <a:t> </a:t>
            </a:r>
            <a:r>
              <a:rPr lang="en-CA" sz="1200" dirty="0">
                <a:solidFill>
                  <a:schemeClr val="bg1"/>
                </a:solidFill>
                <a:latin typeface="AdvP7D0F"/>
              </a:rPr>
              <a:t>A. </a:t>
            </a:r>
            <a:r>
              <a:rPr lang="en-CA" sz="1200" dirty="0" err="1" smtClean="0">
                <a:solidFill>
                  <a:schemeClr val="bg1"/>
                </a:solidFill>
                <a:latin typeface="AdvP7D0F"/>
              </a:rPr>
              <a:t>Riberdy</a:t>
            </a:r>
            <a:r>
              <a:rPr lang="en-CA" sz="1200" dirty="0" smtClean="0">
                <a:solidFill>
                  <a:schemeClr val="bg1"/>
                </a:solidFill>
                <a:latin typeface="AdvP7D0F"/>
              </a:rPr>
              <a:t>, </a:t>
            </a:r>
            <a:r>
              <a:rPr lang="en-CA" sz="1200" dirty="0">
                <a:solidFill>
                  <a:schemeClr val="bg1"/>
                </a:solidFill>
                <a:latin typeface="AdvP7D0F"/>
              </a:rPr>
              <a:t>Christopher J. </a:t>
            </a:r>
            <a:r>
              <a:rPr lang="en-CA" sz="1200" dirty="0" smtClean="0">
                <a:solidFill>
                  <a:schemeClr val="bg1"/>
                </a:solidFill>
                <a:latin typeface="AdvP7D0F"/>
              </a:rPr>
              <a:t>Frederickson, and </a:t>
            </a:r>
            <a:r>
              <a:rPr lang="en-CA" sz="1200" dirty="0">
                <a:solidFill>
                  <a:schemeClr val="bg1"/>
                </a:solidFill>
                <a:latin typeface="AdvP7D0F"/>
              </a:rPr>
              <a:t>Steven J. Rehse, Applied Spectroscopy 71(4</a:t>
            </a:r>
            <a:r>
              <a:rPr lang="en-CA" sz="1200" dirty="0" smtClean="0">
                <a:solidFill>
                  <a:schemeClr val="bg1"/>
                </a:solidFill>
                <a:latin typeface="AdvP7D0F"/>
              </a:rPr>
              <a:t>), 567-582, 2017</a:t>
            </a:r>
            <a:endParaRPr lang="en-CA" sz="12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629" y="1394823"/>
            <a:ext cx="3713947" cy="5268884"/>
          </a:xfrm>
          <a:prstGeom prst="rect">
            <a:avLst/>
          </a:prstGeom>
        </p:spPr>
      </p:pic>
    </p:spTree>
    <p:extLst>
      <p:ext uri="{BB962C8B-B14F-4D97-AF65-F5344CB8AC3E}">
        <p14:creationId xmlns:p14="http://schemas.microsoft.com/office/powerpoint/2010/main" val="27572763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77" y="381000"/>
            <a:ext cx="7583487" cy="1044388"/>
          </a:xfrm>
        </p:spPr>
        <p:txBody>
          <a:bodyPr anchor="t"/>
          <a:lstStyle/>
          <a:p>
            <a:pPr>
              <a:defRPr/>
            </a:pPr>
            <a:r>
              <a:rPr lang="en-CA" dirty="0" smtClean="0">
                <a:effectLst>
                  <a:outerShdw blurRad="38100" dist="38100" dir="2700000" algn="tl">
                    <a:srgbClr val="000000">
                      <a:alpha val="43137"/>
                    </a:srgbClr>
                  </a:outerShdw>
                </a:effectLst>
              </a:rPr>
              <a:t>Conclusions	</a:t>
            </a:r>
            <a:endParaRPr lang="en-CA" sz="2800" dirty="0">
              <a:solidFill>
                <a:schemeClr val="accent6"/>
              </a:solidFill>
              <a:effectLst>
                <a:outerShdw blurRad="38100" dist="38100" dir="2700000" algn="tl">
                  <a:srgbClr val="000000">
                    <a:alpha val="43137"/>
                  </a:srgbClr>
                </a:outerShdw>
              </a:effectLst>
            </a:endParaRPr>
          </a:p>
        </p:txBody>
      </p:sp>
      <p:sp>
        <p:nvSpPr>
          <p:cNvPr id="11"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LIBS provides an accurate, fast, spatially resolved, remote spectrochemical analysis of almost any type of target (solid, liquid, gas, powder)</a:t>
            </a:r>
            <a:endParaRPr lang="en-CA" sz="2800" dirty="0" smtClean="0">
              <a:ea typeface="ＭＳ Ｐゴシック"/>
              <a:cs typeface="ＭＳ Ｐゴシック"/>
              <a:sym typeface="Symbol" pitchFamily="18" charset="2"/>
            </a:endParaRPr>
          </a:p>
          <a:p>
            <a:pPr marL="457200" indent="-457200">
              <a:spcAft>
                <a:spcPts val="1200"/>
              </a:spcAft>
              <a:buFontTx/>
              <a:buChar char="•"/>
            </a:pPr>
            <a:r>
              <a:rPr lang="en-CA" sz="2800" dirty="0" smtClean="0">
                <a:ea typeface="ＭＳ Ｐゴシック"/>
                <a:cs typeface="ＭＳ Ｐゴシック"/>
                <a:sym typeface="Symbol" pitchFamily="18" charset="2"/>
              </a:rPr>
              <a:t>High degree of versatility and robustness suggests its adoption in many different interdisciplinary fields</a:t>
            </a:r>
          </a:p>
          <a:p>
            <a:pPr marL="457200" indent="-457200">
              <a:spcAft>
                <a:spcPts val="1200"/>
              </a:spcAft>
              <a:buFontTx/>
              <a:buChar char="•"/>
            </a:pPr>
            <a:r>
              <a:rPr lang="en-CA" sz="2800" dirty="0" smtClean="0">
                <a:ea typeface="ＭＳ Ｐゴシック"/>
                <a:cs typeface="ＭＳ Ｐゴシック"/>
                <a:sym typeface="Symbol" pitchFamily="18" charset="2"/>
              </a:rPr>
              <a:t>Experiments utilizing LIBS involve an exciting mixture of physics, laser science, and analytic chemistry (at a minimum)</a:t>
            </a:r>
            <a:endParaRPr lang="en-CA" sz="2800" dirty="0" smtClean="0">
              <a:ea typeface="ＭＳ Ｐゴシック"/>
              <a:cs typeface="ＭＳ Ｐゴシック"/>
            </a:endParaRPr>
          </a:p>
        </p:txBody>
      </p:sp>
    </p:spTree>
    <p:extLst>
      <p:ext uri="{BB962C8B-B14F-4D97-AF65-F5344CB8AC3E}">
        <p14:creationId xmlns:p14="http://schemas.microsoft.com/office/powerpoint/2010/main" val="3808275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84" y="384021"/>
            <a:ext cx="7583487" cy="1044388"/>
          </a:xfrm>
        </p:spPr>
        <p:txBody>
          <a:bodyPr anchor="t"/>
          <a:lstStyle/>
          <a:p>
            <a:r>
              <a:rPr lang="en-US" dirty="0" smtClean="0">
                <a:effectLst>
                  <a:outerShdw blurRad="38100" dist="38100" dir="2700000" algn="tl">
                    <a:srgbClr val="000000">
                      <a:alpha val="43137"/>
                    </a:srgbClr>
                  </a:outerShdw>
                </a:effectLst>
              </a:rPr>
              <a:t>Funding and Acknowledgements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8641" y="1614765"/>
            <a:ext cx="8295701" cy="4635021"/>
          </a:xfrm>
        </p:spPr>
        <p:txBody>
          <a:bodyPr>
            <a:normAutofit fontScale="92500" lnSpcReduction="10000"/>
          </a:bodyPr>
          <a:lstStyle/>
          <a:p>
            <a:pPr marL="0" indent="0">
              <a:buNone/>
            </a:pPr>
            <a:r>
              <a:rPr lang="en-US" sz="2800" dirty="0" smtClean="0"/>
              <a:t>We gratefully </a:t>
            </a:r>
            <a:r>
              <a:rPr lang="en-US" sz="2800" dirty="0"/>
              <a:t>acknowledge funding for this project provided by</a:t>
            </a:r>
            <a:r>
              <a:rPr lang="en-US" sz="2800" dirty="0" smtClean="0"/>
              <a:t>:</a:t>
            </a:r>
            <a:endParaRPr lang="en-CA" sz="2800" dirty="0"/>
          </a:p>
          <a:p>
            <a:pPr marL="741363" indent="-276225">
              <a:buFont typeface="Arial" pitchFamily="34" charset="0"/>
              <a:buChar char="•"/>
            </a:pPr>
            <a:r>
              <a:rPr lang="en-US" sz="2400" spc="50" dirty="0"/>
              <a:t> A </a:t>
            </a:r>
            <a:r>
              <a:rPr lang="en-US" sz="2400" b="1" i="1" u="sng" spc="50" dirty="0">
                <a:solidFill>
                  <a:srgbClr val="FFFF00"/>
                </a:solidFill>
              </a:rPr>
              <a:t>Natural Sciences and Engineering Research Council of Canada</a:t>
            </a:r>
            <a:r>
              <a:rPr lang="en-US" sz="2400" b="1" i="1" spc="50" dirty="0">
                <a:solidFill>
                  <a:srgbClr val="FFFF00"/>
                </a:solidFill>
              </a:rPr>
              <a:t> </a:t>
            </a:r>
            <a:r>
              <a:rPr lang="en-US" sz="2400" spc="50" dirty="0"/>
              <a:t>Discovery grant and a Research Tools and Instruments grant</a:t>
            </a:r>
          </a:p>
          <a:p>
            <a:pPr marL="741363" indent="-276225">
              <a:buFont typeface="Arial" pitchFamily="34" charset="0"/>
              <a:buChar char="•"/>
            </a:pPr>
            <a:r>
              <a:rPr lang="en-US" sz="2400" spc="50" dirty="0"/>
              <a:t> A </a:t>
            </a:r>
            <a:r>
              <a:rPr lang="en-US" sz="2400" b="1" i="1" u="sng" spc="50" dirty="0">
                <a:solidFill>
                  <a:srgbClr val="FFFF00"/>
                </a:solidFill>
              </a:rPr>
              <a:t>Canada Foundation for Innovation</a:t>
            </a:r>
            <a:r>
              <a:rPr lang="en-US" sz="2400" b="1" i="1" spc="50" dirty="0">
                <a:solidFill>
                  <a:srgbClr val="FFFF00"/>
                </a:solidFill>
              </a:rPr>
              <a:t> </a:t>
            </a:r>
            <a:r>
              <a:rPr lang="en-US" sz="2400" spc="50" dirty="0"/>
              <a:t>Leaders Opportunity Fund grant</a:t>
            </a:r>
            <a:endParaRPr lang="en-CA" sz="2400" spc="50" dirty="0"/>
          </a:p>
          <a:p>
            <a:pPr marL="741363" indent="-276225">
              <a:buFont typeface="Arial" pitchFamily="34" charset="0"/>
              <a:buChar char="•"/>
            </a:pPr>
            <a:r>
              <a:rPr lang="en-US" sz="2400" spc="50" dirty="0"/>
              <a:t> An </a:t>
            </a:r>
            <a:r>
              <a:rPr lang="en-US" sz="2400" b="1" i="1" u="sng" spc="50" dirty="0">
                <a:solidFill>
                  <a:srgbClr val="FFFF00"/>
                </a:solidFill>
              </a:rPr>
              <a:t>Ontario Research Fund</a:t>
            </a:r>
            <a:r>
              <a:rPr lang="en-US" sz="2400" b="1" i="1" spc="50" dirty="0">
                <a:solidFill>
                  <a:srgbClr val="FFFF00"/>
                </a:solidFill>
              </a:rPr>
              <a:t> </a:t>
            </a:r>
            <a:r>
              <a:rPr lang="en-US" sz="2400" spc="50" dirty="0"/>
              <a:t>Small Infrastructure Funds grant</a:t>
            </a:r>
            <a:endParaRPr lang="en-CA" sz="2400" spc="50" dirty="0"/>
          </a:p>
          <a:p>
            <a:pPr marL="741363" indent="-276225">
              <a:buFont typeface="Arial" pitchFamily="34" charset="0"/>
              <a:buChar char="•"/>
            </a:pPr>
            <a:r>
              <a:rPr lang="en-US" sz="2400" spc="50" dirty="0"/>
              <a:t> </a:t>
            </a:r>
            <a:r>
              <a:rPr lang="en-US" sz="2400" b="1" i="1" u="sng" spc="50" dirty="0">
                <a:solidFill>
                  <a:srgbClr val="FFFF00"/>
                </a:solidFill>
              </a:rPr>
              <a:t>University of Windsor</a:t>
            </a:r>
            <a:r>
              <a:rPr lang="en-US" sz="2400" b="1" i="1" spc="50" dirty="0">
                <a:solidFill>
                  <a:srgbClr val="FFFF00"/>
                </a:solidFill>
              </a:rPr>
              <a:t> </a:t>
            </a:r>
            <a:r>
              <a:rPr lang="en-US" sz="2400" spc="50" dirty="0"/>
              <a:t>Outstanding Scholars program</a:t>
            </a:r>
            <a:endParaRPr lang="en-CA" sz="2400" spc="50" dirty="0"/>
          </a:p>
          <a:p>
            <a:pPr marL="741363" indent="-276225">
              <a:buFont typeface="Arial" pitchFamily="34" charset="0"/>
              <a:buChar char="•"/>
            </a:pPr>
            <a:r>
              <a:rPr lang="en-US" sz="2400" spc="50" dirty="0"/>
              <a:t> </a:t>
            </a:r>
            <a:r>
              <a:rPr lang="en-US" sz="2400" b="1" i="1" u="sng" spc="50" dirty="0">
                <a:solidFill>
                  <a:srgbClr val="FFFF00"/>
                </a:solidFill>
              </a:rPr>
              <a:t>University of Windsor</a:t>
            </a:r>
            <a:r>
              <a:rPr lang="en-US" sz="2400" b="1" i="1" spc="50" dirty="0">
                <a:solidFill>
                  <a:srgbClr val="FFFF00"/>
                </a:solidFill>
              </a:rPr>
              <a:t> </a:t>
            </a:r>
            <a:r>
              <a:rPr lang="en-US" sz="2400" spc="50" dirty="0"/>
              <a:t>Faculty of </a:t>
            </a:r>
            <a:r>
              <a:rPr lang="en-US" sz="2400" spc="50" dirty="0" smtClean="0"/>
              <a:t>Science</a:t>
            </a:r>
          </a:p>
          <a:p>
            <a:endParaRPr lang="en-US" b="1" dirty="0"/>
          </a:p>
        </p:txBody>
      </p:sp>
      <p:pic>
        <p:nvPicPr>
          <p:cNvPr id="7" name="Picture 5" descr="Canada Foundation for Innov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796" y="4153213"/>
            <a:ext cx="1701270" cy="395506"/>
          </a:xfrm>
          <a:prstGeom prst="rect">
            <a:avLst/>
          </a:prstGeom>
          <a:solidFill>
            <a:schemeClr val="bg1"/>
          </a:solidFill>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436" y="5638800"/>
            <a:ext cx="1157630" cy="44200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808" y="3054439"/>
            <a:ext cx="1347258" cy="543924"/>
          </a:xfrm>
          <a:prstGeom prst="rect">
            <a:avLst/>
          </a:prstGeom>
        </p:spPr>
      </p:pic>
    </p:spTree>
    <p:extLst>
      <p:ext uri="{BB962C8B-B14F-4D97-AF65-F5344CB8AC3E}">
        <p14:creationId xmlns:p14="http://schemas.microsoft.com/office/powerpoint/2010/main" val="1724655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spect="1" noChangeArrowheads="1"/>
          </p:cNvSpPr>
          <p:nvPr/>
        </p:nvSpPr>
        <p:spPr bwMode="auto">
          <a:xfrm>
            <a:off x="4789488" y="1978025"/>
            <a:ext cx="1508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melting</a:t>
            </a:r>
          </a:p>
        </p:txBody>
      </p:sp>
      <p:sp>
        <p:nvSpPr>
          <p:cNvPr id="36867" name="Text Box 3"/>
          <p:cNvSpPr txBox="1">
            <a:spLocks noChangeAspect="1" noChangeArrowheads="1"/>
          </p:cNvSpPr>
          <p:nvPr/>
        </p:nvSpPr>
        <p:spPr bwMode="auto">
          <a:xfrm>
            <a:off x="5365750" y="3036888"/>
            <a:ext cx="226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sublimation</a:t>
            </a:r>
          </a:p>
        </p:txBody>
      </p:sp>
      <p:sp>
        <p:nvSpPr>
          <p:cNvPr id="17412" name="Rectangle 4"/>
          <p:cNvSpPr>
            <a:spLocks noChangeAspect="1" noChangeArrowheads="1"/>
          </p:cNvSpPr>
          <p:nvPr/>
        </p:nvSpPr>
        <p:spPr bwMode="auto">
          <a:xfrm>
            <a:off x="3657600" y="3416300"/>
            <a:ext cx="1487488"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69" name="Oval 5"/>
          <p:cNvSpPr>
            <a:spLocks noChangeAspect="1" noChangeArrowheads="1"/>
          </p:cNvSpPr>
          <p:nvPr/>
        </p:nvSpPr>
        <p:spPr bwMode="auto">
          <a:xfrm>
            <a:off x="3875088" y="3208338"/>
            <a:ext cx="1052512" cy="339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7414" name="AutoShape 6"/>
          <p:cNvSpPr>
            <a:spLocks noChangeAspect="1" noChangeArrowheads="1"/>
          </p:cNvSpPr>
          <p:nvPr/>
        </p:nvSpPr>
        <p:spPr bwMode="auto">
          <a:xfrm>
            <a:off x="4291013" y="1790700"/>
            <a:ext cx="233362" cy="1820863"/>
          </a:xfrm>
          <a:prstGeom prst="downArrow">
            <a:avLst>
              <a:gd name="adj1" fmla="val 50000"/>
              <a:gd name="adj2" fmla="val 195068"/>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1" name="Oval 7"/>
          <p:cNvSpPr>
            <a:spLocks noChangeAspect="1" noChangeArrowheads="1"/>
          </p:cNvSpPr>
          <p:nvPr/>
        </p:nvSpPr>
        <p:spPr bwMode="auto">
          <a:xfrm>
            <a:off x="4110038" y="3230563"/>
            <a:ext cx="34925" cy="33337"/>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2" name="Oval 8"/>
          <p:cNvSpPr>
            <a:spLocks noChangeAspect="1" noChangeArrowheads="1"/>
          </p:cNvSpPr>
          <p:nvPr/>
        </p:nvSpPr>
        <p:spPr bwMode="auto">
          <a:xfrm>
            <a:off x="4589463" y="3063875"/>
            <a:ext cx="34925" cy="33338"/>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3" name="Oval 9"/>
          <p:cNvSpPr>
            <a:spLocks noChangeAspect="1" noChangeArrowheads="1"/>
          </p:cNvSpPr>
          <p:nvPr/>
        </p:nvSpPr>
        <p:spPr bwMode="auto">
          <a:xfrm>
            <a:off x="4621213" y="3349625"/>
            <a:ext cx="34925" cy="33338"/>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4" name="Oval 10"/>
          <p:cNvSpPr>
            <a:spLocks noChangeAspect="1" noChangeArrowheads="1"/>
          </p:cNvSpPr>
          <p:nvPr/>
        </p:nvSpPr>
        <p:spPr bwMode="auto">
          <a:xfrm>
            <a:off x="4227513" y="33432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5" name="Oval 11"/>
          <p:cNvSpPr>
            <a:spLocks noChangeAspect="1" noChangeArrowheads="1"/>
          </p:cNvSpPr>
          <p:nvPr/>
        </p:nvSpPr>
        <p:spPr bwMode="auto">
          <a:xfrm>
            <a:off x="4402138" y="3179763"/>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76" name="Text Box 12"/>
          <p:cNvSpPr txBox="1">
            <a:spLocks noChangeAspect="1" noChangeArrowheads="1"/>
          </p:cNvSpPr>
          <p:nvPr/>
        </p:nvSpPr>
        <p:spPr bwMode="auto">
          <a:xfrm>
            <a:off x="5191125" y="2474913"/>
            <a:ext cx="2068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fragmentation</a:t>
            </a:r>
          </a:p>
        </p:txBody>
      </p:sp>
      <p:sp>
        <p:nvSpPr>
          <p:cNvPr id="36877" name="Text Box 13"/>
          <p:cNvSpPr txBox="1">
            <a:spLocks noChangeAspect="1" noChangeArrowheads="1"/>
          </p:cNvSpPr>
          <p:nvPr/>
        </p:nvSpPr>
        <p:spPr bwMode="auto">
          <a:xfrm>
            <a:off x="1854200" y="3263900"/>
            <a:ext cx="1274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crater</a:t>
            </a:r>
          </a:p>
        </p:txBody>
      </p:sp>
      <p:sp>
        <p:nvSpPr>
          <p:cNvPr id="36878" name="Text Box 14"/>
          <p:cNvSpPr txBox="1">
            <a:spLocks noChangeAspect="1" noChangeArrowheads="1"/>
          </p:cNvSpPr>
          <p:nvPr/>
        </p:nvSpPr>
        <p:spPr bwMode="auto">
          <a:xfrm>
            <a:off x="1600200" y="2630488"/>
            <a:ext cx="127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vapor</a:t>
            </a:r>
          </a:p>
        </p:txBody>
      </p:sp>
      <p:sp>
        <p:nvSpPr>
          <p:cNvPr id="36879" name="Oval 15"/>
          <p:cNvSpPr>
            <a:spLocks noChangeAspect="1" noChangeArrowheads="1"/>
          </p:cNvSpPr>
          <p:nvPr/>
        </p:nvSpPr>
        <p:spPr bwMode="auto">
          <a:xfrm>
            <a:off x="4279900" y="276860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0" name="Oval 16"/>
          <p:cNvSpPr>
            <a:spLocks noChangeAspect="1" noChangeArrowheads="1"/>
          </p:cNvSpPr>
          <p:nvPr/>
        </p:nvSpPr>
        <p:spPr bwMode="auto">
          <a:xfrm>
            <a:off x="4779963" y="29749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1" name="Oval 17"/>
          <p:cNvSpPr>
            <a:spLocks noChangeAspect="1" noChangeArrowheads="1"/>
          </p:cNvSpPr>
          <p:nvPr/>
        </p:nvSpPr>
        <p:spPr bwMode="auto">
          <a:xfrm>
            <a:off x="3798888" y="3224213"/>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2" name="Oval 18"/>
          <p:cNvSpPr>
            <a:spLocks noChangeAspect="1" noChangeArrowheads="1"/>
          </p:cNvSpPr>
          <p:nvPr/>
        </p:nvSpPr>
        <p:spPr bwMode="auto">
          <a:xfrm>
            <a:off x="4003675" y="2901950"/>
            <a:ext cx="33338"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3" name="Text Box 19"/>
          <p:cNvSpPr txBox="1">
            <a:spLocks noChangeAspect="1" noChangeArrowheads="1"/>
          </p:cNvSpPr>
          <p:nvPr/>
        </p:nvSpPr>
        <p:spPr bwMode="auto">
          <a:xfrm>
            <a:off x="5397500" y="3570288"/>
            <a:ext cx="181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atomization</a:t>
            </a:r>
          </a:p>
        </p:txBody>
      </p:sp>
      <p:sp>
        <p:nvSpPr>
          <p:cNvPr id="36884" name="Oval 20"/>
          <p:cNvSpPr>
            <a:spLocks noChangeAspect="1" noChangeArrowheads="1"/>
          </p:cNvSpPr>
          <p:nvPr/>
        </p:nvSpPr>
        <p:spPr bwMode="auto">
          <a:xfrm>
            <a:off x="4156075" y="3054350"/>
            <a:ext cx="33338"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5" name="Oval 21"/>
          <p:cNvSpPr>
            <a:spLocks noChangeAspect="1" noChangeArrowheads="1"/>
          </p:cNvSpPr>
          <p:nvPr/>
        </p:nvSpPr>
        <p:spPr bwMode="auto">
          <a:xfrm>
            <a:off x="4308475" y="3206750"/>
            <a:ext cx="33338"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6" name="Oval 22"/>
          <p:cNvSpPr>
            <a:spLocks noChangeAspect="1" noChangeArrowheads="1"/>
          </p:cNvSpPr>
          <p:nvPr/>
        </p:nvSpPr>
        <p:spPr bwMode="auto">
          <a:xfrm>
            <a:off x="4498975" y="3244850"/>
            <a:ext cx="33338"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7" name="Oval 23"/>
          <p:cNvSpPr>
            <a:spLocks noChangeAspect="1" noChangeArrowheads="1"/>
          </p:cNvSpPr>
          <p:nvPr/>
        </p:nvSpPr>
        <p:spPr bwMode="auto">
          <a:xfrm>
            <a:off x="4899025" y="3155950"/>
            <a:ext cx="33338"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8" name="Oval 24"/>
          <p:cNvSpPr>
            <a:spLocks noChangeAspect="1" noChangeArrowheads="1"/>
          </p:cNvSpPr>
          <p:nvPr/>
        </p:nvSpPr>
        <p:spPr bwMode="auto">
          <a:xfrm>
            <a:off x="4065588" y="3421063"/>
            <a:ext cx="669925" cy="169862"/>
          </a:xfrm>
          <a:prstGeom prst="ellipse">
            <a:avLst/>
          </a:prstGeom>
          <a:solidFill>
            <a:srgbClr val="008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89" name="Oval 25"/>
          <p:cNvSpPr>
            <a:spLocks noChangeAspect="1" noChangeArrowheads="1"/>
          </p:cNvSpPr>
          <p:nvPr/>
        </p:nvSpPr>
        <p:spPr bwMode="auto">
          <a:xfrm>
            <a:off x="3897313" y="2822575"/>
            <a:ext cx="1009650" cy="911225"/>
          </a:xfrm>
          <a:prstGeom prst="ellipse">
            <a:avLst/>
          </a:prstGeom>
          <a:solidFill>
            <a:schemeClr val="folHlink">
              <a:alpha val="25098"/>
            </a:scheme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6890" name="Text Box 26"/>
          <p:cNvSpPr txBox="1">
            <a:spLocks noChangeArrowheads="1"/>
          </p:cNvSpPr>
          <p:nvPr/>
        </p:nvSpPr>
        <p:spPr bwMode="auto">
          <a:xfrm>
            <a:off x="777875" y="4125913"/>
            <a:ext cx="7878763" cy="373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1950" indent="-361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Clr>
                <a:srgbClr val="CC0000"/>
              </a:buClr>
              <a:buSzPct val="125000"/>
              <a:buFont typeface="Wingdings" panose="05000000000000000000" pitchFamily="2" charset="2"/>
              <a:buChar char="Ø"/>
            </a:pPr>
            <a:r>
              <a:rPr lang="en-US" altLang="en-US" sz="2400" dirty="0">
                <a:solidFill>
                  <a:srgbClr val="000000"/>
                </a:solidFill>
              </a:rPr>
              <a:t>absorbed energy is rapidly converted into heating, resulting in vaporization of the sample (</a:t>
            </a:r>
            <a:r>
              <a:rPr lang="en-US" altLang="en-US" sz="2400" i="1" dirty="0">
                <a:solidFill>
                  <a:srgbClr val="000000"/>
                </a:solidFill>
              </a:rPr>
              <a:t>ablation</a:t>
            </a:r>
            <a:r>
              <a:rPr lang="en-US" altLang="en-US" sz="2400" dirty="0">
                <a:solidFill>
                  <a:srgbClr val="000000"/>
                </a:solidFill>
              </a:rPr>
              <a:t>) when the temperature reaches the boiling point of the material. </a:t>
            </a:r>
          </a:p>
          <a:p>
            <a:pPr eaLnBrk="1" fontAlgn="base" hangingPunct="1">
              <a:spcBef>
                <a:spcPct val="0"/>
              </a:spcBef>
              <a:spcAft>
                <a:spcPct val="0"/>
              </a:spcAft>
              <a:buClr>
                <a:srgbClr val="CC0000"/>
              </a:buClr>
              <a:buSzPct val="125000"/>
              <a:buFont typeface="Wingdings" panose="05000000000000000000" pitchFamily="2" charset="2"/>
              <a:buChar char="Ø"/>
            </a:pPr>
            <a:endParaRPr lang="en-US" altLang="en-US" sz="2400" dirty="0">
              <a:solidFill>
                <a:srgbClr val="000000"/>
              </a:solidFill>
            </a:endParaRPr>
          </a:p>
          <a:p>
            <a:pPr eaLnBrk="1" fontAlgn="base" hangingPunct="1">
              <a:spcBef>
                <a:spcPct val="0"/>
              </a:spcBef>
              <a:spcAft>
                <a:spcPct val="0"/>
              </a:spcAft>
              <a:buClr>
                <a:srgbClr val="CC0000"/>
              </a:buClr>
              <a:buSzPct val="125000"/>
              <a:buFont typeface="Wingdings" panose="05000000000000000000" pitchFamily="2" charset="2"/>
              <a:buChar char="Ø"/>
            </a:pPr>
            <a:r>
              <a:rPr lang="en-US" altLang="en-US" sz="2400" dirty="0">
                <a:solidFill>
                  <a:srgbClr val="000000"/>
                </a:solidFill>
              </a:rPr>
              <a:t>removal of particulate matter from the surface leads to the formation of a vapor above the surface.</a:t>
            </a:r>
          </a:p>
          <a:p>
            <a:pPr eaLnBrk="1" fontAlgn="base" hangingPunct="1">
              <a:spcBef>
                <a:spcPct val="0"/>
              </a:spcBef>
              <a:spcAft>
                <a:spcPct val="0"/>
              </a:spcAft>
            </a:pPr>
            <a:endParaRPr lang="en-US" altLang="en-US" sz="2400" dirty="0">
              <a:solidFill>
                <a:srgbClr val="000000"/>
              </a:solidFill>
            </a:endParaRPr>
          </a:p>
          <a:p>
            <a:pPr eaLnBrk="1" fontAlgn="base" hangingPunct="1">
              <a:spcBef>
                <a:spcPct val="0"/>
              </a:spcBef>
              <a:spcAft>
                <a:spcPct val="0"/>
              </a:spcAft>
            </a:pPr>
            <a:r>
              <a:rPr lang="en-US" altLang="en-US" dirty="0">
                <a:solidFill>
                  <a:srgbClr val="000000"/>
                </a:solidFill>
              </a:rPr>
              <a:t> </a:t>
            </a:r>
          </a:p>
          <a:p>
            <a:pPr eaLnBrk="1" fontAlgn="base" hangingPunct="1">
              <a:spcBef>
                <a:spcPct val="50000"/>
              </a:spcBef>
              <a:spcAft>
                <a:spcPct val="0"/>
              </a:spcAft>
            </a:pPr>
            <a:endParaRPr lang="en-US" altLang="en-US" dirty="0">
              <a:solidFill>
                <a:srgbClr val="000000"/>
              </a:solidFill>
            </a:endParaRPr>
          </a:p>
        </p:txBody>
      </p:sp>
      <p:sp>
        <p:nvSpPr>
          <p:cNvPr id="36891" name="Line 27"/>
          <p:cNvSpPr>
            <a:spLocks noChangeShapeType="1"/>
          </p:cNvSpPr>
          <p:nvPr/>
        </p:nvSpPr>
        <p:spPr bwMode="auto">
          <a:xfrm>
            <a:off x="2819400" y="3467100"/>
            <a:ext cx="1295400" cy="254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36892" name="Line 28"/>
          <p:cNvSpPr>
            <a:spLocks noChangeShapeType="1"/>
          </p:cNvSpPr>
          <p:nvPr/>
        </p:nvSpPr>
        <p:spPr bwMode="auto">
          <a:xfrm>
            <a:off x="2489200" y="2882900"/>
            <a:ext cx="1409700" cy="1905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36893" name="Line 29"/>
          <p:cNvSpPr>
            <a:spLocks noChangeShapeType="1"/>
          </p:cNvSpPr>
          <p:nvPr/>
        </p:nvSpPr>
        <p:spPr bwMode="auto">
          <a:xfrm flipH="1">
            <a:off x="4927600" y="2806700"/>
            <a:ext cx="266700" cy="2794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17438" name="Text Box 30"/>
          <p:cNvSpPr txBox="1">
            <a:spLocks noChangeArrowheads="1"/>
          </p:cNvSpPr>
          <p:nvPr/>
        </p:nvSpPr>
        <p:spPr bwMode="auto">
          <a:xfrm>
            <a:off x="295275" y="574675"/>
            <a:ext cx="3413125" cy="83185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FontTx/>
              <a:buAutoNum type="arabicParenR" startAt="2"/>
            </a:pPr>
            <a:r>
              <a:rPr lang="en-US" altLang="en-US" sz="2400" b="1" dirty="0">
                <a:solidFill>
                  <a:srgbClr val="CC0000"/>
                </a:solidFill>
              </a:rPr>
              <a:t>removal of samples mass (ablation)</a:t>
            </a:r>
            <a:endParaRPr lang="en-US" altLang="en-US" sz="2400" dirty="0">
              <a:solidFill>
                <a:srgbClr val="CC0000"/>
              </a:solidFill>
            </a:endParaRPr>
          </a:p>
        </p:txBody>
      </p:sp>
      <p:sp>
        <p:nvSpPr>
          <p:cNvPr id="17442" name="Text Box 34"/>
          <p:cNvSpPr txBox="1">
            <a:spLocks noChangeArrowheads="1"/>
          </p:cNvSpPr>
          <p:nvPr/>
        </p:nvSpPr>
        <p:spPr bwMode="auto">
          <a:xfrm>
            <a:off x="7059613" y="0"/>
            <a:ext cx="20843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i="1" dirty="0">
                <a:solidFill>
                  <a:srgbClr val="B2B2B2"/>
                </a:solidFill>
              </a:rPr>
              <a:t>LIBS primer</a:t>
            </a:r>
          </a:p>
        </p:txBody>
      </p:sp>
    </p:spTree>
    <p:extLst>
      <p:ext uri="{BB962C8B-B14F-4D97-AF65-F5344CB8AC3E}">
        <p14:creationId xmlns:p14="http://schemas.microsoft.com/office/powerpoint/2010/main" val="2563397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89"/>
                                        </p:tgtEl>
                                        <p:attrNameLst>
                                          <p:attrName>style.visibility</p:attrName>
                                        </p:attrNameLst>
                                      </p:cBhvr>
                                      <p:to>
                                        <p:strVal val="visible"/>
                                      </p:to>
                                    </p:set>
                                    <p:animEffect transition="in" filter="dissolve">
                                      <p:cBhvr>
                                        <p:cTn id="7" dur="3000"/>
                                        <p:tgtEl>
                                          <p:spTgt spid="368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887"/>
                                        </p:tgtEl>
                                        <p:attrNameLst>
                                          <p:attrName>style.visibility</p:attrName>
                                        </p:attrNameLst>
                                      </p:cBhvr>
                                      <p:to>
                                        <p:strVal val="visible"/>
                                      </p:to>
                                    </p:set>
                                    <p:animEffect transition="in" filter="dissolve">
                                      <p:cBhvr>
                                        <p:cTn id="10" dur="3000"/>
                                        <p:tgtEl>
                                          <p:spTgt spid="3688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6880"/>
                                        </p:tgtEl>
                                        <p:attrNameLst>
                                          <p:attrName>style.visibility</p:attrName>
                                        </p:attrNameLst>
                                      </p:cBhvr>
                                      <p:to>
                                        <p:strVal val="visible"/>
                                      </p:to>
                                    </p:set>
                                    <p:animEffect transition="in" filter="dissolve">
                                      <p:cBhvr>
                                        <p:cTn id="13" dur="3000"/>
                                        <p:tgtEl>
                                          <p:spTgt spid="3688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6872"/>
                                        </p:tgtEl>
                                        <p:attrNameLst>
                                          <p:attrName>style.visibility</p:attrName>
                                        </p:attrNameLst>
                                      </p:cBhvr>
                                      <p:to>
                                        <p:strVal val="visible"/>
                                      </p:to>
                                    </p:set>
                                    <p:animEffect transition="in" filter="dissolve">
                                      <p:cBhvr>
                                        <p:cTn id="16" dur="3000"/>
                                        <p:tgtEl>
                                          <p:spTgt spid="3687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6873"/>
                                        </p:tgtEl>
                                        <p:attrNameLst>
                                          <p:attrName>style.visibility</p:attrName>
                                        </p:attrNameLst>
                                      </p:cBhvr>
                                      <p:to>
                                        <p:strVal val="visible"/>
                                      </p:to>
                                    </p:set>
                                    <p:animEffect transition="in" filter="dissolve">
                                      <p:cBhvr>
                                        <p:cTn id="19" dur="3000"/>
                                        <p:tgtEl>
                                          <p:spTgt spid="3687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6886"/>
                                        </p:tgtEl>
                                        <p:attrNameLst>
                                          <p:attrName>style.visibility</p:attrName>
                                        </p:attrNameLst>
                                      </p:cBhvr>
                                      <p:to>
                                        <p:strVal val="visible"/>
                                      </p:to>
                                    </p:set>
                                    <p:animEffect transition="in" filter="dissolve">
                                      <p:cBhvr>
                                        <p:cTn id="22" dur="3000"/>
                                        <p:tgtEl>
                                          <p:spTgt spid="3688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6875"/>
                                        </p:tgtEl>
                                        <p:attrNameLst>
                                          <p:attrName>style.visibility</p:attrName>
                                        </p:attrNameLst>
                                      </p:cBhvr>
                                      <p:to>
                                        <p:strVal val="visible"/>
                                      </p:to>
                                    </p:set>
                                    <p:animEffect transition="in" filter="dissolve">
                                      <p:cBhvr>
                                        <p:cTn id="25" dur="3000"/>
                                        <p:tgtEl>
                                          <p:spTgt spid="3687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6879"/>
                                        </p:tgtEl>
                                        <p:attrNameLst>
                                          <p:attrName>style.visibility</p:attrName>
                                        </p:attrNameLst>
                                      </p:cBhvr>
                                      <p:to>
                                        <p:strVal val="visible"/>
                                      </p:to>
                                    </p:set>
                                    <p:animEffect transition="in" filter="dissolve">
                                      <p:cBhvr>
                                        <p:cTn id="28" dur="3000"/>
                                        <p:tgtEl>
                                          <p:spTgt spid="3687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882"/>
                                        </p:tgtEl>
                                        <p:attrNameLst>
                                          <p:attrName>style.visibility</p:attrName>
                                        </p:attrNameLst>
                                      </p:cBhvr>
                                      <p:to>
                                        <p:strVal val="visible"/>
                                      </p:to>
                                    </p:set>
                                    <p:animEffect transition="in" filter="dissolve">
                                      <p:cBhvr>
                                        <p:cTn id="31" dur="3000"/>
                                        <p:tgtEl>
                                          <p:spTgt spid="3688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6884"/>
                                        </p:tgtEl>
                                        <p:attrNameLst>
                                          <p:attrName>style.visibility</p:attrName>
                                        </p:attrNameLst>
                                      </p:cBhvr>
                                      <p:to>
                                        <p:strVal val="visible"/>
                                      </p:to>
                                    </p:set>
                                    <p:animEffect transition="in" filter="dissolve">
                                      <p:cBhvr>
                                        <p:cTn id="34" dur="3000"/>
                                        <p:tgtEl>
                                          <p:spTgt spid="3688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6871"/>
                                        </p:tgtEl>
                                        <p:attrNameLst>
                                          <p:attrName>style.visibility</p:attrName>
                                        </p:attrNameLst>
                                      </p:cBhvr>
                                      <p:to>
                                        <p:strVal val="visible"/>
                                      </p:to>
                                    </p:set>
                                    <p:animEffect transition="in" filter="dissolve">
                                      <p:cBhvr>
                                        <p:cTn id="37" dur="3000"/>
                                        <p:tgtEl>
                                          <p:spTgt spid="3687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6881"/>
                                        </p:tgtEl>
                                        <p:attrNameLst>
                                          <p:attrName>style.visibility</p:attrName>
                                        </p:attrNameLst>
                                      </p:cBhvr>
                                      <p:to>
                                        <p:strVal val="visible"/>
                                      </p:to>
                                    </p:set>
                                    <p:animEffect transition="in" filter="dissolve">
                                      <p:cBhvr>
                                        <p:cTn id="40" dur="3000"/>
                                        <p:tgtEl>
                                          <p:spTgt spid="3688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6874"/>
                                        </p:tgtEl>
                                        <p:attrNameLst>
                                          <p:attrName>style.visibility</p:attrName>
                                        </p:attrNameLst>
                                      </p:cBhvr>
                                      <p:to>
                                        <p:strVal val="visible"/>
                                      </p:to>
                                    </p:set>
                                    <p:animEffect transition="in" filter="dissolve">
                                      <p:cBhvr>
                                        <p:cTn id="43" dur="3000"/>
                                        <p:tgtEl>
                                          <p:spTgt spid="36874"/>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6885"/>
                                        </p:tgtEl>
                                        <p:attrNameLst>
                                          <p:attrName>style.visibility</p:attrName>
                                        </p:attrNameLst>
                                      </p:cBhvr>
                                      <p:to>
                                        <p:strVal val="visible"/>
                                      </p:to>
                                    </p:set>
                                    <p:animEffect transition="in" filter="dissolve">
                                      <p:cBhvr>
                                        <p:cTn id="46" dur="3000"/>
                                        <p:tgtEl>
                                          <p:spTgt spid="3688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6869"/>
                                        </p:tgtEl>
                                        <p:attrNameLst>
                                          <p:attrName>style.visibility</p:attrName>
                                        </p:attrNameLst>
                                      </p:cBhvr>
                                      <p:to>
                                        <p:strVal val="visible"/>
                                      </p:to>
                                    </p:set>
                                    <p:animEffect transition="in" filter="dissolve">
                                      <p:cBhvr>
                                        <p:cTn id="49" dur="3000"/>
                                        <p:tgtEl>
                                          <p:spTgt spid="36869"/>
                                        </p:tgtEl>
                                      </p:cBhvr>
                                    </p:animEffect>
                                  </p:childTnLst>
                                </p:cTn>
                              </p:par>
                              <p:par>
                                <p:cTn id="50" presetID="9" presetClass="exit" presetSubtype="0" fill="hold" grpId="0" nodeType="withEffect">
                                  <p:stCondLst>
                                    <p:cond delay="0"/>
                                  </p:stCondLst>
                                  <p:childTnLst>
                                    <p:animEffect transition="out" filter="dissolve">
                                      <p:cBhvr>
                                        <p:cTn id="51" dur="3000"/>
                                        <p:tgtEl>
                                          <p:spTgt spid="36888"/>
                                        </p:tgtEl>
                                      </p:cBhvr>
                                    </p:animEffect>
                                    <p:set>
                                      <p:cBhvr>
                                        <p:cTn id="52" dur="1" fill="hold">
                                          <p:stCondLst>
                                            <p:cond delay="2999"/>
                                          </p:stCondLst>
                                        </p:cTn>
                                        <p:tgtEl>
                                          <p:spTgt spid="36888"/>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36867"/>
                                        </p:tgtEl>
                                        <p:attrNameLst>
                                          <p:attrName>style.visibility</p:attrName>
                                        </p:attrNameLst>
                                      </p:cBhvr>
                                      <p:to>
                                        <p:strVal val="visible"/>
                                      </p:to>
                                    </p:set>
                                    <p:animEffect transition="in" filter="dissolve">
                                      <p:cBhvr>
                                        <p:cTn id="55" dur="1000"/>
                                        <p:tgtEl>
                                          <p:spTgt spid="3686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6883"/>
                                        </p:tgtEl>
                                        <p:attrNameLst>
                                          <p:attrName>style.visibility</p:attrName>
                                        </p:attrNameLst>
                                      </p:cBhvr>
                                      <p:to>
                                        <p:strVal val="visible"/>
                                      </p:to>
                                    </p:set>
                                    <p:animEffect transition="in" filter="dissolve">
                                      <p:cBhvr>
                                        <p:cTn id="58" dur="1000"/>
                                        <p:tgtEl>
                                          <p:spTgt spid="3688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6876"/>
                                        </p:tgtEl>
                                        <p:attrNameLst>
                                          <p:attrName>style.visibility</p:attrName>
                                        </p:attrNameLst>
                                      </p:cBhvr>
                                      <p:to>
                                        <p:strVal val="visible"/>
                                      </p:to>
                                    </p:set>
                                    <p:animEffect transition="in" filter="dissolve">
                                      <p:cBhvr>
                                        <p:cTn id="61" dur="1000"/>
                                        <p:tgtEl>
                                          <p:spTgt spid="3687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6866"/>
                                        </p:tgtEl>
                                        <p:attrNameLst>
                                          <p:attrName>style.visibility</p:attrName>
                                        </p:attrNameLst>
                                      </p:cBhvr>
                                      <p:to>
                                        <p:strVal val="visible"/>
                                      </p:to>
                                    </p:set>
                                    <p:animEffect transition="in" filter="dissolve">
                                      <p:cBhvr>
                                        <p:cTn id="64" dur="1000"/>
                                        <p:tgtEl>
                                          <p:spTgt spid="3686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6878"/>
                                        </p:tgtEl>
                                        <p:attrNameLst>
                                          <p:attrName>style.visibility</p:attrName>
                                        </p:attrNameLst>
                                      </p:cBhvr>
                                      <p:to>
                                        <p:strVal val="visible"/>
                                      </p:to>
                                    </p:set>
                                    <p:animEffect transition="in" filter="dissolve">
                                      <p:cBhvr>
                                        <p:cTn id="67" dur="1000"/>
                                        <p:tgtEl>
                                          <p:spTgt spid="36878"/>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6877"/>
                                        </p:tgtEl>
                                        <p:attrNameLst>
                                          <p:attrName>style.visibility</p:attrName>
                                        </p:attrNameLst>
                                      </p:cBhvr>
                                      <p:to>
                                        <p:strVal val="visible"/>
                                      </p:to>
                                    </p:set>
                                    <p:animEffect transition="in" filter="dissolve">
                                      <p:cBhvr>
                                        <p:cTn id="70" dur="1000"/>
                                        <p:tgtEl>
                                          <p:spTgt spid="3687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6891"/>
                                        </p:tgtEl>
                                        <p:attrNameLst>
                                          <p:attrName>style.visibility</p:attrName>
                                        </p:attrNameLst>
                                      </p:cBhvr>
                                      <p:to>
                                        <p:strVal val="visible"/>
                                      </p:to>
                                    </p:set>
                                    <p:animEffect transition="in" filter="dissolve">
                                      <p:cBhvr>
                                        <p:cTn id="73" dur="1000"/>
                                        <p:tgtEl>
                                          <p:spTgt spid="3689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6892"/>
                                        </p:tgtEl>
                                        <p:attrNameLst>
                                          <p:attrName>style.visibility</p:attrName>
                                        </p:attrNameLst>
                                      </p:cBhvr>
                                      <p:to>
                                        <p:strVal val="visible"/>
                                      </p:to>
                                    </p:set>
                                    <p:animEffect transition="in" filter="dissolve">
                                      <p:cBhvr>
                                        <p:cTn id="76" dur="1000"/>
                                        <p:tgtEl>
                                          <p:spTgt spid="3689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36893"/>
                                        </p:tgtEl>
                                        <p:attrNameLst>
                                          <p:attrName>style.visibility</p:attrName>
                                        </p:attrNameLst>
                                      </p:cBhvr>
                                      <p:to>
                                        <p:strVal val="visible"/>
                                      </p:to>
                                    </p:set>
                                    <p:animEffect transition="in" filter="dissolve">
                                      <p:cBhvr>
                                        <p:cTn id="79" dur="1000"/>
                                        <p:tgtEl>
                                          <p:spTgt spid="36893"/>
                                        </p:tgtEl>
                                      </p:cBhvr>
                                    </p:animEffect>
                                  </p:childTnLst>
                                </p:cTn>
                              </p:par>
                              <p:par>
                                <p:cTn id="80" presetID="1" presetClass="exit" presetSubtype="0" fill="hold" grpId="0" nodeType="withEffect">
                                  <p:stCondLst>
                                    <p:cond delay="0"/>
                                  </p:stCondLst>
                                  <p:childTnLst>
                                    <p:set>
                                      <p:cBhvr>
                                        <p:cTn id="81" dur="1" fill="hold">
                                          <p:stCondLst>
                                            <p:cond delay="0"/>
                                          </p:stCondLst>
                                        </p:cTn>
                                        <p:tgtEl>
                                          <p:spTgt spid="368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36867" grpId="0"/>
      <p:bldP spid="36869" grpId="0" animBg="1"/>
      <p:bldP spid="36871" grpId="0" animBg="1"/>
      <p:bldP spid="36872" grpId="0" animBg="1"/>
      <p:bldP spid="36873" grpId="0" animBg="1"/>
      <p:bldP spid="36874" grpId="0" animBg="1"/>
      <p:bldP spid="36875" grpId="0" animBg="1"/>
      <p:bldP spid="36876" grpId="0"/>
      <p:bldP spid="36877" grpId="0"/>
      <p:bldP spid="36878" grpId="0"/>
      <p:bldP spid="36879" grpId="0" animBg="1"/>
      <p:bldP spid="36880" grpId="0" animBg="1"/>
      <p:bldP spid="36881" grpId="0" animBg="1"/>
      <p:bldP spid="36882" grpId="0" animBg="1"/>
      <p:bldP spid="36883" grpId="0"/>
      <p:bldP spid="36884" grpId="0" animBg="1"/>
      <p:bldP spid="36885" grpId="0" animBg="1"/>
      <p:bldP spid="36886" grpId="0" animBg="1"/>
      <p:bldP spid="36887" grpId="0" animBg="1"/>
      <p:bldP spid="36888" grpId="0" animBg="1"/>
      <p:bldP spid="36889" grpId="0" animBg="1"/>
      <p:bldP spid="36890" grpId="0"/>
      <p:bldP spid="36891" grpId="0" animBg="1"/>
      <p:bldP spid="36892" grpId="0" animBg="1"/>
      <p:bldP spid="3689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47405" y="6537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kern="0" dirty="0" smtClean="0">
                <a:solidFill>
                  <a:schemeClr val="bg1"/>
                </a:solidFill>
                <a:effectLst>
                  <a:outerShdw blurRad="38100" dist="38100" dir="2700000" algn="tl">
                    <a:srgbClr val="000000">
                      <a:alpha val="43137"/>
                    </a:srgbClr>
                  </a:outerShdw>
                </a:effectLst>
              </a:rPr>
              <a:t>All Credit to the Students!</a:t>
            </a:r>
          </a:p>
        </p:txBody>
      </p:sp>
      <p:sp>
        <p:nvSpPr>
          <p:cNvPr id="7" name="Rectangle 6"/>
          <p:cNvSpPr/>
          <p:nvPr/>
        </p:nvSpPr>
        <p:spPr>
          <a:xfrm>
            <a:off x="7150479" y="2426412"/>
            <a:ext cx="1654620" cy="369332"/>
          </a:xfrm>
          <a:prstGeom prst="rect">
            <a:avLst/>
          </a:prstGeom>
        </p:spPr>
        <p:txBody>
          <a:bodyPr wrap="none">
            <a:spAutoFit/>
          </a:bodyPr>
          <a:lstStyle/>
          <a:p>
            <a:r>
              <a:rPr lang="en-US" altLang="en-US" b="1" i="1" dirty="0" smtClean="0">
                <a:solidFill>
                  <a:schemeClr val="bg1"/>
                </a:solidFill>
              </a:rPr>
              <a:t>Khadijia Sheikh</a:t>
            </a:r>
            <a:endParaRPr lang="en-CA" dirty="0">
              <a:solidFill>
                <a:schemeClr val="bg1"/>
              </a:solidFill>
            </a:endParaRPr>
          </a:p>
        </p:txBody>
      </p:sp>
      <p:sp>
        <p:nvSpPr>
          <p:cNvPr id="8" name="Rectangle 7"/>
          <p:cNvSpPr/>
          <p:nvPr/>
        </p:nvSpPr>
        <p:spPr>
          <a:xfrm>
            <a:off x="2186832" y="3138056"/>
            <a:ext cx="1653017" cy="369332"/>
          </a:xfrm>
          <a:prstGeom prst="rect">
            <a:avLst/>
          </a:prstGeom>
        </p:spPr>
        <p:txBody>
          <a:bodyPr wrap="none">
            <a:spAutoFit/>
          </a:bodyPr>
          <a:lstStyle/>
          <a:p>
            <a:r>
              <a:rPr lang="en-US" altLang="en-US" b="1" i="1" dirty="0" smtClean="0">
                <a:solidFill>
                  <a:schemeClr val="bg1"/>
                </a:solidFill>
              </a:rPr>
              <a:t>Russell Putnam</a:t>
            </a:r>
            <a:endParaRPr lang="en-CA" dirty="0">
              <a:solidFill>
                <a:schemeClr val="bg1"/>
              </a:solidFill>
            </a:endParaRPr>
          </a:p>
        </p:txBody>
      </p:sp>
      <p:sp>
        <p:nvSpPr>
          <p:cNvPr id="10" name="Rectangle 9"/>
          <p:cNvSpPr/>
          <p:nvPr/>
        </p:nvSpPr>
        <p:spPr>
          <a:xfrm>
            <a:off x="4829129" y="3186757"/>
            <a:ext cx="1380506" cy="369332"/>
          </a:xfrm>
          <a:prstGeom prst="rect">
            <a:avLst/>
          </a:prstGeom>
        </p:spPr>
        <p:txBody>
          <a:bodyPr wrap="none">
            <a:spAutoFit/>
          </a:bodyPr>
          <a:lstStyle/>
          <a:p>
            <a:r>
              <a:rPr lang="en-US" altLang="en-US" b="1" i="1" dirty="0" smtClean="0">
                <a:solidFill>
                  <a:schemeClr val="bg1"/>
                </a:solidFill>
              </a:rPr>
              <a:t>Derek Gillies</a:t>
            </a:r>
            <a:endParaRPr lang="en-CA" dirty="0">
              <a:solidFill>
                <a:schemeClr val="bg1"/>
              </a:solidFill>
            </a:endParaRPr>
          </a:p>
        </p:txBody>
      </p:sp>
      <p:sp>
        <p:nvSpPr>
          <p:cNvPr id="23" name="Rectangle 22"/>
          <p:cNvSpPr/>
          <p:nvPr/>
        </p:nvSpPr>
        <p:spPr>
          <a:xfrm>
            <a:off x="2765382" y="3788502"/>
            <a:ext cx="1801519" cy="369332"/>
          </a:xfrm>
          <a:prstGeom prst="rect">
            <a:avLst/>
          </a:prstGeom>
        </p:spPr>
        <p:txBody>
          <a:bodyPr wrap="none">
            <a:spAutoFit/>
          </a:bodyPr>
          <a:lstStyle/>
          <a:p>
            <a:r>
              <a:rPr lang="en-US" altLang="en-US" b="1" i="1" dirty="0" smtClean="0">
                <a:solidFill>
                  <a:schemeClr val="bg1"/>
                </a:solidFill>
              </a:rPr>
              <a:t>Dylan Malenfant</a:t>
            </a:r>
            <a:endParaRPr lang="en-CA" dirty="0">
              <a:solidFill>
                <a:schemeClr val="bg1"/>
              </a:solidFill>
            </a:endParaRPr>
          </a:p>
        </p:txBody>
      </p:sp>
      <p:sp>
        <p:nvSpPr>
          <p:cNvPr id="24" name="Rectangle 23"/>
          <p:cNvSpPr/>
          <p:nvPr/>
        </p:nvSpPr>
        <p:spPr>
          <a:xfrm>
            <a:off x="457270" y="3934713"/>
            <a:ext cx="1650260" cy="369332"/>
          </a:xfrm>
          <a:prstGeom prst="rect">
            <a:avLst/>
          </a:prstGeom>
        </p:spPr>
        <p:txBody>
          <a:bodyPr wrap="none">
            <a:spAutoFit/>
          </a:bodyPr>
          <a:lstStyle/>
          <a:p>
            <a:r>
              <a:rPr lang="en-US" altLang="en-US" b="1" i="1" dirty="0" smtClean="0">
                <a:solidFill>
                  <a:schemeClr val="bg1"/>
                </a:solidFill>
              </a:rPr>
              <a:t>Anthony Piazza</a:t>
            </a:r>
            <a:endParaRPr lang="en-CA" dirty="0">
              <a:solidFill>
                <a:schemeClr val="bg1"/>
              </a:solidFill>
            </a:endParaRPr>
          </a:p>
        </p:txBody>
      </p:sp>
      <p:sp>
        <p:nvSpPr>
          <p:cNvPr id="25" name="Rectangle 24"/>
          <p:cNvSpPr/>
          <p:nvPr/>
        </p:nvSpPr>
        <p:spPr>
          <a:xfrm>
            <a:off x="161203" y="6147529"/>
            <a:ext cx="1489510" cy="369332"/>
          </a:xfrm>
          <a:prstGeom prst="rect">
            <a:avLst/>
          </a:prstGeom>
        </p:spPr>
        <p:txBody>
          <a:bodyPr wrap="none">
            <a:spAutoFit/>
          </a:bodyPr>
          <a:lstStyle/>
          <a:p>
            <a:r>
              <a:rPr lang="en-US" altLang="en-US" b="1" i="1" dirty="0" smtClean="0">
                <a:solidFill>
                  <a:schemeClr val="bg1"/>
                </a:solidFill>
              </a:rPr>
              <a:t>Vlora Riberdy</a:t>
            </a:r>
            <a:endParaRPr lang="en-CA" dirty="0">
              <a:solidFill>
                <a:schemeClr val="bg1"/>
              </a:solidFill>
            </a:endParaRPr>
          </a:p>
        </p:txBody>
      </p:sp>
      <p:sp>
        <p:nvSpPr>
          <p:cNvPr id="26" name="Rectangle 25"/>
          <p:cNvSpPr/>
          <p:nvPr/>
        </p:nvSpPr>
        <p:spPr>
          <a:xfrm>
            <a:off x="2492038" y="1325855"/>
            <a:ext cx="1340623" cy="369332"/>
          </a:xfrm>
          <a:prstGeom prst="rect">
            <a:avLst/>
          </a:prstGeom>
        </p:spPr>
        <p:txBody>
          <a:bodyPr wrap="none">
            <a:spAutoFit/>
          </a:bodyPr>
          <a:lstStyle/>
          <a:p>
            <a:r>
              <a:rPr lang="en-US" altLang="en-US" b="1" i="1" dirty="0" smtClean="0">
                <a:solidFill>
                  <a:schemeClr val="bg1"/>
                </a:solidFill>
              </a:rPr>
              <a:t>Allie Paulick</a:t>
            </a:r>
            <a:endParaRPr lang="en-CA" dirty="0">
              <a:solidFill>
                <a:schemeClr val="bg1"/>
              </a:solidFill>
            </a:endParaRPr>
          </a:p>
        </p:txBody>
      </p:sp>
      <p:sp>
        <p:nvSpPr>
          <p:cNvPr id="16" name="Rectangle 15"/>
          <p:cNvSpPr/>
          <p:nvPr/>
        </p:nvSpPr>
        <p:spPr>
          <a:xfrm>
            <a:off x="4017070" y="1065205"/>
            <a:ext cx="1361270" cy="369332"/>
          </a:xfrm>
          <a:prstGeom prst="rect">
            <a:avLst/>
          </a:prstGeom>
        </p:spPr>
        <p:txBody>
          <a:bodyPr wrap="none">
            <a:spAutoFit/>
          </a:bodyPr>
          <a:lstStyle/>
          <a:p>
            <a:r>
              <a:rPr lang="en-US" altLang="en-US" b="1" i="1" dirty="0" smtClean="0">
                <a:solidFill>
                  <a:schemeClr val="bg1"/>
                </a:solidFill>
              </a:rPr>
              <a:t>Dan Trojand</a:t>
            </a:r>
            <a:endParaRPr lang="en-CA" dirty="0">
              <a:solidFill>
                <a:schemeClr val="bg1"/>
              </a:solidFill>
            </a:endParaRPr>
          </a:p>
        </p:txBody>
      </p:sp>
      <p:pic>
        <p:nvPicPr>
          <p:cNvPr id="28" name="Picture 9" descr="Khadija%20for%20main%20page%20pic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479" y="892585"/>
            <a:ext cx="1818708" cy="14818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5335" t="12519" r="72854" b="63401"/>
          <a:stretch/>
        </p:blipFill>
        <p:spPr>
          <a:xfrm>
            <a:off x="3186286" y="1692429"/>
            <a:ext cx="1089996" cy="1275090"/>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l="55365"/>
          <a:stretch/>
        </p:blipFill>
        <p:spPr>
          <a:xfrm>
            <a:off x="630478" y="1046681"/>
            <a:ext cx="1551759" cy="2496584"/>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0665" y="1065205"/>
            <a:ext cx="1316193" cy="1643180"/>
          </a:xfrm>
          <a:prstGeom prst="rect">
            <a:avLst/>
          </a:prstGeom>
        </p:spPr>
      </p:pic>
      <p:pic>
        <p:nvPicPr>
          <p:cNvPr id="2" name="Picture 1"/>
          <p:cNvPicPr>
            <a:picLocks noChangeAspect="1"/>
          </p:cNvPicPr>
          <p:nvPr/>
        </p:nvPicPr>
        <p:blipFill>
          <a:blip r:embed="rId8"/>
          <a:stretch>
            <a:fillRect/>
          </a:stretch>
        </p:blipFill>
        <p:spPr>
          <a:xfrm>
            <a:off x="1623220" y="4285298"/>
            <a:ext cx="3016837" cy="2262628"/>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73713" t="17395"/>
          <a:stretch/>
        </p:blipFill>
        <p:spPr>
          <a:xfrm>
            <a:off x="6353175" y="3061475"/>
            <a:ext cx="1142335" cy="2059595"/>
          </a:xfrm>
          <a:prstGeom prst="rect">
            <a:avLst/>
          </a:prstGeom>
        </p:spPr>
      </p:pic>
      <p:pic>
        <p:nvPicPr>
          <p:cNvPr id="3" name="Picture 2"/>
          <p:cNvPicPr>
            <a:picLocks noChangeAspect="1"/>
          </p:cNvPicPr>
          <p:nvPr/>
        </p:nvPicPr>
        <p:blipFill>
          <a:blip r:embed="rId9"/>
          <a:stretch>
            <a:fillRect/>
          </a:stretch>
        </p:blipFill>
        <p:spPr>
          <a:xfrm>
            <a:off x="6690087" y="5196732"/>
            <a:ext cx="1914525" cy="1408372"/>
          </a:xfrm>
          <a:prstGeom prst="rect">
            <a:avLst/>
          </a:prstGeom>
        </p:spPr>
      </p:pic>
      <p:sp>
        <p:nvSpPr>
          <p:cNvPr id="20" name="Rectangle 19"/>
          <p:cNvSpPr/>
          <p:nvPr/>
        </p:nvSpPr>
        <p:spPr>
          <a:xfrm>
            <a:off x="4997736" y="5824401"/>
            <a:ext cx="1709122" cy="369332"/>
          </a:xfrm>
          <a:prstGeom prst="rect">
            <a:avLst/>
          </a:prstGeom>
        </p:spPr>
        <p:txBody>
          <a:bodyPr wrap="none">
            <a:spAutoFit/>
          </a:bodyPr>
          <a:lstStyle/>
          <a:p>
            <a:r>
              <a:rPr lang="en-US" altLang="en-US" b="1" i="1" dirty="0" smtClean="0">
                <a:solidFill>
                  <a:schemeClr val="bg1"/>
                </a:solidFill>
              </a:rPr>
              <a:t>Siddharth Doshi</a:t>
            </a:r>
            <a:endParaRPr lang="en-CA" dirty="0">
              <a:solidFill>
                <a:schemeClr val="bg1"/>
              </a:solidFill>
            </a:endParaRPr>
          </a:p>
        </p:txBody>
      </p:sp>
    </p:spTree>
    <p:extLst>
      <p:ext uri="{BB962C8B-B14F-4D97-AF65-F5344CB8AC3E}">
        <p14:creationId xmlns:p14="http://schemas.microsoft.com/office/powerpoint/2010/main" val="76937493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47405" y="6537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kern="0" dirty="0" smtClean="0">
                <a:solidFill>
                  <a:schemeClr val="bg1"/>
                </a:solidFill>
                <a:effectLst>
                  <a:outerShdw blurRad="38100" dist="38100" dir="2700000" algn="tl">
                    <a:srgbClr val="000000">
                      <a:alpha val="43137"/>
                    </a:srgbClr>
                  </a:outerShdw>
                </a:effectLst>
              </a:rPr>
              <a:t>All Credit to the Students!</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872" y="1587236"/>
            <a:ext cx="7158488" cy="3432439"/>
          </a:xfrm>
          <a:prstGeom prst="rect">
            <a:avLst/>
          </a:prstGeom>
        </p:spPr>
      </p:pic>
      <p:sp>
        <p:nvSpPr>
          <p:cNvPr id="27" name="Rectangle 26"/>
          <p:cNvSpPr/>
          <p:nvPr/>
        </p:nvSpPr>
        <p:spPr>
          <a:xfrm>
            <a:off x="7022311" y="5104248"/>
            <a:ext cx="2375320" cy="369332"/>
          </a:xfrm>
          <a:prstGeom prst="rect">
            <a:avLst/>
          </a:prstGeom>
        </p:spPr>
        <p:txBody>
          <a:bodyPr wrap="square">
            <a:spAutoFit/>
          </a:bodyPr>
          <a:lstStyle/>
          <a:p>
            <a:r>
              <a:rPr lang="en-US" altLang="en-US" b="1" i="1" dirty="0" smtClean="0">
                <a:solidFill>
                  <a:schemeClr val="bg1"/>
                </a:solidFill>
              </a:rPr>
              <a:t>Courtney Jones</a:t>
            </a:r>
            <a:endParaRPr lang="en-CA" dirty="0">
              <a:solidFill>
                <a:schemeClr val="bg1"/>
              </a:solidFill>
            </a:endParaRPr>
          </a:p>
        </p:txBody>
      </p:sp>
      <p:sp>
        <p:nvSpPr>
          <p:cNvPr id="32" name="Rectangle 31"/>
          <p:cNvSpPr/>
          <p:nvPr/>
        </p:nvSpPr>
        <p:spPr>
          <a:xfrm>
            <a:off x="3656709" y="5094497"/>
            <a:ext cx="1822552" cy="369332"/>
          </a:xfrm>
          <a:prstGeom prst="rect">
            <a:avLst/>
          </a:prstGeom>
        </p:spPr>
        <p:txBody>
          <a:bodyPr wrap="square">
            <a:spAutoFit/>
          </a:bodyPr>
          <a:lstStyle/>
          <a:p>
            <a:r>
              <a:rPr lang="en-US" altLang="en-US" b="1" i="1" dirty="0" smtClean="0">
                <a:solidFill>
                  <a:schemeClr val="bg1"/>
                </a:solidFill>
              </a:rPr>
              <a:t>Chris Heath</a:t>
            </a:r>
            <a:endParaRPr lang="en-CA" dirty="0">
              <a:solidFill>
                <a:schemeClr val="bg1"/>
              </a:solidFill>
            </a:endParaRPr>
          </a:p>
        </p:txBody>
      </p:sp>
      <p:sp>
        <p:nvSpPr>
          <p:cNvPr id="33" name="Rectangle 32"/>
          <p:cNvSpPr/>
          <p:nvPr/>
        </p:nvSpPr>
        <p:spPr>
          <a:xfrm>
            <a:off x="4582161" y="1217904"/>
            <a:ext cx="2122627" cy="369332"/>
          </a:xfrm>
          <a:prstGeom prst="rect">
            <a:avLst/>
          </a:prstGeom>
        </p:spPr>
        <p:txBody>
          <a:bodyPr wrap="square">
            <a:spAutoFit/>
          </a:bodyPr>
          <a:lstStyle/>
          <a:p>
            <a:r>
              <a:rPr lang="en-US" altLang="en-US" b="1" i="1" dirty="0" smtClean="0">
                <a:solidFill>
                  <a:schemeClr val="bg1"/>
                </a:solidFill>
              </a:rPr>
              <a:t>Beau Greaves</a:t>
            </a:r>
            <a:endParaRPr lang="en-CA" dirty="0">
              <a:solidFill>
                <a:schemeClr val="bg1"/>
              </a:solidFill>
            </a:endParaRPr>
          </a:p>
        </p:txBody>
      </p:sp>
      <p:sp>
        <p:nvSpPr>
          <p:cNvPr id="34" name="Rectangle 33"/>
          <p:cNvSpPr/>
          <p:nvPr/>
        </p:nvSpPr>
        <p:spPr>
          <a:xfrm>
            <a:off x="1568318" y="1208379"/>
            <a:ext cx="2122627" cy="369332"/>
          </a:xfrm>
          <a:prstGeom prst="rect">
            <a:avLst/>
          </a:prstGeom>
        </p:spPr>
        <p:txBody>
          <a:bodyPr wrap="square">
            <a:spAutoFit/>
          </a:bodyPr>
          <a:lstStyle/>
          <a:p>
            <a:r>
              <a:rPr lang="en-US" altLang="en-US" b="1" i="1" dirty="0" smtClean="0">
                <a:solidFill>
                  <a:schemeClr val="bg1"/>
                </a:solidFill>
              </a:rPr>
              <a:t>Paul Dubovan</a:t>
            </a:r>
            <a:endParaRPr lang="en-CA" dirty="0">
              <a:solidFill>
                <a:schemeClr val="bg1"/>
              </a:solidFill>
            </a:endParaRPr>
          </a:p>
        </p:txBody>
      </p:sp>
      <p:sp>
        <p:nvSpPr>
          <p:cNvPr id="35" name="Rectangle 34"/>
          <p:cNvSpPr/>
          <p:nvPr/>
        </p:nvSpPr>
        <p:spPr>
          <a:xfrm>
            <a:off x="617558" y="5094497"/>
            <a:ext cx="1901519" cy="369332"/>
          </a:xfrm>
          <a:prstGeom prst="rect">
            <a:avLst/>
          </a:prstGeom>
        </p:spPr>
        <p:txBody>
          <a:bodyPr wrap="square">
            <a:spAutoFit/>
          </a:bodyPr>
          <a:lstStyle/>
          <a:p>
            <a:r>
              <a:rPr lang="en-US" altLang="en-US" b="1" i="1" dirty="0" smtClean="0">
                <a:solidFill>
                  <a:schemeClr val="bg1"/>
                </a:solidFill>
              </a:rPr>
              <a:t>Allie Paulick</a:t>
            </a:r>
            <a:endParaRPr lang="en-CA" dirty="0">
              <a:solidFill>
                <a:schemeClr val="bg1"/>
              </a:solidFill>
            </a:endParaRPr>
          </a:p>
        </p:txBody>
      </p:sp>
      <p:sp>
        <p:nvSpPr>
          <p:cNvPr id="36" name="Rectangle 35"/>
          <p:cNvSpPr/>
          <p:nvPr/>
        </p:nvSpPr>
        <p:spPr>
          <a:xfrm>
            <a:off x="6533345" y="1208379"/>
            <a:ext cx="2043660" cy="369332"/>
          </a:xfrm>
          <a:prstGeom prst="rect">
            <a:avLst/>
          </a:prstGeom>
        </p:spPr>
        <p:txBody>
          <a:bodyPr wrap="square">
            <a:spAutoFit/>
          </a:bodyPr>
          <a:lstStyle/>
          <a:p>
            <a:r>
              <a:rPr lang="en-US" altLang="en-US" b="1" i="1" dirty="0" smtClean="0">
                <a:solidFill>
                  <a:schemeClr val="bg1"/>
                </a:solidFill>
              </a:rPr>
              <a:t>Erica Rustico</a:t>
            </a:r>
            <a:endParaRPr lang="en-CA" dirty="0">
              <a:solidFill>
                <a:schemeClr val="bg1"/>
              </a:solidFill>
            </a:endParaRPr>
          </a:p>
        </p:txBody>
      </p:sp>
    </p:spTree>
    <p:extLst>
      <p:ext uri="{BB962C8B-B14F-4D97-AF65-F5344CB8AC3E}">
        <p14:creationId xmlns:p14="http://schemas.microsoft.com/office/powerpoint/2010/main" val="12312618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427489" y="2702701"/>
            <a:ext cx="273267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kern="0" dirty="0" smtClean="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83896176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387820" y="1289785"/>
            <a:ext cx="8047886" cy="4306325"/>
          </a:xfrm>
          <a:prstGeom prst="rect">
            <a:avLst/>
          </a:prstGeom>
        </p:spPr>
      </p:pic>
    </p:spTree>
    <p:extLst>
      <p:ext uri="{BB962C8B-B14F-4D97-AF65-F5344CB8AC3E}">
        <p14:creationId xmlns:p14="http://schemas.microsoft.com/office/powerpoint/2010/main" val="1852905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spect="1" noChangeArrowheads="1"/>
          </p:cNvSpPr>
          <p:nvPr/>
        </p:nvSpPr>
        <p:spPr bwMode="auto">
          <a:xfrm>
            <a:off x="4294188" y="1781175"/>
            <a:ext cx="231775" cy="1820863"/>
          </a:xfrm>
          <a:prstGeom prst="downArrow">
            <a:avLst>
              <a:gd name="adj1" fmla="val 50000"/>
              <a:gd name="adj2" fmla="val 196404"/>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35" name="Rectangle 3"/>
          <p:cNvSpPr>
            <a:spLocks noChangeAspect="1" noChangeArrowheads="1"/>
          </p:cNvSpPr>
          <p:nvPr/>
        </p:nvSpPr>
        <p:spPr bwMode="auto">
          <a:xfrm>
            <a:off x="3667125" y="3419475"/>
            <a:ext cx="1487488"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36" name="Oval 4"/>
          <p:cNvSpPr>
            <a:spLocks noChangeAspect="1" noChangeArrowheads="1"/>
          </p:cNvSpPr>
          <p:nvPr/>
        </p:nvSpPr>
        <p:spPr bwMode="auto">
          <a:xfrm>
            <a:off x="3892550" y="3182938"/>
            <a:ext cx="1052513" cy="377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7893" name="Oval 5"/>
          <p:cNvSpPr>
            <a:spLocks noChangeAspect="1" noChangeArrowheads="1"/>
          </p:cNvSpPr>
          <p:nvPr/>
        </p:nvSpPr>
        <p:spPr bwMode="auto">
          <a:xfrm>
            <a:off x="4064000" y="2660650"/>
            <a:ext cx="693738" cy="842963"/>
          </a:xfrm>
          <a:prstGeom prst="ellipse">
            <a:avLst/>
          </a:prstGeom>
          <a:solidFill>
            <a:srgbClr val="00CCFF">
              <a:alpha val="25098"/>
            </a:srgb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grpSp>
        <p:nvGrpSpPr>
          <p:cNvPr id="37894" name="Group 6"/>
          <p:cNvGrpSpPr>
            <a:grpSpLocks/>
          </p:cNvGrpSpPr>
          <p:nvPr/>
        </p:nvGrpSpPr>
        <p:grpSpPr bwMode="auto">
          <a:xfrm>
            <a:off x="4826000" y="3022600"/>
            <a:ext cx="508000" cy="150813"/>
            <a:chOff x="3040" y="1904"/>
            <a:chExt cx="320" cy="95"/>
          </a:xfrm>
        </p:grpSpPr>
        <p:sp>
          <p:nvSpPr>
            <p:cNvPr id="18483" name="Freeform 7"/>
            <p:cNvSpPr>
              <a:spLocks noChangeAspect="1"/>
            </p:cNvSpPr>
            <p:nvPr/>
          </p:nvSpPr>
          <p:spPr bwMode="auto">
            <a:xfrm rot="-585850">
              <a:off x="3040" y="1904"/>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15875">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84" name="Line 8"/>
            <p:cNvSpPr>
              <a:spLocks noChangeAspect="1" noChangeShapeType="1"/>
            </p:cNvSpPr>
            <p:nvPr/>
          </p:nvSpPr>
          <p:spPr bwMode="auto">
            <a:xfrm rot="-585850">
              <a:off x="3316" y="1922"/>
              <a:ext cx="44" cy="0"/>
            </a:xfrm>
            <a:prstGeom prst="line">
              <a:avLst/>
            </a:prstGeom>
            <a:noFill/>
            <a:ln w="47625">
              <a:solidFill>
                <a:srgbClr val="99CCFF"/>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sp>
        <p:nvSpPr>
          <p:cNvPr id="37897" name="Text Box 9"/>
          <p:cNvSpPr txBox="1">
            <a:spLocks noChangeAspect="1" noChangeArrowheads="1"/>
          </p:cNvSpPr>
          <p:nvPr/>
        </p:nvSpPr>
        <p:spPr bwMode="auto">
          <a:xfrm>
            <a:off x="5648325" y="2301875"/>
            <a:ext cx="28575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electrical breakdown and plasma formation</a:t>
            </a:r>
          </a:p>
        </p:txBody>
      </p:sp>
      <p:sp>
        <p:nvSpPr>
          <p:cNvPr id="37898" name="Text Box 10"/>
          <p:cNvSpPr txBox="1">
            <a:spLocks noChangeAspect="1" noChangeArrowheads="1"/>
          </p:cNvSpPr>
          <p:nvPr/>
        </p:nvSpPr>
        <p:spPr bwMode="auto">
          <a:xfrm>
            <a:off x="5299075" y="1768475"/>
            <a:ext cx="29622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absorption of the laser radiation by the vapor</a:t>
            </a:r>
          </a:p>
        </p:txBody>
      </p:sp>
      <p:sp>
        <p:nvSpPr>
          <p:cNvPr id="37899" name="Text Box 11"/>
          <p:cNvSpPr txBox="1">
            <a:spLocks noChangeAspect="1" noChangeArrowheads="1"/>
          </p:cNvSpPr>
          <p:nvPr/>
        </p:nvSpPr>
        <p:spPr bwMode="auto">
          <a:xfrm>
            <a:off x="5629275" y="2012950"/>
            <a:ext cx="23622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continuum emission</a:t>
            </a:r>
          </a:p>
        </p:txBody>
      </p:sp>
      <p:sp>
        <p:nvSpPr>
          <p:cNvPr id="37900" name="Text Box 12"/>
          <p:cNvSpPr txBox="1">
            <a:spLocks noChangeAspect="1" noChangeArrowheads="1"/>
          </p:cNvSpPr>
          <p:nvPr/>
        </p:nvSpPr>
        <p:spPr bwMode="auto">
          <a:xfrm>
            <a:off x="5708650" y="2922588"/>
            <a:ext cx="19399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shock wave</a:t>
            </a:r>
          </a:p>
        </p:txBody>
      </p:sp>
      <p:sp>
        <p:nvSpPr>
          <p:cNvPr id="37901" name="Text Box 13"/>
          <p:cNvSpPr txBox="1">
            <a:spLocks noChangeAspect="1" noChangeArrowheads="1"/>
          </p:cNvSpPr>
          <p:nvPr/>
        </p:nvSpPr>
        <p:spPr bwMode="auto">
          <a:xfrm>
            <a:off x="5681663" y="2946400"/>
            <a:ext cx="315753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000" b="1" dirty="0">
                <a:solidFill>
                  <a:srgbClr val="000000"/>
                </a:solidFill>
              </a:rPr>
              <a:t>bremmstrahlung</a:t>
            </a:r>
          </a:p>
        </p:txBody>
      </p:sp>
      <p:grpSp>
        <p:nvGrpSpPr>
          <p:cNvPr id="37902" name="Group 14"/>
          <p:cNvGrpSpPr>
            <a:grpSpLocks/>
          </p:cNvGrpSpPr>
          <p:nvPr/>
        </p:nvGrpSpPr>
        <p:grpSpPr bwMode="auto">
          <a:xfrm>
            <a:off x="3432175" y="2981325"/>
            <a:ext cx="501650" cy="152400"/>
            <a:chOff x="2162" y="1878"/>
            <a:chExt cx="316" cy="96"/>
          </a:xfrm>
        </p:grpSpPr>
        <p:sp>
          <p:nvSpPr>
            <p:cNvPr id="18481" name="Freeform 15"/>
            <p:cNvSpPr>
              <a:spLocks noChangeAspect="1"/>
            </p:cNvSpPr>
            <p:nvPr/>
          </p:nvSpPr>
          <p:spPr bwMode="auto">
            <a:xfrm rot="-10012324">
              <a:off x="2216" y="1878"/>
              <a:ext cx="262" cy="96"/>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15875">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82" name="Line 16"/>
            <p:cNvSpPr>
              <a:spLocks noChangeAspect="1" noChangeShapeType="1"/>
            </p:cNvSpPr>
            <p:nvPr/>
          </p:nvSpPr>
          <p:spPr bwMode="auto">
            <a:xfrm rot="-10012324">
              <a:off x="2162" y="1889"/>
              <a:ext cx="44" cy="0"/>
            </a:xfrm>
            <a:prstGeom prst="line">
              <a:avLst/>
            </a:prstGeom>
            <a:noFill/>
            <a:ln w="47625">
              <a:solidFill>
                <a:srgbClr val="99CCFF"/>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7905" name="Group 17"/>
          <p:cNvGrpSpPr>
            <a:grpSpLocks/>
          </p:cNvGrpSpPr>
          <p:nvPr/>
        </p:nvGrpSpPr>
        <p:grpSpPr bwMode="auto">
          <a:xfrm rot="911453">
            <a:off x="4721225" y="2278063"/>
            <a:ext cx="161925" cy="495300"/>
            <a:chOff x="5008" y="8645"/>
            <a:chExt cx="102" cy="312"/>
          </a:xfrm>
        </p:grpSpPr>
        <p:sp>
          <p:nvSpPr>
            <p:cNvPr id="18479" name="Freeform 18"/>
            <p:cNvSpPr>
              <a:spLocks noChangeAspect="1"/>
            </p:cNvSpPr>
            <p:nvPr/>
          </p:nvSpPr>
          <p:spPr bwMode="auto">
            <a:xfrm rot="-4283038">
              <a:off x="4925" y="8778"/>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15875">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80" name="Line 19"/>
            <p:cNvSpPr>
              <a:spLocks noChangeAspect="1" noChangeShapeType="1"/>
            </p:cNvSpPr>
            <p:nvPr/>
          </p:nvSpPr>
          <p:spPr bwMode="auto">
            <a:xfrm rot="-4283038">
              <a:off x="5088" y="8667"/>
              <a:ext cx="44" cy="0"/>
            </a:xfrm>
            <a:prstGeom prst="line">
              <a:avLst/>
            </a:prstGeom>
            <a:noFill/>
            <a:ln w="47625">
              <a:solidFill>
                <a:srgbClr val="99CCFF"/>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7908" name="Group 20"/>
          <p:cNvGrpSpPr>
            <a:grpSpLocks noChangeAspect="1"/>
          </p:cNvGrpSpPr>
          <p:nvPr/>
        </p:nvGrpSpPr>
        <p:grpSpPr bwMode="auto">
          <a:xfrm>
            <a:off x="3816350" y="2562225"/>
            <a:ext cx="446088" cy="803275"/>
            <a:chOff x="7491" y="5682"/>
            <a:chExt cx="375" cy="675"/>
          </a:xfrm>
        </p:grpSpPr>
        <p:sp>
          <p:nvSpPr>
            <p:cNvPr id="18476" name="Freeform 21"/>
            <p:cNvSpPr>
              <a:spLocks noChangeAspect="1"/>
            </p:cNvSpPr>
            <p:nvPr/>
          </p:nvSpPr>
          <p:spPr bwMode="auto">
            <a:xfrm>
              <a:off x="7575" y="5724"/>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7" name="Freeform 22"/>
            <p:cNvSpPr>
              <a:spLocks noChangeAspect="1"/>
            </p:cNvSpPr>
            <p:nvPr/>
          </p:nvSpPr>
          <p:spPr bwMode="auto">
            <a:xfrm>
              <a:off x="7533" y="5706"/>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8" name="Freeform 23"/>
            <p:cNvSpPr>
              <a:spLocks noChangeAspect="1"/>
            </p:cNvSpPr>
            <p:nvPr/>
          </p:nvSpPr>
          <p:spPr bwMode="auto">
            <a:xfrm>
              <a:off x="7491" y="5682"/>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grpSp>
      <p:grpSp>
        <p:nvGrpSpPr>
          <p:cNvPr id="37912" name="Group 24"/>
          <p:cNvGrpSpPr>
            <a:grpSpLocks noChangeAspect="1"/>
          </p:cNvGrpSpPr>
          <p:nvPr/>
        </p:nvGrpSpPr>
        <p:grpSpPr bwMode="auto">
          <a:xfrm rot="-1279768">
            <a:off x="3775075" y="2505075"/>
            <a:ext cx="711200" cy="355600"/>
            <a:chOff x="7926" y="5340"/>
            <a:chExt cx="597" cy="300"/>
          </a:xfrm>
        </p:grpSpPr>
        <p:sp>
          <p:nvSpPr>
            <p:cNvPr id="18473" name="Freeform 25"/>
            <p:cNvSpPr>
              <a:spLocks noChangeAspect="1"/>
            </p:cNvSpPr>
            <p:nvPr/>
          </p:nvSpPr>
          <p:spPr bwMode="auto">
            <a:xfrm>
              <a:off x="7950" y="5415"/>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4" name="Freeform 26"/>
            <p:cNvSpPr>
              <a:spLocks noChangeAspect="1"/>
            </p:cNvSpPr>
            <p:nvPr/>
          </p:nvSpPr>
          <p:spPr bwMode="auto">
            <a:xfrm>
              <a:off x="7938" y="5379"/>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5" name="Freeform 27"/>
            <p:cNvSpPr>
              <a:spLocks noChangeAspect="1"/>
            </p:cNvSpPr>
            <p:nvPr/>
          </p:nvSpPr>
          <p:spPr bwMode="auto">
            <a:xfrm>
              <a:off x="7926" y="5340"/>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grpSp>
      <p:grpSp>
        <p:nvGrpSpPr>
          <p:cNvPr id="37916" name="Group 28"/>
          <p:cNvGrpSpPr>
            <a:grpSpLocks noChangeAspect="1"/>
          </p:cNvGrpSpPr>
          <p:nvPr/>
        </p:nvGrpSpPr>
        <p:grpSpPr bwMode="auto">
          <a:xfrm flipH="1">
            <a:off x="4224338" y="2428875"/>
            <a:ext cx="711200" cy="357188"/>
            <a:chOff x="7926" y="5340"/>
            <a:chExt cx="597" cy="300"/>
          </a:xfrm>
        </p:grpSpPr>
        <p:sp>
          <p:nvSpPr>
            <p:cNvPr id="18470" name="Freeform 29"/>
            <p:cNvSpPr>
              <a:spLocks noChangeAspect="1"/>
            </p:cNvSpPr>
            <p:nvPr/>
          </p:nvSpPr>
          <p:spPr bwMode="auto">
            <a:xfrm>
              <a:off x="7950" y="5415"/>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1" name="Freeform 30"/>
            <p:cNvSpPr>
              <a:spLocks noChangeAspect="1"/>
            </p:cNvSpPr>
            <p:nvPr/>
          </p:nvSpPr>
          <p:spPr bwMode="auto">
            <a:xfrm>
              <a:off x="7938" y="5379"/>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72" name="Freeform 31"/>
            <p:cNvSpPr>
              <a:spLocks noChangeAspect="1"/>
            </p:cNvSpPr>
            <p:nvPr/>
          </p:nvSpPr>
          <p:spPr bwMode="auto">
            <a:xfrm>
              <a:off x="7926" y="5340"/>
              <a:ext cx="573" cy="225"/>
            </a:xfrm>
            <a:custGeom>
              <a:avLst/>
              <a:gdLst>
                <a:gd name="T0" fmla="*/ 0 w 573"/>
                <a:gd name="T1" fmla="*/ 225 h 225"/>
                <a:gd name="T2" fmla="*/ 66 w 573"/>
                <a:gd name="T3" fmla="*/ 177 h 225"/>
                <a:gd name="T4" fmla="*/ 135 w 573"/>
                <a:gd name="T5" fmla="*/ 135 h 225"/>
                <a:gd name="T6" fmla="*/ 192 w 573"/>
                <a:gd name="T7" fmla="*/ 105 h 225"/>
                <a:gd name="T8" fmla="*/ 246 w 573"/>
                <a:gd name="T9" fmla="*/ 84 h 225"/>
                <a:gd name="T10" fmla="*/ 312 w 573"/>
                <a:gd name="T11" fmla="*/ 57 h 225"/>
                <a:gd name="T12" fmla="*/ 384 w 573"/>
                <a:gd name="T13" fmla="*/ 33 h 225"/>
                <a:gd name="T14" fmla="*/ 453 w 573"/>
                <a:gd name="T15" fmla="*/ 18 h 225"/>
                <a:gd name="T16" fmla="*/ 522 w 573"/>
                <a:gd name="T17" fmla="*/ 6 h 225"/>
                <a:gd name="T18" fmla="*/ 573 w 573"/>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3" h="225">
                  <a:moveTo>
                    <a:pt x="0" y="225"/>
                  </a:moveTo>
                  <a:cubicBezTo>
                    <a:pt x="22" y="208"/>
                    <a:pt x="44" y="192"/>
                    <a:pt x="66" y="177"/>
                  </a:cubicBezTo>
                  <a:cubicBezTo>
                    <a:pt x="88" y="162"/>
                    <a:pt x="114" y="147"/>
                    <a:pt x="135" y="135"/>
                  </a:cubicBezTo>
                  <a:cubicBezTo>
                    <a:pt x="156" y="123"/>
                    <a:pt x="174" y="113"/>
                    <a:pt x="192" y="105"/>
                  </a:cubicBezTo>
                  <a:cubicBezTo>
                    <a:pt x="210" y="97"/>
                    <a:pt x="226" y="92"/>
                    <a:pt x="246" y="84"/>
                  </a:cubicBezTo>
                  <a:cubicBezTo>
                    <a:pt x="266" y="76"/>
                    <a:pt x="289" y="66"/>
                    <a:pt x="312" y="57"/>
                  </a:cubicBezTo>
                  <a:cubicBezTo>
                    <a:pt x="335" y="48"/>
                    <a:pt x="361" y="39"/>
                    <a:pt x="384" y="33"/>
                  </a:cubicBezTo>
                  <a:cubicBezTo>
                    <a:pt x="407" y="27"/>
                    <a:pt x="430" y="22"/>
                    <a:pt x="453" y="18"/>
                  </a:cubicBezTo>
                  <a:cubicBezTo>
                    <a:pt x="476" y="14"/>
                    <a:pt x="502" y="9"/>
                    <a:pt x="522" y="6"/>
                  </a:cubicBezTo>
                  <a:cubicBezTo>
                    <a:pt x="542" y="3"/>
                    <a:pt x="557" y="1"/>
                    <a:pt x="573"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grpSp>
      <p:grpSp>
        <p:nvGrpSpPr>
          <p:cNvPr id="37920" name="Group 32"/>
          <p:cNvGrpSpPr>
            <a:grpSpLocks noChangeAspect="1"/>
          </p:cNvGrpSpPr>
          <p:nvPr/>
        </p:nvGrpSpPr>
        <p:grpSpPr bwMode="auto">
          <a:xfrm flipH="1">
            <a:off x="4568825" y="2506663"/>
            <a:ext cx="447675" cy="803275"/>
            <a:chOff x="7491" y="5682"/>
            <a:chExt cx="375" cy="675"/>
          </a:xfrm>
        </p:grpSpPr>
        <p:sp>
          <p:nvSpPr>
            <p:cNvPr id="18467" name="Freeform 33"/>
            <p:cNvSpPr>
              <a:spLocks noChangeAspect="1"/>
            </p:cNvSpPr>
            <p:nvPr/>
          </p:nvSpPr>
          <p:spPr bwMode="auto">
            <a:xfrm>
              <a:off x="7575" y="5724"/>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68" name="Freeform 34"/>
            <p:cNvSpPr>
              <a:spLocks noChangeAspect="1"/>
            </p:cNvSpPr>
            <p:nvPr/>
          </p:nvSpPr>
          <p:spPr bwMode="auto">
            <a:xfrm>
              <a:off x="7533" y="5706"/>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69" name="Freeform 35"/>
            <p:cNvSpPr>
              <a:spLocks noChangeAspect="1"/>
            </p:cNvSpPr>
            <p:nvPr/>
          </p:nvSpPr>
          <p:spPr bwMode="auto">
            <a:xfrm>
              <a:off x="7491" y="5682"/>
              <a:ext cx="291" cy="633"/>
            </a:xfrm>
            <a:custGeom>
              <a:avLst/>
              <a:gdLst>
                <a:gd name="T0" fmla="*/ 0 w 291"/>
                <a:gd name="T1" fmla="*/ 633 h 633"/>
                <a:gd name="T2" fmla="*/ 9 w 291"/>
                <a:gd name="T3" fmla="*/ 543 h 633"/>
                <a:gd name="T4" fmla="*/ 30 w 291"/>
                <a:gd name="T5" fmla="*/ 447 h 633"/>
                <a:gd name="T6" fmla="*/ 54 w 291"/>
                <a:gd name="T7" fmla="*/ 372 h 633"/>
                <a:gd name="T8" fmla="*/ 81 w 291"/>
                <a:gd name="T9" fmla="*/ 306 h 633"/>
                <a:gd name="T10" fmla="*/ 114 w 291"/>
                <a:gd name="T11" fmla="*/ 240 h 633"/>
                <a:gd name="T12" fmla="*/ 141 w 291"/>
                <a:gd name="T13" fmla="*/ 189 h 633"/>
                <a:gd name="T14" fmla="*/ 174 w 291"/>
                <a:gd name="T15" fmla="*/ 138 h 633"/>
                <a:gd name="T16" fmla="*/ 210 w 291"/>
                <a:gd name="T17" fmla="*/ 93 h 633"/>
                <a:gd name="T18" fmla="*/ 246 w 291"/>
                <a:gd name="T19" fmla="*/ 48 h 633"/>
                <a:gd name="T20" fmla="*/ 291 w 291"/>
                <a:gd name="T21" fmla="*/ 0 h 6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 h="633">
                  <a:moveTo>
                    <a:pt x="0" y="633"/>
                  </a:moveTo>
                  <a:cubicBezTo>
                    <a:pt x="2" y="603"/>
                    <a:pt x="4" y="574"/>
                    <a:pt x="9" y="543"/>
                  </a:cubicBezTo>
                  <a:cubicBezTo>
                    <a:pt x="14" y="512"/>
                    <a:pt x="23" y="475"/>
                    <a:pt x="30" y="447"/>
                  </a:cubicBezTo>
                  <a:cubicBezTo>
                    <a:pt x="37" y="419"/>
                    <a:pt x="46" y="395"/>
                    <a:pt x="54" y="372"/>
                  </a:cubicBezTo>
                  <a:cubicBezTo>
                    <a:pt x="62" y="349"/>
                    <a:pt x="71" y="328"/>
                    <a:pt x="81" y="306"/>
                  </a:cubicBezTo>
                  <a:cubicBezTo>
                    <a:pt x="91" y="284"/>
                    <a:pt x="104" y="259"/>
                    <a:pt x="114" y="240"/>
                  </a:cubicBezTo>
                  <a:cubicBezTo>
                    <a:pt x="124" y="221"/>
                    <a:pt x="131" y="206"/>
                    <a:pt x="141" y="189"/>
                  </a:cubicBezTo>
                  <a:cubicBezTo>
                    <a:pt x="151" y="172"/>
                    <a:pt x="163" y="154"/>
                    <a:pt x="174" y="138"/>
                  </a:cubicBezTo>
                  <a:cubicBezTo>
                    <a:pt x="185" y="122"/>
                    <a:pt x="198" y="108"/>
                    <a:pt x="210" y="93"/>
                  </a:cubicBezTo>
                  <a:cubicBezTo>
                    <a:pt x="222" y="78"/>
                    <a:pt x="232" y="63"/>
                    <a:pt x="246" y="48"/>
                  </a:cubicBezTo>
                  <a:cubicBezTo>
                    <a:pt x="260" y="33"/>
                    <a:pt x="284" y="8"/>
                    <a:pt x="291" y="0"/>
                  </a:cubicBezTo>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grpSp>
      <p:sp>
        <p:nvSpPr>
          <p:cNvPr id="18450" name="Oval 36"/>
          <p:cNvSpPr>
            <a:spLocks noChangeAspect="1" noChangeArrowheads="1"/>
          </p:cNvSpPr>
          <p:nvPr/>
        </p:nvSpPr>
        <p:spPr bwMode="auto">
          <a:xfrm>
            <a:off x="3814763" y="304482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1" name="Oval 37"/>
          <p:cNvSpPr>
            <a:spLocks noChangeAspect="1" noChangeArrowheads="1"/>
          </p:cNvSpPr>
          <p:nvPr/>
        </p:nvSpPr>
        <p:spPr bwMode="auto">
          <a:xfrm>
            <a:off x="3783013" y="293052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2" name="Oval 38"/>
          <p:cNvSpPr>
            <a:spLocks noChangeAspect="1" noChangeArrowheads="1"/>
          </p:cNvSpPr>
          <p:nvPr/>
        </p:nvSpPr>
        <p:spPr bwMode="auto">
          <a:xfrm>
            <a:off x="3744913" y="322897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3" name="Oval 39"/>
          <p:cNvSpPr>
            <a:spLocks noChangeAspect="1" noChangeArrowheads="1"/>
          </p:cNvSpPr>
          <p:nvPr/>
        </p:nvSpPr>
        <p:spPr bwMode="auto">
          <a:xfrm>
            <a:off x="5021263" y="287972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4" name="Oval 40"/>
          <p:cNvSpPr>
            <a:spLocks noChangeAspect="1" noChangeArrowheads="1"/>
          </p:cNvSpPr>
          <p:nvPr/>
        </p:nvSpPr>
        <p:spPr bwMode="auto">
          <a:xfrm>
            <a:off x="4875213" y="281622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5" name="Oval 41"/>
          <p:cNvSpPr>
            <a:spLocks noChangeAspect="1" noChangeArrowheads="1"/>
          </p:cNvSpPr>
          <p:nvPr/>
        </p:nvSpPr>
        <p:spPr bwMode="auto">
          <a:xfrm>
            <a:off x="5014913" y="308927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6" name="Oval 42"/>
          <p:cNvSpPr>
            <a:spLocks noChangeAspect="1" noChangeArrowheads="1"/>
          </p:cNvSpPr>
          <p:nvPr/>
        </p:nvSpPr>
        <p:spPr bwMode="auto">
          <a:xfrm>
            <a:off x="3865563" y="327977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7" name="Oval 43"/>
          <p:cNvSpPr>
            <a:spLocks noChangeAspect="1" noChangeArrowheads="1"/>
          </p:cNvSpPr>
          <p:nvPr/>
        </p:nvSpPr>
        <p:spPr bwMode="auto">
          <a:xfrm>
            <a:off x="5110163" y="296862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58" name="Oval 44"/>
          <p:cNvSpPr>
            <a:spLocks noChangeAspect="1" noChangeArrowheads="1"/>
          </p:cNvSpPr>
          <p:nvPr/>
        </p:nvSpPr>
        <p:spPr bwMode="auto">
          <a:xfrm>
            <a:off x="5072063" y="3368675"/>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grpSp>
        <p:nvGrpSpPr>
          <p:cNvPr id="37933" name="Group 45"/>
          <p:cNvGrpSpPr>
            <a:grpSpLocks/>
          </p:cNvGrpSpPr>
          <p:nvPr/>
        </p:nvGrpSpPr>
        <p:grpSpPr bwMode="auto">
          <a:xfrm rot="-2690350">
            <a:off x="4016375" y="2239963"/>
            <a:ext cx="161925" cy="495300"/>
            <a:chOff x="4728" y="8597"/>
            <a:chExt cx="102" cy="312"/>
          </a:xfrm>
        </p:grpSpPr>
        <p:sp>
          <p:nvSpPr>
            <p:cNvPr id="18465" name="Freeform 46"/>
            <p:cNvSpPr>
              <a:spLocks noChangeAspect="1"/>
            </p:cNvSpPr>
            <p:nvPr/>
          </p:nvSpPr>
          <p:spPr bwMode="auto">
            <a:xfrm rot="-4283038">
              <a:off x="4645" y="8730"/>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15875">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8466" name="Line 47"/>
            <p:cNvSpPr>
              <a:spLocks noChangeAspect="1" noChangeShapeType="1"/>
            </p:cNvSpPr>
            <p:nvPr/>
          </p:nvSpPr>
          <p:spPr bwMode="auto">
            <a:xfrm rot="-4283038">
              <a:off x="4808" y="8619"/>
              <a:ext cx="44" cy="0"/>
            </a:xfrm>
            <a:prstGeom prst="line">
              <a:avLst/>
            </a:prstGeom>
            <a:noFill/>
            <a:ln w="47625">
              <a:solidFill>
                <a:srgbClr val="99CCFF"/>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sp>
        <p:nvSpPr>
          <p:cNvPr id="37936" name="Oval 48"/>
          <p:cNvSpPr>
            <a:spLocks noChangeAspect="1" noChangeArrowheads="1"/>
          </p:cNvSpPr>
          <p:nvPr/>
        </p:nvSpPr>
        <p:spPr bwMode="auto">
          <a:xfrm>
            <a:off x="3897313" y="2822575"/>
            <a:ext cx="1009650" cy="911225"/>
          </a:xfrm>
          <a:prstGeom prst="ellipse">
            <a:avLst/>
          </a:prstGeom>
          <a:solidFill>
            <a:schemeClr val="folHlink">
              <a:alpha val="25098"/>
            </a:scheme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7937" name="AutoShape 49"/>
          <p:cNvSpPr>
            <a:spLocks noChangeAspect="1" noChangeArrowheads="1"/>
          </p:cNvSpPr>
          <p:nvPr/>
        </p:nvSpPr>
        <p:spPr bwMode="auto">
          <a:xfrm>
            <a:off x="4297363" y="1784350"/>
            <a:ext cx="233362" cy="1820863"/>
          </a:xfrm>
          <a:prstGeom prst="downArrow">
            <a:avLst>
              <a:gd name="adj1" fmla="val 50000"/>
              <a:gd name="adj2" fmla="val 195068"/>
            </a:avLst>
          </a:prstGeom>
          <a:solidFill>
            <a:srgbClr val="FF0000"/>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37938" name="AutoShape 50"/>
          <p:cNvSpPr>
            <a:spLocks noChangeArrowheads="1"/>
          </p:cNvSpPr>
          <p:nvPr/>
        </p:nvSpPr>
        <p:spPr bwMode="auto">
          <a:xfrm rot="1404907">
            <a:off x="4210050" y="2590800"/>
            <a:ext cx="377825" cy="1001713"/>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8463" name="Text Box 51"/>
          <p:cNvSpPr txBox="1">
            <a:spLocks noChangeArrowheads="1"/>
          </p:cNvSpPr>
          <p:nvPr/>
        </p:nvSpPr>
        <p:spPr bwMode="auto">
          <a:xfrm>
            <a:off x="295275" y="574675"/>
            <a:ext cx="3743325" cy="83185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AutoNum type="arabicParenR" startAt="3"/>
            </a:pPr>
            <a:r>
              <a:rPr lang="en-US" altLang="en-US" sz="2400" b="1" dirty="0">
                <a:solidFill>
                  <a:srgbClr val="CC0000"/>
                </a:solidFill>
              </a:rPr>
              <a:t>plasma formation (breakdown) </a:t>
            </a:r>
          </a:p>
        </p:txBody>
      </p:sp>
      <p:sp>
        <p:nvSpPr>
          <p:cNvPr id="37940" name="Text Box 52"/>
          <p:cNvSpPr txBox="1">
            <a:spLocks noChangeArrowheads="1"/>
          </p:cNvSpPr>
          <p:nvPr/>
        </p:nvSpPr>
        <p:spPr bwMode="auto">
          <a:xfrm>
            <a:off x="342900" y="4313238"/>
            <a:ext cx="85915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Clr>
                <a:srgbClr val="CC0000"/>
              </a:buClr>
              <a:buSzPct val="120000"/>
              <a:buFont typeface="Wingdings" panose="05000000000000000000" pitchFamily="2" charset="2"/>
              <a:buChar char="Ø"/>
            </a:pPr>
            <a:r>
              <a:rPr lang="en-US" altLang="en-US" sz="2400" dirty="0">
                <a:solidFill>
                  <a:srgbClr val="000000"/>
                </a:solidFill>
              </a:rPr>
              <a:t>The laser pulse continues to illuminate the vapor plume.</a:t>
            </a:r>
          </a:p>
          <a:p>
            <a:pPr eaLnBrk="1" fontAlgn="base" hangingPunct="1">
              <a:spcBef>
                <a:spcPct val="0"/>
              </a:spcBef>
              <a:spcAft>
                <a:spcPct val="0"/>
              </a:spcAft>
              <a:buClr>
                <a:srgbClr val="CC0000"/>
              </a:buClr>
              <a:buSzPct val="120000"/>
              <a:buFont typeface="Wingdings" panose="05000000000000000000" pitchFamily="2" charset="2"/>
              <a:buChar char="Ø"/>
            </a:pPr>
            <a:endParaRPr lang="en-US" altLang="en-US" sz="2400" dirty="0">
              <a:solidFill>
                <a:srgbClr val="000000"/>
              </a:solidFill>
            </a:endParaRPr>
          </a:p>
          <a:p>
            <a:pPr eaLnBrk="1" fontAlgn="base" hangingPunct="1">
              <a:spcBef>
                <a:spcPct val="0"/>
              </a:spcBef>
              <a:spcAft>
                <a:spcPct val="0"/>
              </a:spcAft>
              <a:buClr>
                <a:srgbClr val="CC0000"/>
              </a:buClr>
              <a:buSzPct val="120000"/>
              <a:buFont typeface="Wingdings" panose="05000000000000000000" pitchFamily="2" charset="2"/>
              <a:buChar char="Ø"/>
            </a:pPr>
            <a:r>
              <a:rPr lang="en-US" altLang="en-US" sz="2400" dirty="0">
                <a:solidFill>
                  <a:srgbClr val="000000"/>
                </a:solidFill>
              </a:rPr>
              <a:t>The vapor condenses into sub-micrometer droplets that lead to absorption and scattering of the laser beam, inducing strong heating, ionization, and plasma formation. </a:t>
            </a:r>
            <a:r>
              <a:rPr lang="en-US" altLang="en-US" dirty="0">
                <a:solidFill>
                  <a:srgbClr val="000000"/>
                </a:solidFill>
              </a:rPr>
              <a:t> </a:t>
            </a:r>
          </a:p>
        </p:txBody>
      </p:sp>
      <p:sp>
        <p:nvSpPr>
          <p:cNvPr id="18488" name="Text Box 56"/>
          <p:cNvSpPr txBox="1">
            <a:spLocks noChangeArrowheads="1"/>
          </p:cNvSpPr>
          <p:nvPr/>
        </p:nvSpPr>
        <p:spPr bwMode="auto">
          <a:xfrm>
            <a:off x="7059613" y="0"/>
            <a:ext cx="20843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i="1" dirty="0">
                <a:solidFill>
                  <a:srgbClr val="B2B2B2"/>
                </a:solidFill>
              </a:rPr>
              <a:t>LIBS primer</a:t>
            </a:r>
          </a:p>
        </p:txBody>
      </p:sp>
      <p:pic>
        <p:nvPicPr>
          <p:cNvPr id="2" name="Picture 1"/>
          <p:cNvPicPr>
            <a:picLocks noChangeAspect="1"/>
          </p:cNvPicPr>
          <p:nvPr/>
        </p:nvPicPr>
        <p:blipFill>
          <a:blip r:embed="rId2"/>
          <a:stretch>
            <a:fillRect/>
          </a:stretch>
        </p:blipFill>
        <p:spPr>
          <a:xfrm>
            <a:off x="-27312" y="1612918"/>
            <a:ext cx="4446912" cy="4996581"/>
          </a:xfrm>
          <a:prstGeom prst="rect">
            <a:avLst/>
          </a:prstGeom>
        </p:spPr>
      </p:pic>
    </p:spTree>
    <p:extLst>
      <p:ext uri="{BB962C8B-B14F-4D97-AF65-F5344CB8AC3E}">
        <p14:creationId xmlns:p14="http://schemas.microsoft.com/office/powerpoint/2010/main" val="986907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3000"/>
                                        <p:tgtEl>
                                          <p:spTgt spid="37936"/>
                                        </p:tgtEl>
                                      </p:cBhvr>
                                    </p:animEffect>
                                    <p:set>
                                      <p:cBhvr>
                                        <p:cTn id="7" dur="1" fill="hold">
                                          <p:stCondLst>
                                            <p:cond delay="2999"/>
                                          </p:stCondLst>
                                        </p:cTn>
                                        <p:tgtEl>
                                          <p:spTgt spid="37936"/>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37893"/>
                                        </p:tgtEl>
                                        <p:attrNameLst>
                                          <p:attrName>style.visibility</p:attrName>
                                        </p:attrNameLst>
                                      </p:cBhvr>
                                      <p:to>
                                        <p:strVal val="visible"/>
                                      </p:to>
                                    </p:set>
                                    <p:animEffect transition="in" filter="dissolve">
                                      <p:cBhvr>
                                        <p:cTn id="10" dur="3000"/>
                                        <p:tgtEl>
                                          <p:spTgt spid="37893"/>
                                        </p:tgtEl>
                                      </p:cBhvr>
                                    </p:animEffect>
                                  </p:childTnLst>
                                </p:cTn>
                              </p:par>
                              <p:par>
                                <p:cTn id="11" presetID="9" presetClass="exit" presetSubtype="0" fill="hold" grpId="0" nodeType="withEffect">
                                  <p:stCondLst>
                                    <p:cond delay="0"/>
                                  </p:stCondLst>
                                  <p:childTnLst>
                                    <p:animEffect transition="out" filter="dissolve">
                                      <p:cBhvr>
                                        <p:cTn id="12" dur="3000"/>
                                        <p:tgtEl>
                                          <p:spTgt spid="37937"/>
                                        </p:tgtEl>
                                      </p:cBhvr>
                                    </p:animEffect>
                                    <p:set>
                                      <p:cBhvr>
                                        <p:cTn id="13" dur="1" fill="hold">
                                          <p:stCondLst>
                                            <p:cond delay="2999"/>
                                          </p:stCondLst>
                                        </p:cTn>
                                        <p:tgtEl>
                                          <p:spTgt spid="37937"/>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7898"/>
                                        </p:tgtEl>
                                        <p:attrNameLst>
                                          <p:attrName>style.visibility</p:attrName>
                                        </p:attrNameLst>
                                      </p:cBhvr>
                                      <p:to>
                                        <p:strVal val="visible"/>
                                      </p:to>
                                    </p:set>
                                    <p:animEffect transition="in" filter="dissolve">
                                      <p:cBhvr>
                                        <p:cTn id="16" dur="1000"/>
                                        <p:tgtEl>
                                          <p:spTgt spid="37898"/>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3794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938"/>
                                        </p:tgtEl>
                                        <p:attrNameLst>
                                          <p:attrName>style.visibility</p:attrName>
                                        </p:attrNameLst>
                                      </p:cBhvr>
                                      <p:to>
                                        <p:strVal val="visible"/>
                                      </p:to>
                                    </p:set>
                                  </p:childTnLst>
                                </p:cTn>
                              </p:par>
                              <p:par>
                                <p:cTn id="23" presetID="26" presetClass="emph" presetSubtype="0" repeatCount="5000" fill="hold" grpId="1" nodeType="withEffect">
                                  <p:stCondLst>
                                    <p:cond delay="0"/>
                                  </p:stCondLst>
                                  <p:childTnLst>
                                    <p:animEffect transition="out" filter="fade">
                                      <p:cBhvr>
                                        <p:cTn id="24" dur="500" tmFilter="0, 0; .2, .5; .8, .5; 1, 0"/>
                                        <p:tgtEl>
                                          <p:spTgt spid="37938"/>
                                        </p:tgtEl>
                                      </p:cBhvr>
                                    </p:animEffect>
                                    <p:animScale>
                                      <p:cBhvr>
                                        <p:cTn id="25" dur="250" autoRev="1" fill="hold"/>
                                        <p:tgtEl>
                                          <p:spTgt spid="37938"/>
                                        </p:tgtEl>
                                      </p:cBhvr>
                                      <p:by x="105000" y="105000"/>
                                    </p:animScale>
                                  </p:childTnLst>
                                </p:cTn>
                              </p:par>
                              <p:par>
                                <p:cTn id="26" presetID="1" presetClass="exit" presetSubtype="0" fill="hold" grpId="1" nodeType="withEffect">
                                  <p:stCondLst>
                                    <p:cond delay="0"/>
                                  </p:stCondLst>
                                  <p:childTnLst>
                                    <p:set>
                                      <p:cBhvr>
                                        <p:cTn id="27" dur="1" fill="hold">
                                          <p:stCondLst>
                                            <p:cond delay="0"/>
                                          </p:stCondLst>
                                        </p:cTn>
                                        <p:tgtEl>
                                          <p:spTgt spid="37898"/>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7897"/>
                                        </p:tgtEl>
                                        <p:attrNameLst>
                                          <p:attrName>style.visibility</p:attrName>
                                        </p:attrNameLst>
                                      </p:cBhvr>
                                      <p:to>
                                        <p:strVal val="visible"/>
                                      </p:to>
                                    </p:set>
                                  </p:childTnLst>
                                </p:cTn>
                              </p:par>
                              <p:par>
                                <p:cTn id="30" presetID="26" presetClass="emph" presetSubtype="0" repeatCount="5000" fill="hold" grpId="1" nodeType="withEffect">
                                  <p:stCondLst>
                                    <p:cond delay="0"/>
                                  </p:stCondLst>
                                  <p:childTnLst>
                                    <p:animEffect transition="out" filter="fade">
                                      <p:cBhvr>
                                        <p:cTn id="31" dur="500" tmFilter="0, 0; .2, .5; .8, .5; 1, 0"/>
                                        <p:tgtEl>
                                          <p:spTgt spid="37897"/>
                                        </p:tgtEl>
                                      </p:cBhvr>
                                    </p:animEffect>
                                    <p:animScale>
                                      <p:cBhvr>
                                        <p:cTn id="32" dur="250" autoRev="1" fill="hold"/>
                                        <p:tgtEl>
                                          <p:spTgt spid="37897"/>
                                        </p:tgtEl>
                                      </p:cBhvr>
                                      <p:by x="105000" y="105000"/>
                                    </p:animScale>
                                  </p:childTnLst>
                                </p:cTn>
                              </p:par>
                              <p:par>
                                <p:cTn id="33" presetID="1" presetClass="exit" presetSubtype="0" fill="hold" grpId="1" nodeType="withEffect">
                                  <p:stCondLst>
                                    <p:cond delay="0"/>
                                  </p:stCondLst>
                                  <p:childTnLst>
                                    <p:set>
                                      <p:cBhvr>
                                        <p:cTn id="34" dur="1" fill="hold">
                                          <p:stCondLst>
                                            <p:cond delay="0"/>
                                          </p:stCondLst>
                                        </p:cTn>
                                        <p:tgtEl>
                                          <p:spTgt spid="3793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789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37900"/>
                                        </p:tgtEl>
                                        <p:attrNameLst>
                                          <p:attrName>style.visibility</p:attrName>
                                        </p:attrNameLst>
                                      </p:cBhvr>
                                      <p:to>
                                        <p:strVal val="visible"/>
                                      </p:to>
                                    </p:set>
                                    <p:anim calcmode="lin" valueType="num">
                                      <p:cBhvr additive="base">
                                        <p:cTn id="47" dur="2000" fill="hold"/>
                                        <p:tgtEl>
                                          <p:spTgt spid="37900"/>
                                        </p:tgtEl>
                                        <p:attrNameLst>
                                          <p:attrName>ppt_x</p:attrName>
                                        </p:attrNameLst>
                                      </p:cBhvr>
                                      <p:tavLst>
                                        <p:tav tm="0">
                                          <p:val>
                                            <p:strVal val="0-#ppt_w/2"/>
                                          </p:val>
                                        </p:tav>
                                        <p:tav tm="100000">
                                          <p:val>
                                            <p:strVal val="#ppt_x"/>
                                          </p:val>
                                        </p:tav>
                                      </p:tavLst>
                                    </p:anim>
                                    <p:anim calcmode="lin" valueType="num">
                                      <p:cBhvr additive="base">
                                        <p:cTn id="48" dur="2000" fill="hold"/>
                                        <p:tgtEl>
                                          <p:spTgt spid="37900"/>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379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9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9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908"/>
                                        </p:tgtEl>
                                        <p:attrNameLst>
                                          <p:attrName>style.visibility</p:attrName>
                                        </p:attrNameLst>
                                      </p:cBhvr>
                                      <p:to>
                                        <p:strVal val="visible"/>
                                      </p:to>
                                    </p:set>
                                  </p:childTnLst>
                                </p:cTn>
                              </p:par>
                              <p:par>
                                <p:cTn id="57" presetID="0" presetClass="path" presetSubtype="0" accel="50000" decel="50000" fill="hold" nodeType="withEffect">
                                  <p:stCondLst>
                                    <p:cond delay="0"/>
                                  </p:stCondLst>
                                  <p:childTnLst>
                                    <p:animMotion origin="layout" path="M -1.94444E-6 -1.77613E-6 L 0.25972 -0.12095 " pathEditMode="relative" rAng="0" ptsTypes="AA">
                                      <p:cBhvr>
                                        <p:cTn id="58" dur="3000" fill="hold"/>
                                        <p:tgtEl>
                                          <p:spTgt spid="37920"/>
                                        </p:tgtEl>
                                        <p:attrNameLst>
                                          <p:attrName>ppt_x</p:attrName>
                                          <p:attrName>ppt_y</p:attrName>
                                        </p:attrNameLst>
                                      </p:cBhvr>
                                      <p:rCtr x="12986" y="-6059"/>
                                    </p:animMotion>
                                  </p:childTnLst>
                                </p:cTn>
                              </p:par>
                              <p:par>
                                <p:cTn id="59" presetID="0" presetClass="path" presetSubtype="0" accel="50000" decel="50000" fill="hold" nodeType="withEffect">
                                  <p:stCondLst>
                                    <p:cond delay="0"/>
                                  </p:stCondLst>
                                  <p:childTnLst>
                                    <p:animMotion origin="layout" path="M 0.00035 -0.00092 L 0.07969 -0.29833 " pathEditMode="relative" ptsTypes="AA">
                                      <p:cBhvr>
                                        <p:cTn id="60" dur="3000" fill="hold"/>
                                        <p:tgtEl>
                                          <p:spTgt spid="37916"/>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1.11111E-6 7.12303E-7 L -0.12726 -0.28561 " pathEditMode="relative" ptsTypes="AA">
                                      <p:cBhvr>
                                        <p:cTn id="62" dur="3000" fill="hold"/>
                                        <p:tgtEl>
                                          <p:spTgt spid="37912"/>
                                        </p:tgtEl>
                                        <p:attrNameLst>
                                          <p:attrName>ppt_x</p:attrName>
                                          <p:attrName>ppt_y</p:attrName>
                                        </p:attrNameLst>
                                      </p:cBhvr>
                                    </p:animMotion>
                                  </p:childTnLst>
                                </p:cTn>
                              </p:par>
                              <p:par>
                                <p:cTn id="63" presetID="0" presetClass="path" presetSubtype="0" accel="50000" decel="50000" fill="hold" nodeType="withEffect">
                                  <p:stCondLst>
                                    <p:cond delay="0"/>
                                  </p:stCondLst>
                                  <p:childTnLst>
                                    <p:animMotion origin="layout" path="M 3.33333E-6 4.07407E-6 L -0.2507 -0.15301 " pathEditMode="relative" rAng="0" ptsTypes="AA">
                                      <p:cBhvr>
                                        <p:cTn id="64" dur="3000" fill="hold"/>
                                        <p:tgtEl>
                                          <p:spTgt spid="37908"/>
                                        </p:tgtEl>
                                        <p:attrNameLst>
                                          <p:attrName>ppt_x</p:attrName>
                                          <p:attrName>ppt_y</p:attrName>
                                        </p:attrNameLst>
                                      </p:cBhvr>
                                      <p:rCtr x="-12535" y="-7662"/>
                                    </p:animMotion>
                                  </p:childTnLst>
                                </p:cTn>
                              </p:par>
                              <p:par>
                                <p:cTn id="65" presetID="1" presetClass="exit" presetSubtype="0" fill="hold" grpId="2" nodeType="withEffect">
                                  <p:stCondLst>
                                    <p:cond delay="0"/>
                                  </p:stCondLst>
                                  <p:childTnLst>
                                    <p:set>
                                      <p:cBhvr>
                                        <p:cTn id="66" dur="1" fill="hold">
                                          <p:stCondLst>
                                            <p:cond delay="0"/>
                                          </p:stCondLst>
                                        </p:cTn>
                                        <p:tgtEl>
                                          <p:spTgt spid="37897"/>
                                        </p:tgtEl>
                                        <p:attrNameLst>
                                          <p:attrName>style.visibility</p:attrName>
                                        </p:attrNameLst>
                                      </p:cBhvr>
                                      <p:to>
                                        <p:strVal val="hidden"/>
                                      </p:to>
                                    </p:set>
                                  </p:childTnLst>
                                </p:cTn>
                              </p:par>
                              <p:par>
                                <p:cTn id="67" presetID="6" presetClass="emph" presetSubtype="0" fill="hold" grpId="1" nodeType="withEffect">
                                  <p:stCondLst>
                                    <p:cond delay="0"/>
                                  </p:stCondLst>
                                  <p:childTnLst>
                                    <p:animScale>
                                      <p:cBhvr>
                                        <p:cTn id="68" dur="5000" fill="hold"/>
                                        <p:tgtEl>
                                          <p:spTgt spid="37893"/>
                                        </p:tgtEl>
                                      </p:cBhvr>
                                      <p:by x="150000" y="150000"/>
                                    </p:animScale>
                                  </p:childTnLst>
                                </p:cTn>
                              </p:par>
                              <p:par>
                                <p:cTn id="69" presetID="1" presetClass="exit" presetSubtype="0" fill="hold"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37894"/>
                                        </p:tgtEl>
                                        <p:attrNameLst>
                                          <p:attrName>style.visibility</p:attrName>
                                        </p:attrNameLst>
                                      </p:cBhvr>
                                      <p:to>
                                        <p:strVal val="visible"/>
                                      </p:to>
                                    </p:set>
                                    <p:animEffect transition="in" filter="dissolve">
                                      <p:cBhvr>
                                        <p:cTn id="75" dur="500"/>
                                        <p:tgtEl>
                                          <p:spTgt spid="37894"/>
                                        </p:tgtEl>
                                      </p:cBhvr>
                                    </p:animEffect>
                                  </p:childTnLst>
                                </p:cTn>
                              </p:par>
                              <p:par>
                                <p:cTn id="76" presetID="9" presetClass="entr" presetSubtype="0" fill="hold" nodeType="withEffect">
                                  <p:stCondLst>
                                    <p:cond delay="0"/>
                                  </p:stCondLst>
                                  <p:childTnLst>
                                    <p:set>
                                      <p:cBhvr>
                                        <p:cTn id="77" dur="1" fill="hold">
                                          <p:stCondLst>
                                            <p:cond delay="0"/>
                                          </p:stCondLst>
                                        </p:cTn>
                                        <p:tgtEl>
                                          <p:spTgt spid="37933"/>
                                        </p:tgtEl>
                                        <p:attrNameLst>
                                          <p:attrName>style.visibility</p:attrName>
                                        </p:attrNameLst>
                                      </p:cBhvr>
                                      <p:to>
                                        <p:strVal val="visible"/>
                                      </p:to>
                                    </p:set>
                                    <p:animEffect transition="in" filter="dissolve">
                                      <p:cBhvr>
                                        <p:cTn id="78" dur="500"/>
                                        <p:tgtEl>
                                          <p:spTgt spid="37933"/>
                                        </p:tgtEl>
                                      </p:cBhvr>
                                    </p:animEffect>
                                  </p:childTnLst>
                                </p:cTn>
                              </p:par>
                              <p:par>
                                <p:cTn id="79" presetID="9" presetClass="entr" presetSubtype="0" fill="hold" nodeType="withEffect">
                                  <p:stCondLst>
                                    <p:cond delay="0"/>
                                  </p:stCondLst>
                                  <p:childTnLst>
                                    <p:set>
                                      <p:cBhvr>
                                        <p:cTn id="80" dur="1" fill="hold">
                                          <p:stCondLst>
                                            <p:cond delay="0"/>
                                          </p:stCondLst>
                                        </p:cTn>
                                        <p:tgtEl>
                                          <p:spTgt spid="37905"/>
                                        </p:tgtEl>
                                        <p:attrNameLst>
                                          <p:attrName>style.visibility</p:attrName>
                                        </p:attrNameLst>
                                      </p:cBhvr>
                                      <p:to>
                                        <p:strVal val="visible"/>
                                      </p:to>
                                    </p:set>
                                    <p:animEffect transition="in" filter="dissolve">
                                      <p:cBhvr>
                                        <p:cTn id="81" dur="500"/>
                                        <p:tgtEl>
                                          <p:spTgt spid="37905"/>
                                        </p:tgtEl>
                                      </p:cBhvr>
                                    </p:animEffect>
                                  </p:childTnLst>
                                </p:cTn>
                              </p:par>
                              <p:par>
                                <p:cTn id="82" presetID="9" presetClass="entr" presetSubtype="0" fill="hold" nodeType="withEffect">
                                  <p:stCondLst>
                                    <p:cond delay="0"/>
                                  </p:stCondLst>
                                  <p:childTnLst>
                                    <p:set>
                                      <p:cBhvr>
                                        <p:cTn id="83" dur="1" fill="hold">
                                          <p:stCondLst>
                                            <p:cond delay="0"/>
                                          </p:stCondLst>
                                        </p:cTn>
                                        <p:tgtEl>
                                          <p:spTgt spid="37902"/>
                                        </p:tgtEl>
                                        <p:attrNameLst>
                                          <p:attrName>style.visibility</p:attrName>
                                        </p:attrNameLst>
                                      </p:cBhvr>
                                      <p:to>
                                        <p:strVal val="visible"/>
                                      </p:to>
                                    </p:set>
                                    <p:animEffect transition="in" filter="dissolve">
                                      <p:cBhvr>
                                        <p:cTn id="84" dur="500"/>
                                        <p:tgtEl>
                                          <p:spTgt spid="37902"/>
                                        </p:tgtEl>
                                      </p:cBhvr>
                                    </p:animEffect>
                                  </p:childTnLst>
                                </p:cTn>
                              </p:par>
                              <p:par>
                                <p:cTn id="85" presetID="1" presetClass="exit" presetSubtype="0" fill="hold" grpId="0" nodeType="withEffect">
                                  <p:stCondLst>
                                    <p:cond delay="0"/>
                                  </p:stCondLst>
                                  <p:childTnLst>
                                    <p:set>
                                      <p:cBhvr>
                                        <p:cTn id="86" dur="1" fill="hold">
                                          <p:stCondLst>
                                            <p:cond delay="0"/>
                                          </p:stCondLst>
                                        </p:cTn>
                                        <p:tgtEl>
                                          <p:spTgt spid="37900"/>
                                        </p:tgtEl>
                                        <p:attrNameLst>
                                          <p:attrName>style.visibility</p:attrName>
                                        </p:attrNameLst>
                                      </p:cBhvr>
                                      <p:to>
                                        <p:strVal val="hidden"/>
                                      </p:to>
                                    </p:set>
                                  </p:childTnLst>
                                </p:cTn>
                              </p:par>
                              <p:par>
                                <p:cTn id="87" presetID="6" presetClass="emph" presetSubtype="0" repeatCount="indefinite" accel="50000" fill="hold" nodeType="withEffect">
                                  <p:stCondLst>
                                    <p:cond delay="0"/>
                                  </p:stCondLst>
                                  <p:childTnLst>
                                    <p:animScale>
                                      <p:cBhvr>
                                        <p:cTn id="88" dur="2000" fill="hold"/>
                                        <p:tgtEl>
                                          <p:spTgt spid="37894"/>
                                        </p:tgtEl>
                                      </p:cBhvr>
                                      <p:by x="150000" y="150000"/>
                                    </p:animScale>
                                  </p:childTnLst>
                                </p:cTn>
                              </p:par>
                              <p:par>
                                <p:cTn id="89" presetID="6" presetClass="emph" presetSubtype="0" repeatCount="indefinite" accel="50000" fill="hold" nodeType="withEffect">
                                  <p:stCondLst>
                                    <p:cond delay="0"/>
                                  </p:stCondLst>
                                  <p:childTnLst>
                                    <p:animScale>
                                      <p:cBhvr>
                                        <p:cTn id="90" dur="2000" fill="hold"/>
                                        <p:tgtEl>
                                          <p:spTgt spid="37933"/>
                                        </p:tgtEl>
                                      </p:cBhvr>
                                      <p:by x="150000" y="150000"/>
                                    </p:animScale>
                                  </p:childTnLst>
                                </p:cTn>
                              </p:par>
                              <p:par>
                                <p:cTn id="91" presetID="6" presetClass="emph" presetSubtype="0" repeatCount="indefinite" accel="50000" fill="hold" nodeType="withEffect">
                                  <p:stCondLst>
                                    <p:cond delay="0"/>
                                  </p:stCondLst>
                                  <p:childTnLst>
                                    <p:animScale>
                                      <p:cBhvr>
                                        <p:cTn id="92" dur="2000" fill="hold"/>
                                        <p:tgtEl>
                                          <p:spTgt spid="37905"/>
                                        </p:tgtEl>
                                      </p:cBhvr>
                                      <p:by x="150000" y="150000"/>
                                    </p:animScale>
                                  </p:childTnLst>
                                </p:cTn>
                              </p:par>
                              <p:par>
                                <p:cTn id="93" presetID="6" presetClass="emph" presetSubtype="0" repeatCount="indefinite" accel="50000" fill="hold" nodeType="withEffect">
                                  <p:stCondLst>
                                    <p:cond delay="0"/>
                                  </p:stCondLst>
                                  <p:childTnLst>
                                    <p:animScale>
                                      <p:cBhvr>
                                        <p:cTn id="94" dur="2000" fill="hold"/>
                                        <p:tgtEl>
                                          <p:spTgt spid="37902"/>
                                        </p:tgtEl>
                                      </p:cBhvr>
                                      <p:by x="150000" y="150000"/>
                                    </p:animScale>
                                  </p:childTnLst>
                                </p:cTn>
                              </p:par>
                              <p:par>
                                <p:cTn id="95" presetID="9" presetClass="entr" presetSubtype="0" fill="hold" grpId="0" nodeType="withEffect">
                                  <p:stCondLst>
                                    <p:cond delay="0"/>
                                  </p:stCondLst>
                                  <p:childTnLst>
                                    <p:set>
                                      <p:cBhvr>
                                        <p:cTn id="96" dur="1" fill="hold">
                                          <p:stCondLst>
                                            <p:cond delay="0"/>
                                          </p:stCondLst>
                                        </p:cTn>
                                        <p:tgtEl>
                                          <p:spTgt spid="37901"/>
                                        </p:tgtEl>
                                        <p:attrNameLst>
                                          <p:attrName>style.visibility</p:attrName>
                                        </p:attrNameLst>
                                      </p:cBhvr>
                                      <p:to>
                                        <p:strVal val="visible"/>
                                      </p:to>
                                    </p:set>
                                    <p:animEffect transition="in" filter="dissolve">
                                      <p:cBhvr>
                                        <p:cTn id="97" dur="1000"/>
                                        <p:tgtEl>
                                          <p:spTgt spid="3790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7899"/>
                                        </p:tgtEl>
                                        <p:attrNameLst>
                                          <p:attrName>style.visibility</p:attrName>
                                        </p:attrNameLst>
                                      </p:cBhvr>
                                      <p:to>
                                        <p:strVal val="visible"/>
                                      </p:to>
                                    </p:set>
                                    <p:animEffect transition="in" filter="dissolve">
                                      <p:cBhvr>
                                        <p:cTn id="100" dur="1000"/>
                                        <p:tgtEl>
                                          <p:spTgt spid="37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P spid="37893" grpId="0" animBg="1"/>
      <p:bldP spid="37893" grpId="1" animBg="1"/>
      <p:bldP spid="37897" grpId="0"/>
      <p:bldP spid="37897" grpId="1"/>
      <p:bldP spid="37897" grpId="2"/>
      <p:bldP spid="37898" grpId="0"/>
      <p:bldP spid="37898" grpId="1"/>
      <p:bldP spid="37899" grpId="0"/>
      <p:bldP spid="37900" grpId="0"/>
      <p:bldP spid="37901" grpId="0"/>
      <p:bldP spid="37936" grpId="0" animBg="1"/>
      <p:bldP spid="37937" grpId="0" animBg="1"/>
      <p:bldP spid="37937" grpId="1" animBg="1"/>
      <p:bldP spid="37938" grpId="0" animBg="1"/>
      <p:bldP spid="37938" grpId="1" animBg="1"/>
      <p:bldP spid="379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spect="1" noChangeArrowheads="1"/>
          </p:cNvSpPr>
          <p:nvPr/>
        </p:nvSpPr>
        <p:spPr bwMode="auto">
          <a:xfrm>
            <a:off x="4670425" y="3981450"/>
            <a:ext cx="1489075"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59" name="Oval 3"/>
          <p:cNvSpPr>
            <a:spLocks noChangeAspect="1" noChangeArrowheads="1"/>
          </p:cNvSpPr>
          <p:nvPr/>
        </p:nvSpPr>
        <p:spPr bwMode="auto">
          <a:xfrm>
            <a:off x="4908550" y="3783013"/>
            <a:ext cx="1054100" cy="339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grpSp>
        <p:nvGrpSpPr>
          <p:cNvPr id="38916" name="Group 4"/>
          <p:cNvGrpSpPr>
            <a:grpSpLocks/>
          </p:cNvGrpSpPr>
          <p:nvPr/>
        </p:nvGrpSpPr>
        <p:grpSpPr bwMode="auto">
          <a:xfrm>
            <a:off x="5746750" y="3497263"/>
            <a:ext cx="508000" cy="150812"/>
            <a:chOff x="3620" y="2203"/>
            <a:chExt cx="320" cy="95"/>
          </a:xfrm>
        </p:grpSpPr>
        <p:sp>
          <p:nvSpPr>
            <p:cNvPr id="19500" name="Freeform 5"/>
            <p:cNvSpPr>
              <a:spLocks noChangeAspect="1"/>
            </p:cNvSpPr>
            <p:nvPr/>
          </p:nvSpPr>
          <p:spPr bwMode="auto">
            <a:xfrm rot="-585850">
              <a:off x="3620" y="2203"/>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317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9501" name="Line 6"/>
            <p:cNvSpPr>
              <a:spLocks noChangeAspect="1" noChangeShapeType="1"/>
            </p:cNvSpPr>
            <p:nvPr/>
          </p:nvSpPr>
          <p:spPr bwMode="auto">
            <a:xfrm rot="-585850">
              <a:off x="3896" y="2213"/>
              <a:ext cx="44" cy="0"/>
            </a:xfrm>
            <a:prstGeom prst="line">
              <a:avLst/>
            </a:prstGeom>
            <a:noFill/>
            <a:ln w="47625">
              <a:solidFill>
                <a:srgbClr val="00FF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8919" name="Group 7"/>
          <p:cNvGrpSpPr>
            <a:grpSpLocks/>
          </p:cNvGrpSpPr>
          <p:nvPr/>
        </p:nvGrpSpPr>
        <p:grpSpPr bwMode="auto">
          <a:xfrm>
            <a:off x="4540250" y="3463925"/>
            <a:ext cx="498475" cy="150813"/>
            <a:chOff x="2860" y="2182"/>
            <a:chExt cx="314" cy="95"/>
          </a:xfrm>
        </p:grpSpPr>
        <p:sp>
          <p:nvSpPr>
            <p:cNvPr id="19498" name="Freeform 8"/>
            <p:cNvSpPr>
              <a:spLocks noChangeAspect="1"/>
            </p:cNvSpPr>
            <p:nvPr/>
          </p:nvSpPr>
          <p:spPr bwMode="auto">
            <a:xfrm rot="-10012324">
              <a:off x="2912" y="2182"/>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3175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9499" name="Line 9"/>
            <p:cNvSpPr>
              <a:spLocks noChangeAspect="1" noChangeShapeType="1"/>
            </p:cNvSpPr>
            <p:nvPr/>
          </p:nvSpPr>
          <p:spPr bwMode="auto">
            <a:xfrm rot="-10012324">
              <a:off x="2860" y="2189"/>
              <a:ext cx="44" cy="0"/>
            </a:xfrm>
            <a:prstGeom prst="line">
              <a:avLst/>
            </a:prstGeom>
            <a:noFill/>
            <a:ln w="47625">
              <a:solidFill>
                <a:srgbClr val="FF99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8922" name="Group 10"/>
          <p:cNvGrpSpPr>
            <a:grpSpLocks/>
          </p:cNvGrpSpPr>
          <p:nvPr/>
        </p:nvGrpSpPr>
        <p:grpSpPr bwMode="auto">
          <a:xfrm>
            <a:off x="4781550" y="2752725"/>
            <a:ext cx="241300" cy="438150"/>
            <a:chOff x="3012" y="1734"/>
            <a:chExt cx="152" cy="276"/>
          </a:xfrm>
        </p:grpSpPr>
        <p:sp>
          <p:nvSpPr>
            <p:cNvPr id="19496" name="Freeform 11"/>
            <p:cNvSpPr>
              <a:spLocks noChangeAspect="1"/>
            </p:cNvSpPr>
            <p:nvPr/>
          </p:nvSpPr>
          <p:spPr bwMode="auto">
            <a:xfrm rot="-7753524">
              <a:off x="2986" y="1831"/>
              <a:ext cx="262"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2 w 3568"/>
                <a:gd name="T13" fmla="*/ 3 h 1465"/>
                <a:gd name="T14" fmla="*/ 14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31750">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9497" name="Line 12"/>
            <p:cNvSpPr>
              <a:spLocks noChangeAspect="1" noChangeShapeType="1"/>
            </p:cNvSpPr>
            <p:nvPr/>
          </p:nvSpPr>
          <p:spPr bwMode="auto">
            <a:xfrm rot="-7753524">
              <a:off x="2990" y="1756"/>
              <a:ext cx="44" cy="0"/>
            </a:xfrm>
            <a:prstGeom prst="line">
              <a:avLst/>
            </a:prstGeom>
            <a:noFill/>
            <a:ln w="317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8925" name="Group 13"/>
          <p:cNvGrpSpPr>
            <a:grpSpLocks/>
          </p:cNvGrpSpPr>
          <p:nvPr/>
        </p:nvGrpSpPr>
        <p:grpSpPr bwMode="auto">
          <a:xfrm>
            <a:off x="5827713" y="2835275"/>
            <a:ext cx="227012" cy="439738"/>
            <a:chOff x="3671" y="1786"/>
            <a:chExt cx="143" cy="277"/>
          </a:xfrm>
        </p:grpSpPr>
        <p:sp>
          <p:nvSpPr>
            <p:cNvPr id="19494" name="Freeform 14"/>
            <p:cNvSpPr>
              <a:spLocks noChangeAspect="1"/>
            </p:cNvSpPr>
            <p:nvPr/>
          </p:nvSpPr>
          <p:spPr bwMode="auto">
            <a:xfrm rot="-3131719">
              <a:off x="3587" y="1884"/>
              <a:ext cx="263"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3 w 3568"/>
                <a:gd name="T13" fmla="*/ 3 h 1465"/>
                <a:gd name="T14" fmla="*/ 15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9495" name="Line 15"/>
            <p:cNvSpPr>
              <a:spLocks noChangeAspect="1" noChangeShapeType="1"/>
            </p:cNvSpPr>
            <p:nvPr/>
          </p:nvSpPr>
          <p:spPr bwMode="auto">
            <a:xfrm rot="-3131719">
              <a:off x="3792" y="1808"/>
              <a:ext cx="44" cy="0"/>
            </a:xfrm>
            <a:prstGeom prst="line">
              <a:avLst/>
            </a:prstGeom>
            <a:noFill/>
            <a:ln w="47625">
              <a:solidFill>
                <a:srgbClr val="FF00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grpSp>
        <p:nvGrpSpPr>
          <p:cNvPr id="38928" name="Group 16"/>
          <p:cNvGrpSpPr>
            <a:grpSpLocks/>
          </p:cNvGrpSpPr>
          <p:nvPr/>
        </p:nvGrpSpPr>
        <p:grpSpPr bwMode="auto">
          <a:xfrm>
            <a:off x="5129213" y="3062288"/>
            <a:ext cx="544512" cy="927100"/>
            <a:chOff x="3231" y="1929"/>
            <a:chExt cx="343" cy="584"/>
          </a:xfrm>
        </p:grpSpPr>
        <p:sp>
          <p:nvSpPr>
            <p:cNvPr id="19489" name="Oval 17"/>
            <p:cNvSpPr>
              <a:spLocks noChangeAspect="1" noChangeArrowheads="1"/>
            </p:cNvSpPr>
            <p:nvPr/>
          </p:nvSpPr>
          <p:spPr bwMode="auto">
            <a:xfrm rot="5400000">
              <a:off x="3111" y="2049"/>
              <a:ext cx="584" cy="343"/>
            </a:xfrm>
            <a:prstGeom prst="ellipse">
              <a:avLst/>
            </a:prstGeom>
            <a:solidFill>
              <a:srgbClr val="3366FF">
                <a:alpha val="50195"/>
              </a:srgb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90" name="Oval 18"/>
            <p:cNvSpPr>
              <a:spLocks noChangeAspect="1" noChangeArrowheads="1"/>
            </p:cNvSpPr>
            <p:nvPr/>
          </p:nvSpPr>
          <p:spPr bwMode="auto">
            <a:xfrm rot="5400000">
              <a:off x="3181" y="2092"/>
              <a:ext cx="443" cy="259"/>
            </a:xfrm>
            <a:prstGeom prst="ellipse">
              <a:avLst/>
            </a:prstGeom>
            <a:solidFill>
              <a:srgbClr val="3366FF">
                <a:alpha val="50195"/>
              </a:srgb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91" name="Oval 19"/>
            <p:cNvSpPr>
              <a:spLocks noChangeAspect="1" noChangeArrowheads="1"/>
            </p:cNvSpPr>
            <p:nvPr/>
          </p:nvSpPr>
          <p:spPr bwMode="auto">
            <a:xfrm rot="5400000">
              <a:off x="3228" y="2119"/>
              <a:ext cx="349" cy="205"/>
            </a:xfrm>
            <a:prstGeom prst="ellipse">
              <a:avLst/>
            </a:prstGeom>
            <a:solidFill>
              <a:srgbClr val="0000FF">
                <a:alpha val="50195"/>
              </a:srgb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92" name="Oval 20"/>
            <p:cNvSpPr>
              <a:spLocks noChangeAspect="1" noChangeArrowheads="1"/>
            </p:cNvSpPr>
            <p:nvPr/>
          </p:nvSpPr>
          <p:spPr bwMode="auto">
            <a:xfrm rot="5400000">
              <a:off x="3286" y="2152"/>
              <a:ext cx="234" cy="137"/>
            </a:xfrm>
            <a:prstGeom prst="ellipse">
              <a:avLst/>
            </a:prstGeom>
            <a:solidFill>
              <a:srgbClr val="0000FF">
                <a:alpha val="50195"/>
              </a:srgbClr>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93" name="Oval 21"/>
            <p:cNvSpPr>
              <a:spLocks noChangeAspect="1" noChangeArrowheads="1"/>
            </p:cNvSpPr>
            <p:nvPr/>
          </p:nvSpPr>
          <p:spPr bwMode="auto">
            <a:xfrm rot="5400000">
              <a:off x="3330" y="2179"/>
              <a:ext cx="145" cy="85"/>
            </a:xfrm>
            <a:prstGeom prst="ellipse">
              <a:avLst/>
            </a:prstGeom>
            <a:solidFill>
              <a:srgbClr val="000080"/>
            </a:solidFill>
            <a:ln>
              <a:noFill/>
            </a:ln>
            <a:extLst>
              <a:ext uri="{91240B29-F687-4F45-9708-019B960494DF}">
                <a14:hiddenLine xmlns:a14="http://schemas.microsoft.com/office/drawing/2010/main" w="9525" cap="rnd">
                  <a:solidFill>
                    <a:srgbClr val="000000"/>
                  </a:solidFill>
                  <a:prstDash val="sysDot"/>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19465" name="Oval 22"/>
          <p:cNvSpPr>
            <a:spLocks noChangeAspect="1" noChangeArrowheads="1"/>
          </p:cNvSpPr>
          <p:nvPr/>
        </p:nvSpPr>
        <p:spPr bwMode="auto">
          <a:xfrm>
            <a:off x="4889500" y="39401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66" name="Oval 23"/>
          <p:cNvSpPr>
            <a:spLocks noChangeAspect="1" noChangeArrowheads="1"/>
          </p:cNvSpPr>
          <p:nvPr/>
        </p:nvSpPr>
        <p:spPr bwMode="auto">
          <a:xfrm>
            <a:off x="4841875" y="39401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67" name="Oval 24"/>
          <p:cNvSpPr>
            <a:spLocks noChangeAspect="1" noChangeArrowheads="1"/>
          </p:cNvSpPr>
          <p:nvPr/>
        </p:nvSpPr>
        <p:spPr bwMode="auto">
          <a:xfrm>
            <a:off x="5953125" y="393700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68" name="Oval 25"/>
          <p:cNvSpPr>
            <a:spLocks noChangeAspect="1" noChangeArrowheads="1"/>
          </p:cNvSpPr>
          <p:nvPr/>
        </p:nvSpPr>
        <p:spPr bwMode="auto">
          <a:xfrm>
            <a:off x="6003925" y="392430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69" name="Oval 26"/>
          <p:cNvSpPr>
            <a:spLocks noChangeAspect="1" noChangeArrowheads="1"/>
          </p:cNvSpPr>
          <p:nvPr/>
        </p:nvSpPr>
        <p:spPr bwMode="auto">
          <a:xfrm>
            <a:off x="6029325" y="394970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0" name="Oval 27"/>
          <p:cNvSpPr>
            <a:spLocks noChangeAspect="1" noChangeArrowheads="1"/>
          </p:cNvSpPr>
          <p:nvPr/>
        </p:nvSpPr>
        <p:spPr bwMode="auto">
          <a:xfrm>
            <a:off x="5981700" y="39020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1" name="Oval 28"/>
          <p:cNvSpPr>
            <a:spLocks noChangeAspect="1" noChangeArrowheads="1"/>
          </p:cNvSpPr>
          <p:nvPr/>
        </p:nvSpPr>
        <p:spPr bwMode="auto">
          <a:xfrm>
            <a:off x="6064250" y="39401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2" name="Oval 29"/>
          <p:cNvSpPr>
            <a:spLocks noChangeAspect="1" noChangeArrowheads="1"/>
          </p:cNvSpPr>
          <p:nvPr/>
        </p:nvSpPr>
        <p:spPr bwMode="auto">
          <a:xfrm>
            <a:off x="4867275" y="39020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3" name="Oval 30"/>
          <p:cNvSpPr>
            <a:spLocks noChangeAspect="1" noChangeArrowheads="1"/>
          </p:cNvSpPr>
          <p:nvPr/>
        </p:nvSpPr>
        <p:spPr bwMode="auto">
          <a:xfrm>
            <a:off x="4775200" y="396875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4" name="Oval 31"/>
          <p:cNvSpPr>
            <a:spLocks noChangeAspect="1" noChangeArrowheads="1"/>
          </p:cNvSpPr>
          <p:nvPr/>
        </p:nvSpPr>
        <p:spPr bwMode="auto">
          <a:xfrm>
            <a:off x="4813300" y="3965575"/>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5" name="Oval 32"/>
          <p:cNvSpPr>
            <a:spLocks noChangeAspect="1" noChangeArrowheads="1"/>
          </p:cNvSpPr>
          <p:nvPr/>
        </p:nvSpPr>
        <p:spPr bwMode="auto">
          <a:xfrm>
            <a:off x="4800600" y="3930650"/>
            <a:ext cx="34925"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6" name="Oval 33"/>
          <p:cNvSpPr>
            <a:spLocks noChangeAspect="1" noChangeArrowheads="1"/>
          </p:cNvSpPr>
          <p:nvPr/>
        </p:nvSpPr>
        <p:spPr bwMode="auto">
          <a:xfrm>
            <a:off x="4824413" y="3892550"/>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9477" name="Oval 34"/>
          <p:cNvSpPr>
            <a:spLocks noChangeAspect="1" noChangeArrowheads="1"/>
          </p:cNvSpPr>
          <p:nvPr/>
        </p:nvSpPr>
        <p:spPr bwMode="auto">
          <a:xfrm>
            <a:off x="6024563" y="3892550"/>
            <a:ext cx="33337" cy="34925"/>
          </a:xfrm>
          <a:prstGeom prst="ellipse">
            <a:avLst/>
          </a:prstGeom>
          <a:solidFill>
            <a:schemeClr val="folHlink"/>
          </a:solidFill>
          <a:ln w="9525">
            <a:solidFill>
              <a:schemeClr val="folHlink"/>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dirty="0">
              <a:solidFill>
                <a:srgbClr val="000000"/>
              </a:solidFill>
            </a:endParaRPr>
          </a:p>
        </p:txBody>
      </p:sp>
      <p:grpSp>
        <p:nvGrpSpPr>
          <p:cNvPr id="38947" name="Group 35"/>
          <p:cNvGrpSpPr>
            <a:grpSpLocks/>
          </p:cNvGrpSpPr>
          <p:nvPr/>
        </p:nvGrpSpPr>
        <p:grpSpPr bwMode="auto">
          <a:xfrm rot="-2044511">
            <a:off x="5338763" y="2511425"/>
            <a:ext cx="227012" cy="439738"/>
            <a:chOff x="6665" y="8542"/>
            <a:chExt cx="143" cy="277"/>
          </a:xfrm>
        </p:grpSpPr>
        <p:sp>
          <p:nvSpPr>
            <p:cNvPr id="19487" name="Freeform 36"/>
            <p:cNvSpPr>
              <a:spLocks noChangeAspect="1"/>
            </p:cNvSpPr>
            <p:nvPr/>
          </p:nvSpPr>
          <p:spPr bwMode="auto">
            <a:xfrm rot="-3131719">
              <a:off x="6581" y="8640"/>
              <a:ext cx="263" cy="95"/>
            </a:xfrm>
            <a:custGeom>
              <a:avLst/>
              <a:gdLst>
                <a:gd name="T0" fmla="*/ 0 w 3568"/>
                <a:gd name="T1" fmla="*/ 3 h 1465"/>
                <a:gd name="T2" fmla="*/ 2 w 3568"/>
                <a:gd name="T3" fmla="*/ 0 h 1465"/>
                <a:gd name="T4" fmla="*/ 4 w 3568"/>
                <a:gd name="T5" fmla="*/ 3 h 1465"/>
                <a:gd name="T6" fmla="*/ 6 w 3568"/>
                <a:gd name="T7" fmla="*/ 6 h 1465"/>
                <a:gd name="T8" fmla="*/ 8 w 3568"/>
                <a:gd name="T9" fmla="*/ 3 h 1465"/>
                <a:gd name="T10" fmla="*/ 10 w 3568"/>
                <a:gd name="T11" fmla="*/ 0 h 1465"/>
                <a:gd name="T12" fmla="*/ 13 w 3568"/>
                <a:gd name="T13" fmla="*/ 3 h 1465"/>
                <a:gd name="T14" fmla="*/ 15 w 3568"/>
                <a:gd name="T15" fmla="*/ 6 h 1465"/>
                <a:gd name="T16" fmla="*/ 16 w 3568"/>
                <a:gd name="T17" fmla="*/ 3 h 1465"/>
                <a:gd name="T18" fmla="*/ 19 w 3568"/>
                <a:gd name="T19" fmla="*/ 3 h 14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8" h="1465">
                  <a:moveTo>
                    <a:pt x="0" y="736"/>
                  </a:moveTo>
                  <a:cubicBezTo>
                    <a:pt x="128" y="374"/>
                    <a:pt x="256" y="13"/>
                    <a:pt x="384" y="16"/>
                  </a:cubicBezTo>
                  <a:cubicBezTo>
                    <a:pt x="512" y="19"/>
                    <a:pt x="641" y="511"/>
                    <a:pt x="768" y="752"/>
                  </a:cubicBezTo>
                  <a:cubicBezTo>
                    <a:pt x="895" y="993"/>
                    <a:pt x="1020" y="1465"/>
                    <a:pt x="1144" y="1464"/>
                  </a:cubicBezTo>
                  <a:cubicBezTo>
                    <a:pt x="1268" y="1463"/>
                    <a:pt x="1385" y="988"/>
                    <a:pt x="1512" y="744"/>
                  </a:cubicBezTo>
                  <a:cubicBezTo>
                    <a:pt x="1639" y="500"/>
                    <a:pt x="1772" y="0"/>
                    <a:pt x="1904" y="0"/>
                  </a:cubicBezTo>
                  <a:cubicBezTo>
                    <a:pt x="2036" y="0"/>
                    <a:pt x="2176" y="505"/>
                    <a:pt x="2304" y="744"/>
                  </a:cubicBezTo>
                  <a:cubicBezTo>
                    <a:pt x="2432" y="983"/>
                    <a:pt x="2553" y="1423"/>
                    <a:pt x="2672" y="1432"/>
                  </a:cubicBezTo>
                  <a:cubicBezTo>
                    <a:pt x="2791" y="1441"/>
                    <a:pt x="2867" y="923"/>
                    <a:pt x="3016" y="800"/>
                  </a:cubicBezTo>
                  <a:cubicBezTo>
                    <a:pt x="3165" y="677"/>
                    <a:pt x="3477" y="712"/>
                    <a:pt x="3568" y="696"/>
                  </a:cubicBezTo>
                </a:path>
              </a:pathLst>
            </a:custGeom>
            <a:noFill/>
            <a:ln w="317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CA" dirty="0">
                <a:solidFill>
                  <a:srgbClr val="000000"/>
                </a:solidFill>
              </a:endParaRPr>
            </a:p>
          </p:txBody>
        </p:sp>
        <p:sp>
          <p:nvSpPr>
            <p:cNvPr id="19488" name="Line 37"/>
            <p:cNvSpPr>
              <a:spLocks noChangeAspect="1" noChangeShapeType="1"/>
            </p:cNvSpPr>
            <p:nvPr/>
          </p:nvSpPr>
          <p:spPr bwMode="auto">
            <a:xfrm rot="-3131719">
              <a:off x="6786" y="8564"/>
              <a:ext cx="44" cy="0"/>
            </a:xfrm>
            <a:prstGeom prst="line">
              <a:avLst/>
            </a:prstGeom>
            <a:noFill/>
            <a:ln w="317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CA" dirty="0">
                <a:solidFill>
                  <a:srgbClr val="000000"/>
                </a:solidFill>
              </a:endParaRPr>
            </a:p>
          </p:txBody>
        </p:sp>
      </p:grpSp>
      <p:sp>
        <p:nvSpPr>
          <p:cNvPr id="19479" name="Text Box 38"/>
          <p:cNvSpPr txBox="1">
            <a:spLocks noChangeAspect="1" noChangeArrowheads="1"/>
          </p:cNvSpPr>
          <p:nvPr/>
        </p:nvSpPr>
        <p:spPr bwMode="auto">
          <a:xfrm>
            <a:off x="1847850" y="2195513"/>
            <a:ext cx="15811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1400" dirty="0">
              <a:solidFill>
                <a:srgbClr val="000000"/>
              </a:solidFill>
            </a:endParaRPr>
          </a:p>
        </p:txBody>
      </p:sp>
      <p:sp>
        <p:nvSpPr>
          <p:cNvPr id="19480" name="Text Box 39"/>
          <p:cNvSpPr txBox="1">
            <a:spLocks noChangeArrowheads="1"/>
          </p:cNvSpPr>
          <p:nvPr/>
        </p:nvSpPr>
        <p:spPr bwMode="auto">
          <a:xfrm>
            <a:off x="568325" y="4575175"/>
            <a:ext cx="77914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Clr>
                <a:srgbClr val="CC0000"/>
              </a:buClr>
              <a:buSzPct val="125000"/>
              <a:buFont typeface="Wingdings" panose="05000000000000000000" pitchFamily="2" charset="2"/>
              <a:buChar char="Ø"/>
            </a:pPr>
            <a:r>
              <a:rPr lang="en-US" altLang="en-US" sz="2400" dirty="0">
                <a:solidFill>
                  <a:srgbClr val="000000"/>
                </a:solidFill>
              </a:rPr>
              <a:t>The dynamic evolution of the plasma plume is then characterized by a fast expansion and subsequent cooling.  </a:t>
            </a:r>
          </a:p>
          <a:p>
            <a:pPr eaLnBrk="1" fontAlgn="base" hangingPunct="1">
              <a:spcBef>
                <a:spcPct val="0"/>
              </a:spcBef>
              <a:spcAft>
                <a:spcPct val="0"/>
              </a:spcAft>
              <a:buClr>
                <a:srgbClr val="CC0000"/>
              </a:buClr>
              <a:buSzPct val="125000"/>
              <a:buFont typeface="Wingdings" panose="05000000000000000000" pitchFamily="2" charset="2"/>
              <a:buChar char="Ø"/>
            </a:pPr>
            <a:r>
              <a:rPr lang="en-US" altLang="en-US" sz="2400" dirty="0">
                <a:solidFill>
                  <a:srgbClr val="000000"/>
                </a:solidFill>
              </a:rPr>
              <a:t>Approximately 1 microsecond after the ablation pulse, spectroscopically narrow atomic/ionic emissions may be identified in the spectrum.  </a:t>
            </a:r>
          </a:p>
        </p:txBody>
      </p:sp>
      <p:sp>
        <p:nvSpPr>
          <p:cNvPr id="19481" name="Text Box 40"/>
          <p:cNvSpPr txBox="1">
            <a:spLocks noChangeAspect="1" noChangeArrowheads="1"/>
          </p:cNvSpPr>
          <p:nvPr/>
        </p:nvSpPr>
        <p:spPr bwMode="auto">
          <a:xfrm>
            <a:off x="2368550" y="3973513"/>
            <a:ext cx="15811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000" b="1" dirty="0">
                <a:solidFill>
                  <a:srgbClr val="000000"/>
                </a:solidFill>
              </a:rPr>
              <a:t>crater</a:t>
            </a:r>
          </a:p>
        </p:txBody>
      </p:sp>
      <p:sp>
        <p:nvSpPr>
          <p:cNvPr id="19482" name="Text Box 41"/>
          <p:cNvSpPr txBox="1">
            <a:spLocks noChangeAspect="1" noChangeArrowheads="1"/>
          </p:cNvSpPr>
          <p:nvPr/>
        </p:nvSpPr>
        <p:spPr bwMode="auto">
          <a:xfrm>
            <a:off x="6673850" y="4252913"/>
            <a:ext cx="15811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000" b="1" dirty="0">
                <a:solidFill>
                  <a:srgbClr val="000000"/>
                </a:solidFill>
              </a:rPr>
              <a:t>debris</a:t>
            </a:r>
          </a:p>
        </p:txBody>
      </p:sp>
      <p:sp>
        <p:nvSpPr>
          <p:cNvPr id="19483" name="Line 42"/>
          <p:cNvSpPr>
            <a:spLocks noChangeShapeType="1"/>
          </p:cNvSpPr>
          <p:nvPr/>
        </p:nvSpPr>
        <p:spPr bwMode="auto">
          <a:xfrm flipH="1" flipV="1">
            <a:off x="6108700" y="3975100"/>
            <a:ext cx="825500" cy="4572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19484" name="Line 43"/>
          <p:cNvSpPr>
            <a:spLocks noChangeShapeType="1"/>
          </p:cNvSpPr>
          <p:nvPr/>
        </p:nvSpPr>
        <p:spPr bwMode="auto">
          <a:xfrm flipV="1">
            <a:off x="3644900" y="4064000"/>
            <a:ext cx="1511300" cy="101600"/>
          </a:xfrm>
          <a:prstGeom prst="line">
            <a:avLst/>
          </a:prstGeom>
          <a:noFill/>
          <a:ln w="412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CA" dirty="0">
              <a:solidFill>
                <a:srgbClr val="000000"/>
              </a:solidFill>
            </a:endParaRPr>
          </a:p>
        </p:txBody>
      </p:sp>
      <p:sp>
        <p:nvSpPr>
          <p:cNvPr id="19485" name="Text Box 44"/>
          <p:cNvSpPr txBox="1">
            <a:spLocks noChangeArrowheads="1"/>
          </p:cNvSpPr>
          <p:nvPr/>
        </p:nvSpPr>
        <p:spPr bwMode="auto">
          <a:xfrm>
            <a:off x="295275" y="574675"/>
            <a:ext cx="3794125" cy="156210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buFontTx/>
              <a:buAutoNum type="arabicParenR" startAt="4"/>
            </a:pPr>
            <a:r>
              <a:rPr lang="en-US" altLang="en-US" sz="2400" b="1" dirty="0">
                <a:solidFill>
                  <a:srgbClr val="CC0000"/>
                </a:solidFill>
              </a:rPr>
              <a:t>expansion and element specific emission (atomic or ionic)</a:t>
            </a:r>
            <a:endParaRPr lang="en-US" altLang="en-US" sz="2400" dirty="0">
              <a:solidFill>
                <a:srgbClr val="CC0000"/>
              </a:solidFill>
            </a:endParaRPr>
          </a:p>
        </p:txBody>
      </p:sp>
      <p:sp>
        <p:nvSpPr>
          <p:cNvPr id="19486" name="Text Box 45"/>
          <p:cNvSpPr txBox="1">
            <a:spLocks noChangeAspect="1" noChangeArrowheads="1"/>
          </p:cNvSpPr>
          <p:nvPr/>
        </p:nvSpPr>
        <p:spPr bwMode="auto">
          <a:xfrm>
            <a:off x="5748338" y="674688"/>
            <a:ext cx="3014662"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389438" eaLnBrk="0" hangingPunct="0">
              <a:defRPr>
                <a:solidFill>
                  <a:schemeClr val="tx1"/>
                </a:solidFill>
                <a:latin typeface="Arial" panose="020B0604020202020204" pitchFamily="34" charset="0"/>
              </a:defRPr>
            </a:lvl1pPr>
            <a:lvl2pPr marL="742950" indent="-285750" defTabSz="4389438" eaLnBrk="0" hangingPunct="0">
              <a:defRPr>
                <a:solidFill>
                  <a:schemeClr val="tx1"/>
                </a:solidFill>
                <a:latin typeface="Arial" panose="020B0604020202020204" pitchFamily="34" charset="0"/>
              </a:defRPr>
            </a:lvl2pPr>
            <a:lvl3pPr marL="1143000" indent="-228600" defTabSz="4389438" eaLnBrk="0" hangingPunct="0">
              <a:defRPr>
                <a:solidFill>
                  <a:schemeClr val="tx1"/>
                </a:solidFill>
                <a:latin typeface="Arial" panose="020B0604020202020204" pitchFamily="34" charset="0"/>
              </a:defRPr>
            </a:lvl3pPr>
            <a:lvl4pPr marL="1600200" indent="-228600" defTabSz="4389438" eaLnBrk="0" hangingPunct="0">
              <a:defRPr>
                <a:solidFill>
                  <a:schemeClr val="tx1"/>
                </a:solidFill>
                <a:latin typeface="Arial" panose="020B0604020202020204" pitchFamily="34" charset="0"/>
              </a:defRPr>
            </a:lvl4pPr>
            <a:lvl5pPr marL="2057400" indent="-228600" defTabSz="4389438" eaLnBrk="0" hangingPunct="0">
              <a:defRPr>
                <a:solidFill>
                  <a:schemeClr val="tx1"/>
                </a:solidFill>
                <a:latin typeface="Arial" panose="020B0604020202020204" pitchFamily="34" charset="0"/>
              </a:defRPr>
            </a:lvl5pPr>
            <a:lvl6pPr marL="2514600" indent="-228600" defTabSz="4389438" eaLnBrk="0" fontAlgn="base" hangingPunct="0">
              <a:spcBef>
                <a:spcPct val="0"/>
              </a:spcBef>
              <a:spcAft>
                <a:spcPct val="0"/>
              </a:spcAft>
              <a:defRPr>
                <a:solidFill>
                  <a:schemeClr val="tx1"/>
                </a:solidFill>
                <a:latin typeface="Arial" panose="020B0604020202020204" pitchFamily="34" charset="0"/>
              </a:defRPr>
            </a:lvl6pPr>
            <a:lvl7pPr marL="2971800" indent="-228600" defTabSz="4389438" eaLnBrk="0" fontAlgn="base" hangingPunct="0">
              <a:spcBef>
                <a:spcPct val="0"/>
              </a:spcBef>
              <a:spcAft>
                <a:spcPct val="0"/>
              </a:spcAft>
              <a:defRPr>
                <a:solidFill>
                  <a:schemeClr val="tx1"/>
                </a:solidFill>
                <a:latin typeface="Arial" panose="020B0604020202020204" pitchFamily="34" charset="0"/>
              </a:defRPr>
            </a:lvl7pPr>
            <a:lvl8pPr marL="3429000" indent="-228600" defTabSz="4389438" eaLnBrk="0" fontAlgn="base" hangingPunct="0">
              <a:spcBef>
                <a:spcPct val="0"/>
              </a:spcBef>
              <a:spcAft>
                <a:spcPct val="0"/>
              </a:spcAft>
              <a:defRPr>
                <a:solidFill>
                  <a:schemeClr val="tx1"/>
                </a:solidFill>
                <a:latin typeface="Arial" panose="020B0604020202020204" pitchFamily="34" charset="0"/>
              </a:defRPr>
            </a:lvl8pPr>
            <a:lvl9pPr marL="3886200" indent="-228600" defTabSz="4389438"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000" b="1" dirty="0">
                <a:solidFill>
                  <a:srgbClr val="000000"/>
                </a:solidFill>
              </a:rPr>
              <a:t>spontaneous emission</a:t>
            </a:r>
          </a:p>
          <a:p>
            <a:pPr algn="ctr" eaLnBrk="1" fontAlgn="base" hangingPunct="1">
              <a:spcBef>
                <a:spcPct val="0"/>
              </a:spcBef>
              <a:spcAft>
                <a:spcPct val="0"/>
              </a:spcAft>
            </a:pPr>
            <a:r>
              <a:rPr lang="en-US" altLang="en-US" sz="2000" b="1" dirty="0">
                <a:solidFill>
                  <a:srgbClr val="000000"/>
                </a:solidFill>
              </a:rPr>
              <a:t>as atoms/ions decay to ground state</a:t>
            </a:r>
          </a:p>
        </p:txBody>
      </p:sp>
      <p:sp>
        <p:nvSpPr>
          <p:cNvPr id="19505" name="Text Box 49"/>
          <p:cNvSpPr txBox="1">
            <a:spLocks noChangeArrowheads="1"/>
          </p:cNvSpPr>
          <p:nvPr/>
        </p:nvSpPr>
        <p:spPr bwMode="auto">
          <a:xfrm>
            <a:off x="7059613" y="0"/>
            <a:ext cx="20843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i="1" dirty="0">
                <a:solidFill>
                  <a:srgbClr val="B2B2B2"/>
                </a:solidFill>
              </a:rPr>
              <a:t>LIBS primer</a:t>
            </a:r>
          </a:p>
        </p:txBody>
      </p:sp>
    </p:spTree>
    <p:extLst>
      <p:ext uri="{BB962C8B-B14F-4D97-AF65-F5344CB8AC3E}">
        <p14:creationId xmlns:p14="http://schemas.microsoft.com/office/powerpoint/2010/main" val="2430468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38928"/>
                                        </p:tgtEl>
                                      </p:cBhvr>
                                      <p:by x="150000" y="150000"/>
                                    </p:animScale>
                                  </p:childTnLst>
                                </p:cTn>
                              </p:par>
                              <p:par>
                                <p:cTn id="7" presetID="0" presetClass="path" presetSubtype="0" repeatCount="indefinite" accel="50000" fill="hold" nodeType="withEffect">
                                  <p:stCondLst>
                                    <p:cond delay="0"/>
                                  </p:stCondLst>
                                  <p:childTnLst>
                                    <p:animMotion origin="layout" path="M -8.67362E-19 1.11111E-6 L 0.16354 -0.03333 " pathEditMode="relative" ptsTypes="AA">
                                      <p:cBhvr>
                                        <p:cTn id="8" dur="2000" fill="hold"/>
                                        <p:tgtEl>
                                          <p:spTgt spid="38916"/>
                                        </p:tgtEl>
                                        <p:attrNameLst>
                                          <p:attrName>ppt_x</p:attrName>
                                          <p:attrName>ppt_y</p:attrName>
                                        </p:attrNameLst>
                                      </p:cBhvr>
                                    </p:animMotion>
                                  </p:childTnLst>
                                </p:cTn>
                              </p:par>
                              <p:par>
                                <p:cTn id="9" presetID="0" presetClass="path" presetSubtype="0" repeatCount="indefinite" accel="50000" fill="hold" nodeType="withEffect">
                                  <p:stCondLst>
                                    <p:cond delay="0"/>
                                  </p:stCondLst>
                                  <p:childTnLst>
                                    <p:animMotion origin="layout" path="M 1.11111E-6 -1.85185E-6 L 0.10417 -0.15416 " pathEditMode="relative" ptsTypes="AA">
                                      <p:cBhvr>
                                        <p:cTn id="10" dur="2000" fill="hold"/>
                                        <p:tgtEl>
                                          <p:spTgt spid="38925"/>
                                        </p:tgtEl>
                                        <p:attrNameLst>
                                          <p:attrName>ppt_x</p:attrName>
                                          <p:attrName>ppt_y</p:attrName>
                                        </p:attrNameLst>
                                      </p:cBhvr>
                                    </p:animMotion>
                                  </p:childTnLst>
                                </p:cTn>
                              </p:par>
                              <p:par>
                                <p:cTn id="11" presetID="0" presetClass="path" presetSubtype="0" repeatCount="indefinite" accel="50000" fill="hold" nodeType="withEffect">
                                  <p:stCondLst>
                                    <p:cond delay="0"/>
                                  </p:stCondLst>
                                  <p:childTnLst>
                                    <p:animMotion origin="layout" path="M 5.55556E-6 -6.2963E-6 L 5.55556E-6 -0.14723 " pathEditMode="relative" ptsTypes="AA">
                                      <p:cBhvr>
                                        <p:cTn id="12" dur="2000" fill="hold"/>
                                        <p:tgtEl>
                                          <p:spTgt spid="38947"/>
                                        </p:tgtEl>
                                        <p:attrNameLst>
                                          <p:attrName>ppt_x</p:attrName>
                                          <p:attrName>ppt_y</p:attrName>
                                        </p:attrNameLst>
                                      </p:cBhvr>
                                    </p:animMotion>
                                  </p:childTnLst>
                                </p:cTn>
                              </p:par>
                              <p:par>
                                <p:cTn id="13" presetID="0" presetClass="path" presetSubtype="0" repeatCount="indefinite" accel="50000" fill="hold" nodeType="withEffect">
                                  <p:stCondLst>
                                    <p:cond delay="0"/>
                                  </p:stCondLst>
                                  <p:childTnLst>
                                    <p:animMotion origin="layout" path="M 4.44444E-6 3.33333E-6 L -0.08021 -0.12917 " pathEditMode="relative" ptsTypes="AA">
                                      <p:cBhvr>
                                        <p:cTn id="14" dur="2000" fill="hold"/>
                                        <p:tgtEl>
                                          <p:spTgt spid="38922"/>
                                        </p:tgtEl>
                                        <p:attrNameLst>
                                          <p:attrName>ppt_x</p:attrName>
                                          <p:attrName>ppt_y</p:attrName>
                                        </p:attrNameLst>
                                      </p:cBhvr>
                                    </p:animMotion>
                                  </p:childTnLst>
                                </p:cTn>
                              </p:par>
                              <p:par>
                                <p:cTn id="15" presetID="0" presetClass="path" presetSubtype="0" repeatCount="indefinite" accel="50000" fill="hold" nodeType="withEffect">
                                  <p:stCondLst>
                                    <p:cond delay="0"/>
                                  </p:stCondLst>
                                  <p:childTnLst>
                                    <p:animMotion origin="layout" path="M 4.72222E-6 8.67362E-19 L -0.15312 -0.06944 " pathEditMode="relative" ptsTypes="AA">
                                      <p:cBhvr>
                                        <p:cTn id="16" dur="2000" fill="hold"/>
                                        <p:tgtEl>
                                          <p:spTgt spid="389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LIBS on jet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9463" y="577515"/>
            <a:ext cx="7431405" cy="5573028"/>
          </a:xfrm>
        </p:spPr>
      </p:pic>
    </p:spTree>
    <p:extLst>
      <p:ext uri="{BB962C8B-B14F-4D97-AF65-F5344CB8AC3E}">
        <p14:creationId xmlns:p14="http://schemas.microsoft.com/office/powerpoint/2010/main" val="1497711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91" y="430292"/>
            <a:ext cx="8686799" cy="1883249"/>
          </a:xfrm>
        </p:spPr>
        <p:txBody>
          <a:bodyPr anchor="t" anchorCtr="0">
            <a:normAutofit/>
          </a:bodyPr>
          <a:lstStyle/>
          <a:p>
            <a:r>
              <a:rPr lang="en-US" dirty="0" smtClean="0">
                <a:effectLst>
                  <a:outerShdw blurRad="38100" dist="38100" dir="2700000" algn="tl">
                    <a:srgbClr val="000000">
                      <a:alpha val="43137"/>
                    </a:srgbClr>
                  </a:outerShdw>
                </a:effectLst>
              </a:rPr>
              <a:t>Laser-Induced Plasmas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06191" y="1474681"/>
            <a:ext cx="7583487" cy="4208930"/>
          </a:xfrm>
        </p:spPr>
        <p:txBody>
          <a:bodyPr>
            <a:normAutofit/>
          </a:bodyPr>
          <a:lstStyle/>
          <a:p>
            <a:r>
              <a:rPr lang="en-US" dirty="0" smtClean="0"/>
              <a:t>What is a “laser-induced plasma?”</a:t>
            </a:r>
          </a:p>
          <a:p>
            <a:endParaRPr lang="en-US" dirty="0"/>
          </a:p>
          <a:p>
            <a:endParaRPr lang="en-US" dirty="0" smtClean="0"/>
          </a:p>
          <a:p>
            <a:endParaRPr lang="en-US" dirty="0"/>
          </a:p>
          <a:p>
            <a:endParaRPr lang="en-US" dirty="0" smtClean="0"/>
          </a:p>
          <a:p>
            <a:endParaRPr lang="en-US" dirty="0" smtClean="0"/>
          </a:p>
        </p:txBody>
      </p:sp>
      <p:grpSp>
        <p:nvGrpSpPr>
          <p:cNvPr id="14" name="Group 13"/>
          <p:cNvGrpSpPr/>
          <p:nvPr/>
        </p:nvGrpSpPr>
        <p:grpSpPr>
          <a:xfrm>
            <a:off x="1587142" y="1033832"/>
            <a:ext cx="6924895" cy="3729301"/>
            <a:chOff x="1833219" y="2827131"/>
            <a:chExt cx="6924895" cy="3729301"/>
          </a:xfrm>
        </p:grpSpPr>
        <p:pic>
          <p:nvPicPr>
            <p:cNvPr id="5" name="Picture 4" descr="plasm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2521" y="3985117"/>
              <a:ext cx="2575593" cy="2571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p:cNvSpPr/>
            <p:nvPr/>
          </p:nvSpPr>
          <p:spPr>
            <a:xfrm>
              <a:off x="1833219" y="4925391"/>
              <a:ext cx="4881217" cy="552174"/>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Incident Laser Pulse</a:t>
              </a:r>
              <a:endParaRPr lang="en-US" dirty="0"/>
            </a:p>
          </p:txBody>
        </p:sp>
        <p:cxnSp>
          <p:nvCxnSpPr>
            <p:cNvPr id="9" name="Straight Arrow Connector 8"/>
            <p:cNvCxnSpPr/>
            <p:nvPr/>
          </p:nvCxnSpPr>
          <p:spPr>
            <a:xfrm>
              <a:off x="6957391" y="3213652"/>
              <a:ext cx="110435" cy="18000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46713" y="2827131"/>
              <a:ext cx="2221356" cy="369332"/>
            </a:xfrm>
            <a:prstGeom prst="rect">
              <a:avLst/>
            </a:prstGeom>
            <a:noFill/>
          </p:spPr>
          <p:txBody>
            <a:bodyPr wrap="none" rtlCol="0">
              <a:spAutoFit/>
            </a:bodyPr>
            <a:lstStyle/>
            <a:p>
              <a:r>
                <a:rPr lang="en-US" dirty="0" smtClean="0"/>
                <a:t>Laser-induced plasma</a:t>
              </a:r>
              <a:endParaRPr lang="en-US" dirty="0"/>
            </a:p>
          </p:txBody>
        </p:sp>
        <p:cxnSp>
          <p:nvCxnSpPr>
            <p:cNvPr id="12" name="Straight Arrow Connector 11"/>
            <p:cNvCxnSpPr/>
            <p:nvPr/>
          </p:nvCxnSpPr>
          <p:spPr>
            <a:xfrm flipV="1">
              <a:off x="4914348" y="5985565"/>
              <a:ext cx="2573130" cy="3202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09611" y="6121160"/>
              <a:ext cx="2404737" cy="369332"/>
            </a:xfrm>
            <a:prstGeom prst="rect">
              <a:avLst/>
            </a:prstGeom>
            <a:noFill/>
          </p:spPr>
          <p:txBody>
            <a:bodyPr wrap="none" rtlCol="0">
              <a:spAutoFit/>
            </a:bodyPr>
            <a:lstStyle/>
            <a:p>
              <a:r>
                <a:rPr lang="en-US" dirty="0" smtClean="0"/>
                <a:t>Rare-earth metal target</a:t>
              </a:r>
              <a:endParaRPr lang="en-US" dirty="0"/>
            </a:p>
          </p:txBody>
        </p:sp>
      </p:grpSp>
      <p:sp>
        <p:nvSpPr>
          <p:cNvPr id="11" name="Content Placeholder 2"/>
          <p:cNvSpPr txBox="1">
            <a:spLocks/>
          </p:cNvSpPr>
          <p:nvPr/>
        </p:nvSpPr>
        <p:spPr>
          <a:xfrm>
            <a:off x="573988" y="5262050"/>
            <a:ext cx="7583487" cy="113869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Can be done with ns, ps, or fs lasers</a:t>
            </a:r>
          </a:p>
          <a:p>
            <a:r>
              <a:rPr lang="en-US" dirty="0" smtClean="0"/>
              <a:t>Threshold irradiance:</a:t>
            </a:r>
          </a:p>
        </p:txBody>
      </p:sp>
      <p:pic>
        <p:nvPicPr>
          <p:cNvPr id="6" name="Picture 5"/>
          <p:cNvPicPr>
            <a:picLocks noChangeAspect="1"/>
          </p:cNvPicPr>
          <p:nvPr/>
        </p:nvPicPr>
        <p:blipFill>
          <a:blip r:embed="rId4"/>
          <a:stretch>
            <a:fillRect/>
          </a:stretch>
        </p:blipFill>
        <p:spPr>
          <a:xfrm>
            <a:off x="3486888" y="5734959"/>
            <a:ext cx="3279643" cy="558507"/>
          </a:xfrm>
          <a:prstGeom prst="rect">
            <a:avLst/>
          </a:prstGeom>
        </p:spPr>
      </p:pic>
      <p:sp>
        <p:nvSpPr>
          <p:cNvPr id="4" name="TextBox 3"/>
          <p:cNvSpPr txBox="1"/>
          <p:nvPr/>
        </p:nvSpPr>
        <p:spPr>
          <a:xfrm>
            <a:off x="588887" y="5327990"/>
            <a:ext cx="7700791" cy="707886"/>
          </a:xfrm>
          <a:prstGeom prst="rect">
            <a:avLst/>
          </a:prstGeom>
          <a:noFill/>
        </p:spPr>
        <p:txBody>
          <a:bodyPr wrap="square" rtlCol="0">
            <a:spAutoFit/>
          </a:bodyPr>
          <a:lstStyle/>
          <a:p>
            <a:r>
              <a:rPr lang="en-CA" sz="4000" b="1" dirty="0" smtClean="0">
                <a:solidFill>
                  <a:srgbClr val="FFFF00"/>
                </a:solidFill>
              </a:rPr>
              <a:t>We can do spectroscopy on that!</a:t>
            </a:r>
            <a:endParaRPr lang="en-CA" sz="4000" b="1" dirty="0">
              <a:solidFill>
                <a:srgbClr val="FFFF00"/>
              </a:solidFill>
            </a:endParaRPr>
          </a:p>
        </p:txBody>
      </p:sp>
      <p:pic>
        <p:nvPicPr>
          <p:cNvPr id="8" name="Picture 7"/>
          <p:cNvPicPr>
            <a:picLocks noChangeAspect="1"/>
          </p:cNvPicPr>
          <p:nvPr/>
        </p:nvPicPr>
        <p:blipFill>
          <a:blip r:embed="rId5"/>
          <a:stretch>
            <a:fillRect/>
          </a:stretch>
        </p:blipFill>
        <p:spPr>
          <a:xfrm>
            <a:off x="1514945" y="1033832"/>
            <a:ext cx="6143155" cy="5726576"/>
          </a:xfrm>
          <a:prstGeom prst="rect">
            <a:avLst/>
          </a:prstGeom>
        </p:spPr>
      </p:pic>
    </p:spTree>
    <p:extLst>
      <p:ext uri="{BB962C8B-B14F-4D97-AF65-F5344CB8AC3E}">
        <p14:creationId xmlns:p14="http://schemas.microsoft.com/office/powerpoint/2010/main" val="10481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1+ppt_w/2"/>
                                          </p:val>
                                        </p:tav>
                                      </p:tavLst>
                                    </p:anim>
                                    <p:anim calcmode="lin" valueType="num">
                                      <p:cBhvr additive="base">
                                        <p:cTn id="13" dur="500"/>
                                        <p:tgtEl>
                                          <p:spTgt spid="11"/>
                                        </p:tgtEl>
                                        <p:attrNameLst>
                                          <p:attrName>ppt_y</p:attrName>
                                        </p:attrNameLst>
                                      </p:cBhvr>
                                      <p:tavLst>
                                        <p:tav tm="0">
                                          <p:val>
                                            <p:strVal val="ppt_y"/>
                                          </p:val>
                                        </p:tav>
                                        <p:tav tm="100000">
                                          <p:val>
                                            <p:strVal val="ppt_y"/>
                                          </p:val>
                                        </p:tav>
                                      </p:tavLst>
                                    </p:anim>
                                    <p:set>
                                      <p:cBhvr>
                                        <p:cTn id="14" dur="1" fill="hold">
                                          <p:stCondLst>
                                            <p:cond delay="499"/>
                                          </p:stCondLst>
                                        </p:cTn>
                                        <p:tgtEl>
                                          <p:spTgt spid="11"/>
                                        </p:tgtEl>
                                        <p:attrNameLst>
                                          <p:attrName>style.visibility</p:attrName>
                                        </p:attrNameLst>
                                      </p:cBhvr>
                                      <p:to>
                                        <p:strVal val="hidden"/>
                                      </p:to>
                                    </p:set>
                                  </p:childTnLst>
                                </p:cTn>
                              </p:par>
                              <p:par>
                                <p:cTn id="15" presetID="2" presetClass="exit" presetSubtype="2" fill="hold" nodeType="with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1+ppt_w/2"/>
                                          </p:val>
                                        </p:tav>
                                      </p:tavLst>
                                    </p:anim>
                                    <p:anim calcmode="lin" valueType="num">
                                      <p:cBhvr additive="base">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par>
                                <p:cTn id="19" presetID="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template13Apr09">
  <a:themeElements>
    <a:clrScheme name="PPTtemplate13Apr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template13Apr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PTtemplate13Apr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13Apr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13Apr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13Apr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13Apr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13Apr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13Apr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13Apr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13Apr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13Apr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13Apr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13Apr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24226</TotalTime>
  <Words>2245</Words>
  <Application>Microsoft Office PowerPoint</Application>
  <PresentationFormat>On-screen Show (4:3)</PresentationFormat>
  <Paragraphs>603</Paragraphs>
  <Slides>53</Slides>
  <Notes>17</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53</vt:i4>
      </vt:variant>
    </vt:vector>
  </HeadingPairs>
  <TitlesOfParts>
    <vt:vector size="75" baseType="lpstr">
      <vt:lpstr>Arial Unicode MS</vt:lpstr>
      <vt:lpstr>ＭＳ Ｐゴシック</vt:lpstr>
      <vt:lpstr>AdvP7D09</vt:lpstr>
      <vt:lpstr>AdvP7D0F</vt:lpstr>
      <vt:lpstr>Arial</vt:lpstr>
      <vt:lpstr>Calibri</vt:lpstr>
      <vt:lpstr>Cambria</vt:lpstr>
      <vt:lpstr>Georgia</vt:lpstr>
      <vt:lpstr>Lucida Grande</vt:lpstr>
      <vt:lpstr>MS ??</vt:lpstr>
      <vt:lpstr>Symbol</vt:lpstr>
      <vt:lpstr>Tahoma</vt:lpstr>
      <vt:lpstr>Times New Roman</vt:lpstr>
      <vt:lpstr>Trebuchet MS</vt:lpstr>
      <vt:lpstr>Wingdings</vt:lpstr>
      <vt:lpstr>Wingdings 2</vt:lpstr>
      <vt:lpstr>Revolution</vt:lpstr>
      <vt:lpstr>PPTtemplate13Apr09</vt:lpstr>
      <vt:lpstr>Default Design</vt:lpstr>
      <vt:lpstr>2_Default Design</vt:lpstr>
      <vt:lpstr>1_Default Design</vt:lpstr>
      <vt:lpstr>Urban</vt:lpstr>
      <vt:lpstr>Healing Humanity One Spark at a Time: Biomedical Applications of a Laser-Induced Plasma</vt:lpstr>
      <vt:lpstr>Outline</vt:lpstr>
      <vt:lpstr>Laser-Induced Plasmas    </vt:lpstr>
      <vt:lpstr>PowerPoint Presentation</vt:lpstr>
      <vt:lpstr>PowerPoint Presentation</vt:lpstr>
      <vt:lpstr>PowerPoint Presentation</vt:lpstr>
      <vt:lpstr>PowerPoint Presentation</vt:lpstr>
      <vt:lpstr>PowerPoint Presentation</vt:lpstr>
      <vt:lpstr>Laser-Induced Plasmas    </vt:lpstr>
      <vt:lpstr>What It looks Like</vt:lpstr>
      <vt:lpstr>The Goal of LIBS Plasma Creation</vt:lpstr>
      <vt:lpstr>PowerPoint Presentation</vt:lpstr>
      <vt:lpstr>History</vt:lpstr>
      <vt:lpstr>History</vt:lpstr>
      <vt:lpstr>Applications of LIBS</vt:lpstr>
      <vt:lpstr>Outline</vt:lpstr>
      <vt:lpstr>Keeping Track of the Elemental Inventory (underlined elements reported in literature)</vt:lpstr>
      <vt:lpstr>Advantages of LIBS - spatial resolution</vt:lpstr>
      <vt:lpstr>Advantages of LIBS - depth profiling</vt:lpstr>
      <vt:lpstr>Advantages of LIBS – sensitivity &amp; speed</vt:lpstr>
      <vt:lpstr>Advantages of LIBS - portability / standoff</vt:lpstr>
      <vt:lpstr>PowerPoint Presentation</vt:lpstr>
      <vt:lpstr>PowerPoint Presentation</vt:lpstr>
      <vt:lpstr>PowerPoint Presentation</vt:lpstr>
      <vt:lpstr>PowerPoint Presentation</vt:lpstr>
      <vt:lpstr>And a system has gone to Mars…</vt:lpstr>
      <vt:lpstr>And a system has gone to Mars…</vt:lpstr>
      <vt:lpstr>And a system has gone to Mars…</vt:lpstr>
      <vt:lpstr>PowerPoint Presentation</vt:lpstr>
      <vt:lpstr>PowerPoint Presentation</vt:lpstr>
      <vt:lpstr>PowerPoint Presentation</vt:lpstr>
      <vt:lpstr>PowerPoint Presentation</vt:lpstr>
      <vt:lpstr>Outline</vt:lpstr>
      <vt:lpstr>PowerPoint Presentation</vt:lpstr>
      <vt:lpstr>So why?</vt:lpstr>
      <vt:lpstr>Current Method of Bacterial identification</vt:lpstr>
      <vt:lpstr>How unique is “unique”?</vt:lpstr>
      <vt:lpstr>Results: We have already demonstrated…</vt:lpstr>
      <vt:lpstr>Results: We have already demonstrated…</vt:lpstr>
      <vt:lpstr>Outline</vt:lpstr>
      <vt:lpstr>Motivation for this Project</vt:lpstr>
      <vt:lpstr>PowerPoint Presentation</vt:lpstr>
      <vt:lpstr>Preparation of Nails</vt:lpstr>
      <vt:lpstr>Typical Nail Components</vt:lpstr>
      <vt:lpstr>Observed Zinc Lines</vt:lpstr>
      <vt:lpstr>A Comparison of LIBS-Predicted Zinc Content vs. Actual Content</vt:lpstr>
      <vt:lpstr>A Comparison of LIBS-Predicted Zinc Content vs. Actual Content</vt:lpstr>
      <vt:lpstr>Conclusions </vt:lpstr>
      <vt:lpstr>Funding and Acknowledgements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Interdisciplinary Applications of Laser-Induced Plasmas</dc:title>
  <dc:creator>Steven J. Rehse</dc:creator>
  <cp:keywords>CAP2015</cp:keywords>
  <cp:lastModifiedBy>Steven Rehse</cp:lastModifiedBy>
  <cp:revision>203</cp:revision>
  <cp:lastPrinted>2014-06-17T02:55:11Z</cp:lastPrinted>
  <dcterms:created xsi:type="dcterms:W3CDTF">2014-05-26T15:24:44Z</dcterms:created>
  <dcterms:modified xsi:type="dcterms:W3CDTF">2017-05-01T20:22:12Z</dcterms:modified>
</cp:coreProperties>
</file>