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handoutMasterIdLst>
    <p:handoutMasterId r:id="rId14"/>
  </p:handoutMasterIdLst>
  <p:sldIdLst>
    <p:sldId id="256" r:id="rId2"/>
    <p:sldId id="257" r:id="rId3"/>
    <p:sldId id="259" r:id="rId4"/>
    <p:sldId id="270" r:id="rId5"/>
    <p:sldId id="271" r:id="rId6"/>
    <p:sldId id="272" r:id="rId7"/>
    <p:sldId id="267" r:id="rId8"/>
    <p:sldId id="260" r:id="rId9"/>
    <p:sldId id="261" r:id="rId10"/>
    <p:sldId id="263"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161E"/>
    <a:srgbClr val="FD2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78610" autoAdjust="0"/>
  </p:normalViewPr>
  <p:slideViewPr>
    <p:cSldViewPr>
      <p:cViewPr varScale="1">
        <p:scale>
          <a:sx n="102" d="100"/>
          <a:sy n="102" d="100"/>
        </p:scale>
        <p:origin x="-18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D66BFE-F203-4D12-8B30-F124D242F1D4}" type="datetimeFigureOut">
              <a:rPr lang="en-CA" smtClean="0"/>
              <a:pPr/>
              <a:t>2013-09-29</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C43469-8789-4A6A-8601-86F2AD64B984}" type="slidenum">
              <a:rPr lang="en-CA" smtClean="0"/>
              <a:pPr/>
              <a:t>‹#›</a:t>
            </a:fld>
            <a:endParaRPr lang="en-CA"/>
          </a:p>
        </p:txBody>
      </p:sp>
    </p:spTree>
    <p:extLst>
      <p:ext uri="{BB962C8B-B14F-4D97-AF65-F5344CB8AC3E}">
        <p14:creationId xmlns:p14="http://schemas.microsoft.com/office/powerpoint/2010/main" val="681559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3A71BC-C636-4B43-B974-1B88F3535A5C}" type="datetimeFigureOut">
              <a:rPr lang="en-US" smtClean="0"/>
              <a:t>2013-09-29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3EB4AC-C3ED-2E4A-BB69-6636847D424F}" type="slidenum">
              <a:rPr lang="en-US" smtClean="0"/>
              <a:t>‹#›</a:t>
            </a:fld>
            <a:endParaRPr lang="en-US"/>
          </a:p>
        </p:txBody>
      </p:sp>
    </p:spTree>
    <p:extLst>
      <p:ext uri="{BB962C8B-B14F-4D97-AF65-F5344CB8AC3E}">
        <p14:creationId xmlns:p14="http://schemas.microsoft.com/office/powerpoint/2010/main" val="28704781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Russell</a:t>
            </a:r>
            <a:r>
              <a:rPr lang="en-US" baseline="0" dirty="0" smtClean="0"/>
              <a:t> Putnam, Grad Student. Worked in the Rehse group for over the past 2 years.</a:t>
            </a:r>
          </a:p>
          <a:p>
            <a:endParaRPr lang="en-US" baseline="0" dirty="0" smtClean="0"/>
          </a:p>
          <a:p>
            <a:r>
              <a:rPr lang="en-US" baseline="0" dirty="0" smtClean="0"/>
              <a:t>One of the projects I worked on during my undergrad was our bacterial discrimination project.</a:t>
            </a:r>
          </a:p>
          <a:p>
            <a:endParaRPr lang="en-US" baseline="0" dirty="0" smtClean="0"/>
          </a:p>
          <a:p>
            <a:r>
              <a:rPr lang="en-US" baseline="0" dirty="0" smtClean="0"/>
              <a:t>My talk today will be on the “title”</a:t>
            </a:r>
          </a:p>
        </p:txBody>
      </p:sp>
      <p:sp>
        <p:nvSpPr>
          <p:cNvPr id="4" name="Slide Number Placeholder 3"/>
          <p:cNvSpPr>
            <a:spLocks noGrp="1"/>
          </p:cNvSpPr>
          <p:nvPr>
            <p:ph type="sldNum" sz="quarter" idx="10"/>
          </p:nvPr>
        </p:nvSpPr>
        <p:spPr/>
        <p:txBody>
          <a:bodyPr/>
          <a:lstStyle/>
          <a:p>
            <a:fld id="{A23EB4AC-C3ED-2E4A-BB69-6636847D424F}" type="slidenum">
              <a:rPr lang="en-US" smtClean="0"/>
              <a:t>1</a:t>
            </a:fld>
            <a:endParaRPr lang="en-US"/>
          </a:p>
        </p:txBody>
      </p:sp>
    </p:spTree>
    <p:extLst>
      <p:ext uri="{BB962C8B-B14F-4D97-AF65-F5344CB8AC3E}">
        <p14:creationId xmlns:p14="http://schemas.microsoft.com/office/powerpoint/2010/main" val="224212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Motivate study and explain old paper. Why is the point? Most comprehensive study to date.</a:t>
            </a:r>
          </a:p>
          <a:p>
            <a:endParaRPr lang="en-US" baseline="0" dirty="0" smtClean="0"/>
          </a:p>
          <a:p>
            <a:r>
              <a:rPr lang="en-US" baseline="0" dirty="0" smtClean="0"/>
              <a:t>To </a:t>
            </a:r>
            <a:r>
              <a:rPr lang="en-US" baseline="0" dirty="0" smtClean="0"/>
              <a:t>start of this talk we are going to take a look at the groups old paper and see where we have come from to get to this new study,</a:t>
            </a:r>
          </a:p>
          <a:p>
            <a:endParaRPr lang="en-US" baseline="0" dirty="0" smtClean="0"/>
          </a:p>
          <a:p>
            <a:r>
              <a:rPr lang="en-US" dirty="0" smtClean="0"/>
              <a:t>In the old paper our data set consisted of 5 genera</a:t>
            </a:r>
            <a:r>
              <a:rPr lang="en-US" baseline="0" dirty="0" smtClean="0"/>
              <a:t> of bacteria, with 13 unique species/strains, and 32 data sets.</a:t>
            </a:r>
          </a:p>
          <a:p>
            <a:endParaRPr lang="en-US" baseline="0" dirty="0" smtClean="0"/>
          </a:p>
          <a:p>
            <a:r>
              <a:rPr lang="en-US" baseline="0" dirty="0" smtClean="0"/>
              <a:t>The 32 data sets represent bacteria grown, cultured at different times, in different ways, as well as shot on different days.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DFA was used on this data set, </a:t>
            </a:r>
            <a:r>
              <a:rPr lang="en-US" dirty="0" smtClean="0"/>
              <a:t>13</a:t>
            </a:r>
            <a:r>
              <a:rPr lang="en-US" baseline="0" dirty="0" smtClean="0"/>
              <a:t> class DFA… what is interesting about this data set is that we did not tell DFA that 1-5 (red) where all E Coli, but as you can see they were all grouped together.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let’s shift gears briefly to the experimental setup used to acquire this data,</a:t>
            </a:r>
            <a:endParaRPr lang="en-US" dirty="0" smtClean="0"/>
          </a:p>
        </p:txBody>
      </p:sp>
      <p:sp>
        <p:nvSpPr>
          <p:cNvPr id="4" name="Slide Number Placeholder 3"/>
          <p:cNvSpPr>
            <a:spLocks noGrp="1"/>
          </p:cNvSpPr>
          <p:nvPr>
            <p:ph type="sldNum" sz="quarter" idx="10"/>
          </p:nvPr>
        </p:nvSpPr>
        <p:spPr/>
        <p:txBody>
          <a:bodyPr/>
          <a:lstStyle/>
          <a:p>
            <a:fld id="{A23EB4AC-C3ED-2E4A-BB69-6636847D424F}" type="slidenum">
              <a:rPr lang="en-US" smtClean="0"/>
              <a:t>2</a:t>
            </a:fld>
            <a:endParaRPr lang="en-US"/>
          </a:p>
        </p:txBody>
      </p:sp>
    </p:spTree>
    <p:extLst>
      <p:ext uri="{BB962C8B-B14F-4D97-AF65-F5344CB8AC3E}">
        <p14:creationId xmlns:p14="http://schemas.microsoft.com/office/powerpoint/2010/main" val="225692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Brieﬂy, 1064 nm infrared laser</a:t>
            </a:r>
            <a:r>
              <a:rPr lang="en-US" baseline="0" dirty="0" smtClean="0"/>
              <a:t> </a:t>
            </a:r>
            <a:r>
              <a:rPr lang="en-US" dirty="0" smtClean="0"/>
              <a:t>pulses 10 ns in duration were used to ablate the bacterial specimens</a:t>
            </a:r>
            <a:r>
              <a:rPr lang="en-US" baseline="0" dirty="0" smtClean="0"/>
              <a:t> </a:t>
            </a:r>
            <a:r>
              <a:rPr lang="en-US" dirty="0" smtClean="0"/>
              <a:t>mounted on a 0.7% nutrient-free agar substrate in an argon environment. </a:t>
            </a:r>
          </a:p>
          <a:p>
            <a:endParaRPr lang="en-US" dirty="0" smtClean="0"/>
          </a:p>
          <a:p>
            <a:r>
              <a:rPr lang="en-US" dirty="0" smtClean="0"/>
              <a:t>LIBS emission was collected 2 </a:t>
            </a:r>
            <a:r>
              <a:rPr lang="en-US" dirty="0" err="1" smtClean="0"/>
              <a:t>μs</a:t>
            </a:r>
            <a:r>
              <a:rPr lang="en-US" dirty="0" smtClean="0"/>
              <a:t> after the ablation pulse and</a:t>
            </a:r>
            <a:r>
              <a:rPr lang="en-US" baseline="0" dirty="0" smtClean="0"/>
              <a:t> </a:t>
            </a:r>
            <a:r>
              <a:rPr lang="en-US" dirty="0" smtClean="0"/>
              <a:t>dispersed in an </a:t>
            </a:r>
            <a:r>
              <a:rPr lang="en-US" dirty="0" err="1" smtClean="0"/>
              <a:t>Échelle</a:t>
            </a:r>
            <a:r>
              <a:rPr lang="en-US" dirty="0" smtClean="0"/>
              <a:t> spectrograph, (ESA3000, LLA Instruments,</a:t>
            </a:r>
            <a:r>
              <a:rPr lang="en-US" baseline="0" dirty="0" smtClean="0"/>
              <a:t> </a:t>
            </a:r>
            <a:r>
              <a:rPr lang="en-US" dirty="0" smtClean="0"/>
              <a:t>GmbH). </a:t>
            </a:r>
          </a:p>
          <a:p>
            <a:endParaRPr lang="en-US" dirty="0" smtClean="0"/>
          </a:p>
          <a:p>
            <a:r>
              <a:rPr lang="en-US" dirty="0" smtClean="0"/>
              <a:t>Pulse energies were approximately 10 </a:t>
            </a:r>
            <a:r>
              <a:rPr lang="en-US" dirty="0" err="1" smtClean="0"/>
              <a:t>mJ</a:t>
            </a:r>
            <a:r>
              <a:rPr lang="en-US" dirty="0" smtClean="0"/>
              <a:t>/pulse and each</a:t>
            </a:r>
            <a:r>
              <a:rPr lang="en-US" baseline="0" dirty="0" smtClean="0"/>
              <a:t> </a:t>
            </a:r>
            <a:r>
              <a:rPr lang="en-US" dirty="0" smtClean="0"/>
              <a:t>spectrum was averaged from spectra acquired at ﬁve sampling locations, each approximately 100 </a:t>
            </a:r>
            <a:r>
              <a:rPr lang="en-US" dirty="0" err="1" smtClean="0"/>
              <a:t>μm</a:t>
            </a:r>
            <a:r>
              <a:rPr lang="en-US" dirty="0" smtClean="0"/>
              <a:t> in diameter. Approximately 7500</a:t>
            </a:r>
            <a:r>
              <a:rPr lang="en-US" baseline="0" dirty="0" smtClean="0"/>
              <a:t> </a:t>
            </a:r>
            <a:r>
              <a:rPr lang="en-US" dirty="0" smtClean="0"/>
              <a:t>bacterial cells in total </a:t>
            </a:r>
          </a:p>
          <a:p>
            <a:endParaRPr lang="en-US" dirty="0" smtClean="0"/>
          </a:p>
          <a:p>
            <a:r>
              <a:rPr lang="en-US" dirty="0" smtClean="0"/>
              <a:t>In</a:t>
            </a:r>
            <a:r>
              <a:rPr lang="en-US" baseline="0" dirty="0" smtClean="0"/>
              <a:t> the previous study the spectra were down-selected using the 13 strong emission lines as the independent variables for the Chemometric analysis. The lines with the superscript U indicates unused lines, such as the </a:t>
            </a:r>
            <a:r>
              <a:rPr lang="en-US" baseline="0" dirty="0" err="1" smtClean="0"/>
              <a:t>Ar</a:t>
            </a:r>
            <a:r>
              <a:rPr lang="en-US" baseline="0" dirty="0" smtClean="0"/>
              <a:t> lines which are due to being shot in an argon environment.</a:t>
            </a:r>
            <a:endParaRPr lang="en-US" dirty="0" smtClean="0"/>
          </a:p>
        </p:txBody>
      </p:sp>
      <p:sp>
        <p:nvSpPr>
          <p:cNvPr id="4" name="Slide Number Placeholder 3"/>
          <p:cNvSpPr>
            <a:spLocks noGrp="1"/>
          </p:cNvSpPr>
          <p:nvPr>
            <p:ph type="sldNum" sz="quarter" idx="10"/>
          </p:nvPr>
        </p:nvSpPr>
        <p:spPr/>
        <p:txBody>
          <a:bodyPr/>
          <a:lstStyle/>
          <a:p>
            <a:fld id="{A23EB4AC-C3ED-2E4A-BB69-6636847D424F}" type="slidenum">
              <a:rPr lang="en-US" smtClean="0"/>
              <a:t>3</a:t>
            </a:fld>
            <a:endParaRPr lang="en-US"/>
          </a:p>
        </p:txBody>
      </p:sp>
    </p:spTree>
    <p:extLst>
      <p:ext uri="{BB962C8B-B14F-4D97-AF65-F5344CB8AC3E}">
        <p14:creationId xmlns:p14="http://schemas.microsoft.com/office/powerpoint/2010/main" val="152572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Good results for most groups using DFA </a:t>
            </a:r>
          </a:p>
          <a:p>
            <a:endParaRPr lang="en-US" baseline="0" dirty="0" smtClean="0"/>
          </a:p>
          <a:p>
            <a:r>
              <a:rPr lang="en-US" baseline="0" dirty="0" smtClean="0"/>
              <a:t>We see some trouble in the Staph group with a low rate of true positives, meaning that the model had a hard time correctly identifying staph </a:t>
            </a:r>
          </a:p>
          <a:p>
            <a:endParaRPr lang="en-US" baseline="0" dirty="0" smtClean="0"/>
          </a:p>
          <a:p>
            <a:r>
              <a:rPr lang="en-US" baseline="0" dirty="0" smtClean="0"/>
              <a:t>but all genera has very high true negatives meaning the model rarely identified a bacteria wrongly as something that it was not.</a:t>
            </a:r>
          </a:p>
        </p:txBody>
      </p:sp>
      <p:sp>
        <p:nvSpPr>
          <p:cNvPr id="4" name="Slide Number Placeholder 3"/>
          <p:cNvSpPr>
            <a:spLocks noGrp="1"/>
          </p:cNvSpPr>
          <p:nvPr>
            <p:ph type="sldNum" sz="quarter" idx="10"/>
          </p:nvPr>
        </p:nvSpPr>
        <p:spPr/>
        <p:txBody>
          <a:bodyPr/>
          <a:lstStyle/>
          <a:p>
            <a:fld id="{A23EB4AC-C3ED-2E4A-BB69-6636847D424F}" type="slidenum">
              <a:rPr lang="en-US" smtClean="0"/>
              <a:t>4</a:t>
            </a:fld>
            <a:endParaRPr lang="en-US"/>
          </a:p>
        </p:txBody>
      </p:sp>
    </p:spTree>
    <p:extLst>
      <p:ext uri="{BB962C8B-B14F-4D97-AF65-F5344CB8AC3E}">
        <p14:creationId xmlns:p14="http://schemas.microsoft.com/office/powerpoint/2010/main" val="314527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a:t>
            </a:r>
            <a:r>
              <a:rPr lang="en-US" dirty="0" smtClean="0"/>
              <a:t>his is where my</a:t>
            </a:r>
            <a:r>
              <a:rPr lang="en-US" baseline="0" dirty="0" smtClean="0"/>
              <a:t> work begins, seeing were the group has progressed</a:t>
            </a:r>
          </a:p>
          <a:p>
            <a:endParaRPr lang="en-US" baseline="0" dirty="0" smtClean="0"/>
          </a:p>
          <a:p>
            <a:r>
              <a:rPr lang="en-US" baseline="0" dirty="0" smtClean="0"/>
              <a:t>I used the same data taken back at Wayne State for a new study.</a:t>
            </a:r>
          </a:p>
          <a:p>
            <a:endParaRPr lang="en-US" baseline="0" dirty="0" smtClean="0"/>
          </a:p>
          <a:p>
            <a:r>
              <a:rPr lang="en-US" baseline="0" dirty="0" smtClean="0"/>
              <a:t>Same bacteria same spectra but with a new analysis. </a:t>
            </a:r>
          </a:p>
          <a:p>
            <a:endParaRPr lang="en-US" baseline="0" dirty="0" smtClean="0"/>
          </a:p>
          <a:p>
            <a:r>
              <a:rPr lang="en-US" baseline="0" dirty="0" smtClean="0"/>
              <a:t>This study was to compare down-selection techniques and to compare Chemometric analysis routines on our current data set. </a:t>
            </a:r>
          </a:p>
          <a:p>
            <a:endParaRPr lang="en-US" baseline="0" dirty="0" smtClean="0"/>
          </a:p>
          <a:p>
            <a:r>
              <a:rPr lang="en-US" baseline="0" dirty="0" smtClean="0"/>
              <a:t>The first step we did was to compare our down-selection techniques, RM0 or lines, and two new ratio models. Once we compared our models we used our best model to compare to Chemometric analysis routines, DFA and PLSDA. </a:t>
            </a:r>
          </a:p>
          <a:p>
            <a:endParaRPr lang="en-US" baseline="0" dirty="0" smtClean="0"/>
          </a:p>
          <a:p>
            <a:r>
              <a:rPr lang="en-US" baseline="0" dirty="0" smtClean="0"/>
              <a:t>This work was motivated by Gottfried and </a:t>
            </a:r>
            <a:r>
              <a:rPr lang="en-US" baseline="0" dirty="0" err="1" smtClean="0"/>
              <a:t>Miziolek</a:t>
            </a:r>
            <a:r>
              <a:rPr lang="en-US" baseline="0" dirty="0" smtClean="0"/>
              <a:t> previous work…</a:t>
            </a:r>
          </a:p>
          <a:p>
            <a:endParaRPr lang="en-US" baseline="0" dirty="0" smtClean="0"/>
          </a:p>
          <a:p>
            <a:r>
              <a:rPr lang="en-US" baseline="0" dirty="0" smtClean="0"/>
              <a:t>Compare models and then place a model in for our analysis comparison.</a:t>
            </a:r>
          </a:p>
          <a:p>
            <a:endParaRPr lang="en-US" baseline="0" dirty="0" smtClean="0"/>
          </a:p>
          <a:p>
            <a:r>
              <a:rPr lang="en-US" baseline="0" dirty="0" smtClean="0"/>
              <a:t>Let’s now take a look at the models to be compared in this analysis</a:t>
            </a:r>
            <a:endParaRPr lang="en-US" dirty="0"/>
          </a:p>
        </p:txBody>
      </p:sp>
      <p:sp>
        <p:nvSpPr>
          <p:cNvPr id="4" name="Slide Number Placeholder 3"/>
          <p:cNvSpPr>
            <a:spLocks noGrp="1"/>
          </p:cNvSpPr>
          <p:nvPr>
            <p:ph type="sldNum" sz="quarter" idx="10"/>
          </p:nvPr>
        </p:nvSpPr>
        <p:spPr/>
        <p:txBody>
          <a:bodyPr/>
          <a:lstStyle/>
          <a:p>
            <a:fld id="{A23EB4AC-C3ED-2E4A-BB69-6636847D424F}" type="slidenum">
              <a:rPr lang="en-US" smtClean="0"/>
              <a:t>5</a:t>
            </a:fld>
            <a:endParaRPr lang="en-US"/>
          </a:p>
        </p:txBody>
      </p:sp>
    </p:spTree>
    <p:extLst>
      <p:ext uri="{BB962C8B-B14F-4D97-AF65-F5344CB8AC3E}">
        <p14:creationId xmlns:p14="http://schemas.microsoft.com/office/powerpoint/2010/main" val="94723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to discuss the ratio models…</a:t>
            </a:r>
          </a:p>
          <a:p>
            <a:endParaRPr lang="en-US" baseline="0" dirty="0" smtClean="0"/>
          </a:p>
          <a:p>
            <a:r>
              <a:rPr lang="en-US" baseline="0" dirty="0" smtClean="0"/>
              <a:t>The first model for comparison was already completed using DFA in the previous paper study which was the lines model, where the 13 strong emission lines, P, Mg, </a:t>
            </a:r>
            <a:r>
              <a:rPr lang="en-US" baseline="0" dirty="0" err="1" smtClean="0"/>
              <a:t>Ca</a:t>
            </a:r>
            <a:r>
              <a:rPr lang="en-US" baseline="0" dirty="0" smtClean="0"/>
              <a:t>, Na, and C as the independent variables.</a:t>
            </a:r>
          </a:p>
          <a:p>
            <a:endParaRPr lang="en-US" baseline="0" dirty="0" smtClean="0"/>
          </a:p>
          <a:p>
            <a:r>
              <a:rPr lang="en-US" baseline="0" dirty="0" smtClean="0"/>
              <a:t>The second model, RM1, took the sum of the 13 strong emission lines as well as complex ratios of the sums of the lines. Summed all 5 elements into 5 variables and took ratios of these sums. Certain ratios were chosen with a priori knowledge based on there importance to the bacterial classification and the relevance to one another. (24 var.)</a:t>
            </a:r>
          </a:p>
          <a:p>
            <a:endParaRPr lang="en-US" baseline="0" dirty="0" smtClean="0"/>
          </a:p>
          <a:p>
            <a:r>
              <a:rPr lang="en-US" baseline="0" dirty="0" smtClean="0"/>
              <a:t>The last model, RM2, took no sums. It used the 13 strong emission lines as variables as well as taking various simple ratios of lines with one another. Again, specific ratios were taken with a priori knowledge. (80 var.)</a:t>
            </a:r>
          </a:p>
          <a:p>
            <a:endParaRPr lang="en-US" baseline="0" dirty="0" smtClean="0"/>
          </a:p>
          <a:p>
            <a:r>
              <a:rPr lang="en-US" baseline="0" dirty="0" smtClean="0"/>
              <a:t>The models as shown had 13, 24, and 80 down-selected independent variables that were used in the Chemometric analysis.</a:t>
            </a:r>
          </a:p>
          <a:p>
            <a:endParaRPr lang="en-US" baseline="0" dirty="0" smtClean="0"/>
          </a:p>
          <a:p>
            <a:r>
              <a:rPr lang="en-US" baseline="0" dirty="0" smtClean="0"/>
              <a:t>No whole spectrum model analysis was performed, only down-selection techniques were compared in this study.</a:t>
            </a:r>
            <a:endParaRPr lang="en-US" dirty="0"/>
          </a:p>
        </p:txBody>
      </p:sp>
      <p:sp>
        <p:nvSpPr>
          <p:cNvPr id="4" name="Slide Number Placeholder 3"/>
          <p:cNvSpPr>
            <a:spLocks noGrp="1"/>
          </p:cNvSpPr>
          <p:nvPr>
            <p:ph type="sldNum" sz="quarter" idx="10"/>
          </p:nvPr>
        </p:nvSpPr>
        <p:spPr/>
        <p:txBody>
          <a:bodyPr/>
          <a:lstStyle/>
          <a:p>
            <a:fld id="{A23EB4AC-C3ED-2E4A-BB69-6636847D424F}" type="slidenum">
              <a:rPr lang="en-US" smtClean="0"/>
              <a:t>6</a:t>
            </a:fld>
            <a:endParaRPr lang="en-US"/>
          </a:p>
        </p:txBody>
      </p:sp>
    </p:spTree>
    <p:extLst>
      <p:ext uri="{BB962C8B-B14F-4D97-AF65-F5344CB8AC3E}">
        <p14:creationId xmlns:p14="http://schemas.microsoft.com/office/powerpoint/2010/main" val="3220071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DFA to compare our 3 models</a:t>
            </a:r>
            <a:r>
              <a:rPr lang="en-US" baseline="0" dirty="0" smtClean="0"/>
              <a:t> and constructed truth tables of the results.</a:t>
            </a:r>
            <a:endParaRPr lang="en-US" dirty="0" smtClean="0"/>
          </a:p>
          <a:p>
            <a:endParaRPr lang="en-US" dirty="0" smtClean="0"/>
          </a:p>
          <a:p>
            <a:r>
              <a:rPr lang="en-US" baseline="0" dirty="0" smtClean="0"/>
              <a:t>DFA uses the independent variables to construct N-1 discriminate function to maximize variance b/w groups and minimize variance within groups which results in the highest rates of true positives and lowest rates of false positives. Using the constructed DF’s DF scores are calculated for each spectrum that are used to classify a spectrum. The scores place it in the N-1 dimensional space and the group that it lies closest to will be the group that it is classified as.</a:t>
            </a:r>
          </a:p>
          <a:p>
            <a:endParaRPr lang="en-US" baseline="0" dirty="0" smtClean="0"/>
          </a:p>
          <a:p>
            <a:r>
              <a:rPr lang="en-US" baseline="0" dirty="0" smtClean="0"/>
              <a:t>This is seen in this graph where we have 5 different genera of bacteria placed on the graph based off their DF scores seen in different areas of the graph. One important thing to remember about DFA is that DF1 scores contain a considerable amount of the variance of the data and are more heavily weighted for the classification of bacteria and then DF1 to 3 contain nearly all the weight of the classification of the data.</a:t>
            </a:r>
          </a:p>
          <a:p>
            <a:endParaRPr lang="en-US" baseline="0" dirty="0" smtClean="0"/>
          </a:p>
          <a:p>
            <a:r>
              <a:rPr lang="en-US" baseline="0" dirty="0" smtClean="0"/>
              <a:t>In this study we did an external validation. Where when one of the 32 data sets was being tested it was removed from the library and was tested with a new model that did not contain spectra from the same day, bacteria culture and different data days for accusation. As example data set 7 is removed from the model and tested for a more robust test of the data. </a:t>
            </a:r>
          </a:p>
          <a:p>
            <a:endParaRPr lang="en-US" baseline="0" dirty="0" smtClean="0"/>
          </a:p>
          <a:p>
            <a:r>
              <a:rPr lang="en-US" baseline="0" dirty="0" smtClean="0"/>
              <a:t>Now coming back to the results we can see the improved classification from the lines model and then to RM1 and then to RM2 where there was much less improvement between the ratio models.</a:t>
            </a:r>
          </a:p>
          <a:p>
            <a:r>
              <a:rPr lang="en-US" baseline="0" dirty="0" smtClean="0"/>
              <a:t>Calling out some of the specific changes we see a slight improvement in the true negatives rates in staph. Also looking at the strep test we see a much greater improvement in the true positive rate. In the rest of the truth table there was not much change in the results between models. RM2 was slightly better than RM1 and because of that it was chosen for the Chemometric analysis routine comparison. </a:t>
            </a:r>
            <a:endParaRPr lang="en-US" dirty="0"/>
          </a:p>
        </p:txBody>
      </p:sp>
      <p:sp>
        <p:nvSpPr>
          <p:cNvPr id="4" name="Slide Number Placeholder 3"/>
          <p:cNvSpPr>
            <a:spLocks noGrp="1"/>
          </p:cNvSpPr>
          <p:nvPr>
            <p:ph type="sldNum" sz="quarter" idx="10"/>
          </p:nvPr>
        </p:nvSpPr>
        <p:spPr/>
        <p:txBody>
          <a:bodyPr/>
          <a:lstStyle/>
          <a:p>
            <a:fld id="{A23EB4AC-C3ED-2E4A-BB69-6636847D424F}" type="slidenum">
              <a:rPr lang="en-US" smtClean="0"/>
              <a:t>7</a:t>
            </a:fld>
            <a:endParaRPr lang="en-US"/>
          </a:p>
        </p:txBody>
      </p:sp>
    </p:spTree>
    <p:extLst>
      <p:ext uri="{BB962C8B-B14F-4D97-AF65-F5344CB8AC3E}">
        <p14:creationId xmlns:p14="http://schemas.microsoft.com/office/powerpoint/2010/main" val="347503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know let’s compare between</a:t>
            </a:r>
            <a:r>
              <a:rPr lang="en-US" baseline="0" dirty="0" smtClean="0"/>
              <a:t> the two routines for Chemometric analysis. </a:t>
            </a:r>
          </a:p>
          <a:p>
            <a:endParaRPr lang="en-US" baseline="0" dirty="0" smtClean="0"/>
          </a:p>
          <a:p>
            <a:r>
              <a:rPr lang="en-US" baseline="0" dirty="0" smtClean="0"/>
              <a:t>PLSDA – is similar to DFA in that it tries to maximize the between group variance as well as minimizing the within group variance but it does so by constructing latent variables( in our case 20 since a study conducted showed improved classification for all sample at 20 LV’s) used to calculate a discriminate value for spectra classification. Similar to DFA but different algorithms to construct the predictor values.</a:t>
            </a:r>
          </a:p>
          <a:p>
            <a:endParaRPr lang="en-US" baseline="0" dirty="0" smtClean="0"/>
          </a:p>
          <a:p>
            <a:r>
              <a:rPr lang="en-US" baseline="0" dirty="0" smtClean="0"/>
              <a:t>Discuss the graph of PLSDA 2 class</a:t>
            </a:r>
          </a:p>
          <a:p>
            <a:endParaRPr lang="en-US" baseline="0" dirty="0" smtClean="0"/>
          </a:p>
          <a:p>
            <a:r>
              <a:rPr lang="en-US" baseline="0" dirty="0" smtClean="0"/>
              <a:t>Now to compare the two routines we see that PLSDA discriminates between two groups at one time. It is a yes or no test where is uses one predictor value for the classification. So you a have a </a:t>
            </a:r>
            <a:r>
              <a:rPr lang="en-US" baseline="0" dirty="0" err="1" smtClean="0"/>
              <a:t>Myco</a:t>
            </a:r>
            <a:r>
              <a:rPr lang="en-US" baseline="0" dirty="0" smtClean="0"/>
              <a:t> test where everything below the line will be classified as </a:t>
            </a:r>
            <a:r>
              <a:rPr lang="en-US" baseline="0" dirty="0" err="1" smtClean="0"/>
              <a:t>Myco</a:t>
            </a:r>
            <a:r>
              <a:rPr lang="en-US" baseline="0" dirty="0" smtClean="0"/>
              <a:t> and everything above the line will be classified as not </a:t>
            </a:r>
            <a:r>
              <a:rPr lang="en-US" baseline="0" dirty="0" err="1" smtClean="0"/>
              <a:t>Myco</a:t>
            </a:r>
            <a:r>
              <a:rPr lang="en-US" baseline="0" dirty="0" smtClean="0"/>
              <a:t>. From this we can see that PLSDA has a no option. If you placed it into the 5 different tests for the 5 different genera of bacteria it could return the no option for all of the tests. </a:t>
            </a:r>
          </a:p>
          <a:p>
            <a:endParaRPr lang="en-US" baseline="0" dirty="0" smtClean="0"/>
          </a:p>
          <a:p>
            <a:r>
              <a:rPr lang="en-US" baseline="0" dirty="0" smtClean="0"/>
              <a:t>DFA – In DFA it uses N-1 predictor values to classify spectra, which means we can’t truly display the graph for that. And they are classified based off all the the predictor values. With one model it can also classify between many groups of bacteria but also does NOT have a no option. If you put an unknown spectra into the model it MUST be classified in a certain group, which ever one is the closest even though it may be a horrible match.</a:t>
            </a:r>
          </a:p>
          <a:p>
            <a:endParaRPr lang="en-US" baseline="0" dirty="0" smtClean="0"/>
          </a:p>
          <a:p>
            <a:r>
              <a:rPr lang="en-US" baseline="0" dirty="0" smtClean="0"/>
              <a:t>Now we can look at the results of the comparison using RM2. Calling out the Staph group, that has had consistently lower results in all models with DFA has shown great improvement where PLSDA was able to drastically increase the rate of true positives. We can also see that DFA though has a much better rate of false positives. PLSDA more often incorrectly identifies spectra as something they are not.</a:t>
            </a:r>
          </a:p>
          <a:p>
            <a:endParaRPr lang="en-US" baseline="0" dirty="0" smtClean="0"/>
          </a:p>
          <a:p>
            <a:r>
              <a:rPr lang="en-US" baseline="0" dirty="0" smtClean="0"/>
              <a:t>We can see this in the sensitivity and specificity where PLSDA has a higher sensitivity, higher true positives but a lower specificity, i.e. more false positives.</a:t>
            </a:r>
          </a:p>
          <a:p>
            <a:endParaRPr lang="en-US" baseline="0" dirty="0" smtClean="0"/>
          </a:p>
          <a:p>
            <a:r>
              <a:rPr lang="en-US" baseline="0" dirty="0" smtClean="0"/>
              <a:t>This leads to a few conclusions but not one that says one Chemometric routine is better than the other.</a:t>
            </a:r>
            <a:endParaRPr lang="en-US" dirty="0"/>
          </a:p>
        </p:txBody>
      </p:sp>
      <p:sp>
        <p:nvSpPr>
          <p:cNvPr id="4" name="Slide Number Placeholder 3"/>
          <p:cNvSpPr>
            <a:spLocks noGrp="1"/>
          </p:cNvSpPr>
          <p:nvPr>
            <p:ph type="sldNum" sz="quarter" idx="10"/>
          </p:nvPr>
        </p:nvSpPr>
        <p:spPr/>
        <p:txBody>
          <a:bodyPr/>
          <a:lstStyle/>
          <a:p>
            <a:fld id="{A23EB4AC-C3ED-2E4A-BB69-6636847D424F}" type="slidenum">
              <a:rPr lang="en-US" smtClean="0"/>
              <a:t>8</a:t>
            </a:fld>
            <a:endParaRPr lang="en-US"/>
          </a:p>
        </p:txBody>
      </p:sp>
    </p:spTree>
    <p:extLst>
      <p:ext uri="{BB962C8B-B14F-4D97-AF65-F5344CB8AC3E}">
        <p14:creationId xmlns:p14="http://schemas.microsoft.com/office/powerpoint/2010/main" val="897444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text styles</a:t>
            </a:r>
          </a:p>
        </p:txBody>
      </p:sp>
      <p:sp>
        <p:nvSpPr>
          <p:cNvPr id="4" name="Date Placeholder 3"/>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F2D181-0283-46D4-8325-537FAE9535F2}" type="slidenum">
              <a:rPr lang="en-CA" smtClean="0"/>
              <a:pPr/>
              <a:t>‹#›</a:t>
            </a:fld>
            <a:endParaRPr lang="en-CA"/>
          </a:p>
        </p:txBody>
      </p:sp>
      <p:sp>
        <p:nvSpPr>
          <p:cNvPr id="8" name="Title 7"/>
          <p:cNvSpPr>
            <a:spLocks noGrp="1"/>
          </p:cNvSpPr>
          <p:nvPr>
            <p:ph type="title"/>
          </p:nvPr>
        </p:nvSpPr>
        <p:spPr/>
        <p:txBody>
          <a:bodyPr/>
          <a:lstStyle/>
          <a:p>
            <a:r>
              <a:rPr lang="en-CA"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smtClean="0"/>
              <a:t>Click to edit Master text styles</a:t>
            </a:r>
          </a:p>
        </p:txBody>
      </p:sp>
      <p:sp>
        <p:nvSpPr>
          <p:cNvPr id="5" name="Date Placeholder 4"/>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C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EF2D181-0283-46D4-8325-537FAE9535F2}"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D92CADB-7571-402F-85B9-72E174E8D89D}" type="datetimeFigureOut">
              <a:rPr lang="en-CA" smtClean="0"/>
              <a:pPr/>
              <a:t>2013-09-29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F2D181-0283-46D4-8325-537FAE9535F2}"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D92CADB-7571-402F-85B9-72E174E8D89D}" type="datetimeFigureOut">
              <a:rPr lang="en-CA" smtClean="0"/>
              <a:pPr/>
              <a:t>2013-09-29</a:t>
            </a:fld>
            <a:endParaRPr lang="en-C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C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EF2D181-0283-46D4-8325-537FAE9535F2}"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emf"/><Relationship Id="rId8" Type="http://schemas.openxmlformats.org/officeDocument/2006/relationships/image" Target="../media/image11.png"/><Relationship Id="rId9"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5.emf"/><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8839200" cy="2667000"/>
          </a:xfrm>
        </p:spPr>
        <p:txBody>
          <a:bodyPr>
            <a:normAutofit/>
          </a:bodyPr>
          <a:lstStyle/>
          <a:p>
            <a:r>
              <a:rPr lang="en-US" sz="4800" b="1" baseline="30000" dirty="0"/>
              <a:t>Chemometric Data Analysis Strategies for Optimizing Pathogen Discrimination and Classification Using Laser-Induced Breakdown Spectroscopy (LIBS) Emission Spectra</a:t>
            </a:r>
            <a:endParaRPr lang="en-CA" sz="4800" dirty="0"/>
          </a:p>
        </p:txBody>
      </p:sp>
      <p:sp>
        <p:nvSpPr>
          <p:cNvPr id="3" name="Subtitle 2"/>
          <p:cNvSpPr>
            <a:spLocks noGrp="1"/>
          </p:cNvSpPr>
          <p:nvPr>
            <p:ph type="subTitle" idx="1"/>
          </p:nvPr>
        </p:nvSpPr>
        <p:spPr>
          <a:xfrm>
            <a:off x="1828800" y="5181600"/>
            <a:ext cx="7239000" cy="1828800"/>
          </a:xfrm>
        </p:spPr>
        <p:txBody>
          <a:bodyPr>
            <a:normAutofit/>
          </a:bodyPr>
          <a:lstStyle/>
          <a:p>
            <a:r>
              <a:rPr lang="en-CA" sz="2400" dirty="0" smtClean="0"/>
              <a:t>Russell A. Putnam</a:t>
            </a:r>
          </a:p>
          <a:p>
            <a:r>
              <a:rPr lang="en-CA" sz="2000" dirty="0" smtClean="0"/>
              <a:t>Rehse Group</a:t>
            </a:r>
          </a:p>
          <a:p>
            <a:r>
              <a:rPr lang="en-CA" sz="1600" dirty="0" smtClean="0"/>
              <a:t>Department of Physics, University of Windsor</a:t>
            </a:r>
          </a:p>
          <a:p>
            <a:r>
              <a:rPr lang="en-CA" sz="1600" dirty="0" smtClean="0"/>
              <a:t>Windsor, Ontario, Canada</a:t>
            </a:r>
            <a:endParaRPr lang="en-CA"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648200"/>
            <a:ext cx="8839200" cy="2133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CA" dirty="0" smtClean="0"/>
              <a:t>Future work</a:t>
            </a:r>
            <a:endParaRPr lang="en-CA" dirty="0"/>
          </a:p>
        </p:txBody>
      </p:sp>
      <p:sp>
        <p:nvSpPr>
          <p:cNvPr id="3" name="Content Placeholder 2"/>
          <p:cNvSpPr>
            <a:spLocks noGrp="1"/>
          </p:cNvSpPr>
          <p:nvPr>
            <p:ph idx="1"/>
          </p:nvPr>
        </p:nvSpPr>
        <p:spPr>
          <a:xfrm>
            <a:off x="304800" y="1600200"/>
            <a:ext cx="8610600" cy="2819400"/>
          </a:xfrm>
        </p:spPr>
        <p:txBody>
          <a:bodyPr>
            <a:normAutofit lnSpcReduction="10000"/>
          </a:bodyPr>
          <a:lstStyle/>
          <a:p>
            <a:r>
              <a:rPr lang="en-CA" sz="2200" dirty="0" smtClean="0"/>
              <a:t>Exhausted current data</a:t>
            </a:r>
          </a:p>
          <a:p>
            <a:endParaRPr lang="en-CA" sz="2200" dirty="0" smtClean="0"/>
          </a:p>
          <a:p>
            <a:r>
              <a:rPr lang="en-CA" sz="2200" dirty="0" smtClean="0"/>
              <a:t>In process of obtaining new data with a refined experimental method</a:t>
            </a:r>
          </a:p>
          <a:p>
            <a:pPr>
              <a:buNone/>
            </a:pPr>
            <a:r>
              <a:rPr lang="en-CA" sz="2200" dirty="0" smtClean="0"/>
              <a:t> </a:t>
            </a:r>
          </a:p>
          <a:p>
            <a:r>
              <a:rPr lang="en-CA" sz="2200" dirty="0" smtClean="0"/>
              <a:t>Possibilities</a:t>
            </a:r>
            <a:endParaRPr lang="en-CA" sz="2200" dirty="0"/>
          </a:p>
          <a:p>
            <a:pPr lvl="2">
              <a:buFont typeface="Arial"/>
              <a:buChar char="•"/>
            </a:pPr>
            <a:r>
              <a:rPr lang="en-CA" sz="2200" dirty="0" smtClean="0"/>
              <a:t>Sequential PLSDA for strain discrimination</a:t>
            </a:r>
          </a:p>
          <a:p>
            <a:pPr lvl="2">
              <a:buFont typeface="Arial"/>
              <a:buChar char="•"/>
            </a:pPr>
            <a:r>
              <a:rPr lang="en-CA" sz="2200" dirty="0" smtClean="0"/>
              <a:t>Multistep combination of PLSDA and DFA</a:t>
            </a:r>
          </a:p>
          <a:p>
            <a:pPr lvl="2">
              <a:buFont typeface="Arial"/>
              <a:buChar char="•"/>
            </a:pPr>
            <a:endParaRPr lang="en-CA" sz="2200" dirty="0" smtClean="0"/>
          </a:p>
          <a:p>
            <a:endParaRPr lang="en-CA" sz="2200" dirty="0" smtClean="0"/>
          </a:p>
        </p:txBody>
      </p:sp>
      <p:sp>
        <p:nvSpPr>
          <p:cNvPr id="4" name="TextBox 3"/>
          <p:cNvSpPr txBox="1"/>
          <p:nvPr/>
        </p:nvSpPr>
        <p:spPr>
          <a:xfrm>
            <a:off x="304800" y="5562600"/>
            <a:ext cx="1219200" cy="369332"/>
          </a:xfrm>
          <a:prstGeom prst="rect">
            <a:avLst/>
          </a:prstGeom>
          <a:noFill/>
        </p:spPr>
        <p:txBody>
          <a:bodyPr wrap="square" rtlCol="0">
            <a:spAutoFit/>
          </a:bodyPr>
          <a:lstStyle/>
          <a:p>
            <a:r>
              <a:rPr lang="en-US" dirty="0" smtClean="0"/>
              <a:t>Data set</a:t>
            </a:r>
          </a:p>
        </p:txBody>
      </p:sp>
      <p:cxnSp>
        <p:nvCxnSpPr>
          <p:cNvPr id="7" name="Straight Arrow Connector 6"/>
          <p:cNvCxnSpPr>
            <a:stCxn id="4" idx="3"/>
          </p:cNvCxnSpPr>
          <p:nvPr/>
        </p:nvCxnSpPr>
        <p:spPr>
          <a:xfrm>
            <a:off x="1524000" y="5747266"/>
            <a:ext cx="1600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47800" y="5334000"/>
            <a:ext cx="1905000" cy="369332"/>
          </a:xfrm>
          <a:prstGeom prst="rect">
            <a:avLst/>
          </a:prstGeom>
          <a:noFill/>
        </p:spPr>
        <p:txBody>
          <a:bodyPr wrap="square" rtlCol="0">
            <a:spAutoFit/>
          </a:bodyPr>
          <a:lstStyle/>
          <a:p>
            <a:r>
              <a:rPr lang="en-US" dirty="0" smtClean="0"/>
              <a:t>DFA Genus Test</a:t>
            </a:r>
          </a:p>
        </p:txBody>
      </p:sp>
      <p:sp>
        <p:nvSpPr>
          <p:cNvPr id="11" name="TextBox 10"/>
          <p:cNvSpPr txBox="1"/>
          <p:nvPr/>
        </p:nvSpPr>
        <p:spPr>
          <a:xfrm>
            <a:off x="3200400" y="5562600"/>
            <a:ext cx="990600" cy="369332"/>
          </a:xfrm>
          <a:prstGeom prst="rect">
            <a:avLst/>
          </a:prstGeom>
          <a:noFill/>
        </p:spPr>
        <p:txBody>
          <a:bodyPr wrap="square" rtlCol="0">
            <a:spAutoFit/>
          </a:bodyPr>
          <a:lstStyle/>
          <a:p>
            <a:r>
              <a:rPr lang="en-US" dirty="0" smtClean="0"/>
              <a:t>Strep</a:t>
            </a:r>
          </a:p>
        </p:txBody>
      </p:sp>
      <p:cxnSp>
        <p:nvCxnSpPr>
          <p:cNvPr id="12" name="Straight Arrow Connector 11"/>
          <p:cNvCxnSpPr/>
          <p:nvPr/>
        </p:nvCxnSpPr>
        <p:spPr>
          <a:xfrm>
            <a:off x="4038600" y="5715000"/>
            <a:ext cx="1600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114800" y="5068669"/>
            <a:ext cx="1524000" cy="646331"/>
          </a:xfrm>
          <a:prstGeom prst="rect">
            <a:avLst/>
          </a:prstGeom>
          <a:noFill/>
        </p:spPr>
        <p:txBody>
          <a:bodyPr wrap="square" rtlCol="0">
            <a:spAutoFit/>
          </a:bodyPr>
          <a:lstStyle/>
          <a:p>
            <a:pPr algn="ctr"/>
            <a:r>
              <a:rPr lang="en-US" dirty="0" smtClean="0"/>
              <a:t>PLSDA Strep Test</a:t>
            </a:r>
          </a:p>
        </p:txBody>
      </p:sp>
      <p:sp>
        <p:nvSpPr>
          <p:cNvPr id="5" name="TextBox 4"/>
          <p:cNvSpPr txBox="1"/>
          <p:nvPr/>
        </p:nvSpPr>
        <p:spPr>
          <a:xfrm>
            <a:off x="1600200" y="5791200"/>
            <a:ext cx="1752600" cy="369332"/>
          </a:xfrm>
          <a:prstGeom prst="rect">
            <a:avLst/>
          </a:prstGeom>
          <a:noFill/>
        </p:spPr>
        <p:txBody>
          <a:bodyPr wrap="square" rtlCol="0">
            <a:spAutoFit/>
          </a:bodyPr>
          <a:lstStyle/>
          <a:p>
            <a:r>
              <a:rPr lang="en-US" i="1" dirty="0" smtClean="0"/>
              <a:t>Identification</a:t>
            </a:r>
            <a:endParaRPr lang="en-US" i="1" dirty="0"/>
          </a:p>
        </p:txBody>
      </p:sp>
      <p:sp>
        <p:nvSpPr>
          <p:cNvPr id="14" name="TextBox 13"/>
          <p:cNvSpPr txBox="1"/>
          <p:nvPr/>
        </p:nvSpPr>
        <p:spPr>
          <a:xfrm>
            <a:off x="4191000" y="5726668"/>
            <a:ext cx="1752600" cy="369332"/>
          </a:xfrm>
          <a:prstGeom prst="rect">
            <a:avLst/>
          </a:prstGeom>
          <a:noFill/>
        </p:spPr>
        <p:txBody>
          <a:bodyPr wrap="square" rtlCol="0">
            <a:spAutoFit/>
          </a:bodyPr>
          <a:lstStyle/>
          <a:p>
            <a:r>
              <a:rPr lang="en-US" i="1" dirty="0" smtClean="0"/>
              <a:t>Verification</a:t>
            </a:r>
            <a:endParaRPr lang="en-US" i="1" dirty="0"/>
          </a:p>
        </p:txBody>
      </p:sp>
      <p:sp>
        <p:nvSpPr>
          <p:cNvPr id="15" name="TextBox 14"/>
          <p:cNvSpPr txBox="1"/>
          <p:nvPr/>
        </p:nvSpPr>
        <p:spPr>
          <a:xfrm>
            <a:off x="5867400" y="5486400"/>
            <a:ext cx="1752600" cy="369332"/>
          </a:xfrm>
          <a:prstGeom prst="rect">
            <a:avLst/>
          </a:prstGeom>
          <a:noFill/>
        </p:spPr>
        <p:txBody>
          <a:bodyPr wrap="square" rtlCol="0">
            <a:spAutoFit/>
          </a:bodyPr>
          <a:lstStyle/>
          <a:p>
            <a:r>
              <a:rPr lang="en-US" i="1" dirty="0" smtClean="0"/>
              <a:t>Yes, also strep!</a:t>
            </a:r>
            <a:endParaRPr lang="en-US" i="1" dirty="0"/>
          </a:p>
        </p:txBody>
      </p:sp>
      <p:cxnSp>
        <p:nvCxnSpPr>
          <p:cNvPr id="16" name="Straight Arrow Connector 15"/>
          <p:cNvCxnSpPr/>
          <p:nvPr/>
        </p:nvCxnSpPr>
        <p:spPr>
          <a:xfrm flipV="1">
            <a:off x="6477000" y="5029200"/>
            <a:ext cx="6096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477000" y="5943600"/>
            <a:ext cx="6096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162800" y="4687669"/>
            <a:ext cx="1752600" cy="646331"/>
          </a:xfrm>
          <a:prstGeom prst="rect">
            <a:avLst/>
          </a:prstGeom>
          <a:noFill/>
        </p:spPr>
        <p:txBody>
          <a:bodyPr wrap="square" rtlCol="0">
            <a:spAutoFit/>
          </a:bodyPr>
          <a:lstStyle/>
          <a:p>
            <a:r>
              <a:rPr lang="en-US" i="1" dirty="0" smtClean="0"/>
              <a:t>DFA Specie Level Test</a:t>
            </a:r>
            <a:endParaRPr lang="en-US" i="1" dirty="0"/>
          </a:p>
        </p:txBody>
      </p:sp>
      <p:sp>
        <p:nvSpPr>
          <p:cNvPr id="19" name="TextBox 18"/>
          <p:cNvSpPr txBox="1"/>
          <p:nvPr/>
        </p:nvSpPr>
        <p:spPr>
          <a:xfrm>
            <a:off x="7162800" y="6096000"/>
            <a:ext cx="1981200" cy="646331"/>
          </a:xfrm>
          <a:prstGeom prst="rect">
            <a:avLst/>
          </a:prstGeom>
          <a:noFill/>
        </p:spPr>
        <p:txBody>
          <a:bodyPr wrap="square" rtlCol="0">
            <a:spAutoFit/>
          </a:bodyPr>
          <a:lstStyle/>
          <a:p>
            <a:r>
              <a:rPr lang="en-US" i="1" dirty="0" smtClean="0"/>
              <a:t>PLSDA Sequential Specie Level Test</a:t>
            </a:r>
            <a:endParaRPr lang="en-US"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0-#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1"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0-#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4" grpId="0"/>
      <p:bldP spid="10" grpId="0"/>
      <p:bldP spid="11" grpId="0"/>
      <p:bldP spid="13" grpId="0"/>
      <p:bldP spid="5" grpId="0"/>
      <p:bldP spid="14" grpId="0"/>
      <p:bldP spid="15"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400"/>
            <a:ext cx="7772400" cy="1470025"/>
          </a:xfrm>
        </p:spPr>
        <p:txBody>
          <a:bodyPr/>
          <a:lstStyle/>
          <a:p>
            <a:r>
              <a:rPr lang="en-CA" dirty="0" smtClean="0"/>
              <a:t>Thank you!</a:t>
            </a:r>
            <a:endParaRPr lang="en-CA" dirty="0"/>
          </a:p>
        </p:txBody>
      </p:sp>
      <p:sp>
        <p:nvSpPr>
          <p:cNvPr id="3" name="Subtitle 2"/>
          <p:cNvSpPr>
            <a:spLocks noGrp="1"/>
          </p:cNvSpPr>
          <p:nvPr>
            <p:ph type="subTitle" idx="1"/>
          </p:nvPr>
        </p:nvSpPr>
        <p:spPr>
          <a:xfrm>
            <a:off x="4038600" y="4953000"/>
            <a:ext cx="6400800" cy="1295400"/>
          </a:xfrm>
        </p:spPr>
        <p:txBody>
          <a:bodyPr>
            <a:normAutofit/>
          </a:bodyPr>
          <a:lstStyle/>
          <a:p>
            <a:r>
              <a:rPr lang="en-CA" sz="4000" dirty="0" smtClean="0"/>
              <a:t>Questions?</a:t>
            </a:r>
            <a:endParaRPr lang="en-CA" sz="4000" dirty="0"/>
          </a:p>
        </p:txBody>
      </p:sp>
      <p:sp>
        <p:nvSpPr>
          <p:cNvPr id="7" name="Title 1"/>
          <p:cNvSpPr txBox="1">
            <a:spLocks/>
          </p:cNvSpPr>
          <p:nvPr/>
        </p:nvSpPr>
        <p:spPr>
          <a:xfrm>
            <a:off x="152400" y="152400"/>
            <a:ext cx="8839200" cy="2667000"/>
          </a:xfrm>
          <a:prstGeom prst="rect">
            <a:avLst/>
          </a:prstGeom>
        </p:spPr>
        <p:txBody>
          <a:bodyPr vert="horz" lIns="91440" tIns="45720" rIns="91440" bIns="9144" rtlCol="0" anchor="b">
            <a:norm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r>
              <a:rPr lang="en-US" sz="4800" b="1" baseline="30000" smtClean="0"/>
              <a:t>Chemometric Data Analysis Strategies for Optimizing Pathogen Discrimination and Classification Using Laser-Induced Breakdown Spectroscopy (LIBS) Emission Spectra</a:t>
            </a:r>
            <a:endParaRPr lang="en-CA" sz="4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10000" fill="hold" grpId="0"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520940" cy="548640"/>
          </a:xfrm>
        </p:spPr>
        <p:txBody>
          <a:bodyPr>
            <a:normAutofit/>
          </a:bodyPr>
          <a:lstStyle/>
          <a:p>
            <a:r>
              <a:rPr lang="en-CA" dirty="0" smtClean="0"/>
              <a:t>Previous paper</a:t>
            </a:r>
            <a:endParaRPr lang="en-CA" dirty="0"/>
          </a:p>
        </p:txBody>
      </p:sp>
      <p:grpSp>
        <p:nvGrpSpPr>
          <p:cNvPr id="6" name="Group 5"/>
          <p:cNvGrpSpPr/>
          <p:nvPr/>
        </p:nvGrpSpPr>
        <p:grpSpPr>
          <a:xfrm>
            <a:off x="1447800" y="2362200"/>
            <a:ext cx="6743700" cy="2781300"/>
            <a:chOff x="1447800" y="2362200"/>
            <a:chExt cx="6743700" cy="2781300"/>
          </a:xfrm>
        </p:grpSpPr>
        <p:pic>
          <p:nvPicPr>
            <p:cNvPr id="3" name="Picture 2"/>
            <p:cNvPicPr>
              <a:picLocks noChangeAspect="1"/>
            </p:cNvPicPr>
            <p:nvPr/>
          </p:nvPicPr>
          <p:blipFill>
            <a:blip r:embed="rId3"/>
            <a:stretch>
              <a:fillRect/>
            </a:stretch>
          </p:blipFill>
          <p:spPr>
            <a:xfrm>
              <a:off x="1447800" y="2362200"/>
              <a:ext cx="6743700" cy="27813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239000" y="2438400"/>
              <a:ext cx="838200" cy="369332"/>
            </a:xfrm>
            <a:prstGeom prst="rect">
              <a:avLst/>
            </a:prstGeom>
            <a:noFill/>
          </p:spPr>
          <p:txBody>
            <a:bodyPr wrap="square" rtlCol="0">
              <a:spAutoFit/>
            </a:bodyPr>
            <a:lstStyle/>
            <a:p>
              <a:r>
                <a:rPr lang="en-US" dirty="0" smtClean="0"/>
                <a:t>2012</a:t>
              </a:r>
              <a:endParaRPr lang="en-US" dirty="0"/>
            </a:p>
          </p:txBody>
        </p:sp>
      </p:grpSp>
      <p:pic>
        <p:nvPicPr>
          <p:cNvPr id="29" name="Picture 28"/>
          <p:cNvPicPr>
            <a:picLocks noChangeAspect="1"/>
          </p:cNvPicPr>
          <p:nvPr/>
        </p:nvPicPr>
        <p:blipFill>
          <a:blip r:embed="rId4"/>
          <a:stretch>
            <a:fillRect/>
          </a:stretch>
        </p:blipFill>
        <p:spPr>
          <a:xfrm>
            <a:off x="228600" y="2057400"/>
            <a:ext cx="7518878" cy="45085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657600" y="533400"/>
            <a:ext cx="4864100" cy="30353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520940" cy="548640"/>
          </a:xfrm>
        </p:spPr>
        <p:txBody>
          <a:bodyPr/>
          <a:lstStyle/>
          <a:p>
            <a:r>
              <a:rPr lang="en-CA" dirty="0" smtClean="0"/>
              <a:t>LIBS ON Bacteria</a:t>
            </a:r>
            <a:endParaRPr lang="en-CA" dirty="0"/>
          </a:p>
        </p:txBody>
      </p:sp>
      <p:grpSp>
        <p:nvGrpSpPr>
          <p:cNvPr id="30" name="Group 29"/>
          <p:cNvGrpSpPr/>
          <p:nvPr/>
        </p:nvGrpSpPr>
        <p:grpSpPr>
          <a:xfrm>
            <a:off x="2209800" y="762000"/>
            <a:ext cx="6629400" cy="5257800"/>
            <a:chOff x="1600200" y="1295400"/>
            <a:chExt cx="6629400" cy="5257800"/>
          </a:xfrm>
          <a:solidFill>
            <a:schemeClr val="bg1"/>
          </a:solidFill>
        </p:grpSpPr>
        <p:sp>
          <p:nvSpPr>
            <p:cNvPr id="31" name="Rectangle 30"/>
            <p:cNvSpPr/>
            <p:nvPr/>
          </p:nvSpPr>
          <p:spPr>
            <a:xfrm>
              <a:off x="1600200" y="1295400"/>
              <a:ext cx="6629400" cy="5257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pSp>
          <p:nvGrpSpPr>
            <p:cNvPr id="32" name="Group 344"/>
            <p:cNvGrpSpPr>
              <a:grpSpLocks/>
            </p:cNvGrpSpPr>
            <p:nvPr/>
          </p:nvGrpSpPr>
          <p:grpSpPr bwMode="auto">
            <a:xfrm>
              <a:off x="1752600" y="1447800"/>
              <a:ext cx="6324600" cy="4953000"/>
              <a:chOff x="1529" y="8059"/>
              <a:chExt cx="4235" cy="3781"/>
            </a:xfrm>
            <a:grpFill/>
          </p:grpSpPr>
          <p:grpSp>
            <p:nvGrpSpPr>
              <p:cNvPr id="33" name="Group 331"/>
              <p:cNvGrpSpPr>
                <a:grpSpLocks/>
              </p:cNvGrpSpPr>
              <p:nvPr/>
            </p:nvGrpSpPr>
            <p:grpSpPr bwMode="auto">
              <a:xfrm>
                <a:off x="1782" y="8059"/>
                <a:ext cx="3982" cy="3781"/>
                <a:chOff x="1116" y="7141"/>
                <a:chExt cx="3982" cy="3781"/>
              </a:xfrm>
              <a:grpFill/>
            </p:grpSpPr>
            <p:pic>
              <p:nvPicPr>
                <p:cNvPr id="41" name="Picture 308"/>
                <p:cNvPicPr>
                  <a:picLocks noChangeAspect="1" noChangeArrowheads="1"/>
                </p:cNvPicPr>
                <p:nvPr/>
              </p:nvPicPr>
              <p:blipFill>
                <a:blip r:embed="rId3" cstate="print"/>
                <a:srcRect/>
                <a:stretch>
                  <a:fillRect/>
                </a:stretch>
              </p:blipFill>
              <p:spPr bwMode="auto">
                <a:xfrm>
                  <a:off x="1300" y="7141"/>
                  <a:ext cx="3798" cy="3630"/>
                </a:xfrm>
                <a:prstGeom prst="rect">
                  <a:avLst/>
                </a:prstGeom>
                <a:ln>
                  <a:noFill/>
                  <a:headEnd/>
                  <a:tailEnd/>
                </a:ln>
              </p:spPr>
              <p:style>
                <a:lnRef idx="2">
                  <a:schemeClr val="dk1"/>
                </a:lnRef>
                <a:fillRef idx="1">
                  <a:schemeClr val="lt1"/>
                </a:fillRef>
                <a:effectRef idx="0">
                  <a:schemeClr val="dk1"/>
                </a:effectRef>
                <a:fontRef idx="minor">
                  <a:schemeClr val="dk1"/>
                </a:fontRef>
              </p:style>
            </p:pic>
            <p:pic>
              <p:nvPicPr>
                <p:cNvPr id="43" name="Picture 105" descr="B080F32A"/>
                <p:cNvPicPr>
                  <a:picLocks noChangeAspect="1" noChangeArrowheads="1"/>
                </p:cNvPicPr>
                <p:nvPr/>
              </p:nvPicPr>
              <p:blipFill>
                <a:blip r:embed="rId4" cstate="print"/>
                <a:srcRect/>
                <a:stretch>
                  <a:fillRect/>
                </a:stretch>
              </p:blipFill>
              <p:spPr bwMode="auto">
                <a:xfrm>
                  <a:off x="1116" y="9931"/>
                  <a:ext cx="1201" cy="991"/>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5" name="Picture 315" descr="100_0596"/>
                <p:cNvPicPr>
                  <a:picLocks noChangeAspect="1" noChangeArrowheads="1"/>
                </p:cNvPicPr>
                <p:nvPr/>
              </p:nvPicPr>
              <p:blipFill>
                <a:blip r:embed="rId5" cstate="print">
                  <a:clrChange>
                    <a:clrFrom>
                      <a:srgbClr val="AFA9CB"/>
                    </a:clrFrom>
                    <a:clrTo>
                      <a:srgbClr val="AFA9CB">
                        <a:alpha val="0"/>
                      </a:srgbClr>
                    </a:clrTo>
                  </a:clrChange>
                </a:blip>
                <a:srcRect l="54643" t="48885" r="44455" b="48837"/>
                <a:stretch>
                  <a:fillRect/>
                </a:stretch>
              </p:blipFill>
              <p:spPr bwMode="auto">
                <a:xfrm>
                  <a:off x="1897" y="10194"/>
                  <a:ext cx="38" cy="71"/>
                </a:xfrm>
                <a:prstGeom prst="rect">
                  <a:avLst/>
                </a:prstGeom>
                <a:ln>
                  <a:headEnd/>
                  <a:tailEnd/>
                </a:ln>
              </p:spPr>
              <p:style>
                <a:lnRef idx="2">
                  <a:schemeClr val="dk1"/>
                </a:lnRef>
                <a:fillRef idx="1">
                  <a:schemeClr val="lt1"/>
                </a:fillRef>
                <a:effectRef idx="0">
                  <a:schemeClr val="dk1"/>
                </a:effectRef>
                <a:fontRef idx="minor">
                  <a:schemeClr val="dk1"/>
                </a:fontRef>
              </p:style>
            </p:pic>
            <p:grpSp>
              <p:nvGrpSpPr>
                <p:cNvPr id="46" name="Group 316"/>
                <p:cNvGrpSpPr>
                  <a:grpSpLocks noChangeAspect="1"/>
                </p:cNvGrpSpPr>
                <p:nvPr/>
              </p:nvGrpSpPr>
              <p:grpSpPr bwMode="auto">
                <a:xfrm>
                  <a:off x="1886" y="9559"/>
                  <a:ext cx="60" cy="660"/>
                  <a:chOff x="3077" y="12527"/>
                  <a:chExt cx="120" cy="1320"/>
                </a:xfrm>
                <a:grpFill/>
              </p:grpSpPr>
              <p:sp>
                <p:nvSpPr>
                  <p:cNvPr id="53" name="Line 317"/>
                  <p:cNvSpPr>
                    <a:spLocks noChangeAspect="1" noChangeShapeType="1"/>
                  </p:cNvSpPr>
                  <p:nvPr/>
                </p:nvSpPr>
                <p:spPr bwMode="auto">
                  <a:xfrm>
                    <a:off x="3077" y="12527"/>
                    <a:ext cx="60" cy="1320"/>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sp>
                <p:nvSpPr>
                  <p:cNvPr id="54" name="Line 318"/>
                  <p:cNvSpPr>
                    <a:spLocks noChangeAspect="1" noChangeShapeType="1"/>
                  </p:cNvSpPr>
                  <p:nvPr/>
                </p:nvSpPr>
                <p:spPr bwMode="auto">
                  <a:xfrm flipH="1">
                    <a:off x="3137" y="12527"/>
                    <a:ext cx="60" cy="1320"/>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grpSp>
            <p:sp>
              <p:nvSpPr>
                <p:cNvPr id="47" name="Line 319"/>
                <p:cNvSpPr>
                  <a:spLocks noChangeAspect="1" noChangeShapeType="1"/>
                </p:cNvSpPr>
                <p:nvPr/>
              </p:nvSpPr>
              <p:spPr bwMode="auto">
                <a:xfrm>
                  <a:off x="1954" y="10219"/>
                  <a:ext cx="879" cy="109"/>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sp>
              <p:nvSpPr>
                <p:cNvPr id="48" name="Line 320"/>
                <p:cNvSpPr>
                  <a:spLocks noChangeAspect="1" noChangeShapeType="1"/>
                </p:cNvSpPr>
                <p:nvPr/>
              </p:nvSpPr>
              <p:spPr bwMode="auto">
                <a:xfrm>
                  <a:off x="1916" y="10274"/>
                  <a:ext cx="556" cy="432"/>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sp>
              <p:nvSpPr>
                <p:cNvPr id="49" name="Line 321"/>
                <p:cNvSpPr>
                  <a:spLocks noChangeAspect="1" noChangeShapeType="1"/>
                </p:cNvSpPr>
                <p:nvPr/>
              </p:nvSpPr>
              <p:spPr bwMode="auto">
                <a:xfrm>
                  <a:off x="1952" y="10232"/>
                  <a:ext cx="520" cy="95"/>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sp>
              <p:nvSpPr>
                <p:cNvPr id="50" name="Line 322"/>
                <p:cNvSpPr>
                  <a:spLocks noChangeAspect="1" noChangeShapeType="1"/>
                </p:cNvSpPr>
                <p:nvPr/>
              </p:nvSpPr>
              <p:spPr bwMode="auto">
                <a:xfrm flipH="1">
                  <a:off x="2021" y="8882"/>
                  <a:ext cx="804" cy="1182"/>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sp>
              <p:nvSpPr>
                <p:cNvPr id="51" name="Line 323"/>
                <p:cNvSpPr>
                  <a:spLocks noChangeAspect="1" noChangeShapeType="1"/>
                </p:cNvSpPr>
                <p:nvPr/>
              </p:nvSpPr>
              <p:spPr bwMode="auto">
                <a:xfrm>
                  <a:off x="1949" y="10259"/>
                  <a:ext cx="880" cy="449"/>
                </a:xfrm>
                <a:prstGeom prst="line">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pic>
              <p:nvPicPr>
                <p:cNvPr id="52" name="Picture 324" descr="3000mTorr1"/>
                <p:cNvPicPr>
                  <a:picLocks noChangeAspect="1" noChangeArrowheads="1"/>
                </p:cNvPicPr>
                <p:nvPr/>
              </p:nvPicPr>
              <p:blipFill>
                <a:blip r:embed="rId6" cstate="print"/>
                <a:srcRect l="42171" t="25726" r="47610" b="59975"/>
                <a:stretch>
                  <a:fillRect/>
                </a:stretch>
              </p:blipFill>
              <p:spPr bwMode="auto">
                <a:xfrm>
                  <a:off x="2467" y="10328"/>
                  <a:ext cx="366" cy="383"/>
                </a:xfrm>
                <a:prstGeom prst="rect">
                  <a:avLst/>
                </a:prstGeom>
                <a:ln>
                  <a:headEnd/>
                  <a:tailEnd/>
                </a:ln>
              </p:spPr>
              <p:style>
                <a:lnRef idx="2">
                  <a:schemeClr val="dk1"/>
                </a:lnRef>
                <a:fillRef idx="1">
                  <a:schemeClr val="lt1"/>
                </a:fillRef>
                <a:effectRef idx="0">
                  <a:schemeClr val="dk1"/>
                </a:effectRef>
                <a:fontRef idx="minor">
                  <a:schemeClr val="dk1"/>
                </a:fontRef>
              </p:style>
            </p:pic>
          </p:grpSp>
          <p:pic>
            <p:nvPicPr>
              <p:cNvPr id="35" name="Picture 326"/>
              <p:cNvPicPr>
                <a:picLocks noChangeAspect="1" noChangeArrowheads="1"/>
              </p:cNvPicPr>
              <p:nvPr/>
            </p:nvPicPr>
            <p:blipFill>
              <a:blip r:embed="rId7" cstate="print"/>
              <a:srcRect/>
              <a:stretch>
                <a:fillRect/>
              </a:stretch>
            </p:blipFill>
            <p:spPr bwMode="auto">
              <a:xfrm>
                <a:off x="1529" y="9940"/>
                <a:ext cx="707" cy="785"/>
              </a:xfrm>
              <a:prstGeom prst="rect">
                <a:avLst/>
              </a:prstGeom>
              <a:ln>
                <a:headEnd/>
                <a:tailEnd/>
              </a:ln>
            </p:spPr>
            <p:style>
              <a:lnRef idx="2">
                <a:schemeClr val="dk1"/>
              </a:lnRef>
              <a:fillRef idx="1">
                <a:schemeClr val="lt1"/>
              </a:fillRef>
              <a:effectRef idx="0">
                <a:schemeClr val="dk1"/>
              </a:effectRef>
              <a:fontRef idx="minor">
                <a:schemeClr val="dk1"/>
              </a:fontRef>
            </p:style>
          </p:pic>
          <p:grpSp>
            <p:nvGrpSpPr>
              <p:cNvPr id="37" name="Group 329"/>
              <p:cNvGrpSpPr>
                <a:grpSpLocks noChangeAspect="1"/>
              </p:cNvGrpSpPr>
              <p:nvPr/>
            </p:nvGrpSpPr>
            <p:grpSpPr bwMode="auto">
              <a:xfrm>
                <a:off x="4526" y="10952"/>
                <a:ext cx="443" cy="257"/>
                <a:chOff x="3862" y="10040"/>
                <a:chExt cx="443" cy="257"/>
              </a:xfrm>
              <a:grpFill/>
            </p:grpSpPr>
            <p:sp>
              <p:nvSpPr>
                <p:cNvPr id="39" name="AutoShape 328"/>
                <p:cNvSpPr>
                  <a:spLocks noChangeAspect="1" noChangeArrowheads="1" noTextEdit="1"/>
                </p:cNvSpPr>
                <p:nvPr/>
              </p:nvSpPr>
              <p:spPr bwMode="auto">
                <a:xfrm>
                  <a:off x="3862" y="10040"/>
                  <a:ext cx="443" cy="257"/>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endParaRPr lang="en-CA"/>
                </a:p>
              </p:txBody>
            </p:sp>
            <p:pic>
              <p:nvPicPr>
                <p:cNvPr id="40" name="Picture 330"/>
                <p:cNvPicPr>
                  <a:picLocks noChangeAspect="1" noChangeArrowheads="1"/>
                </p:cNvPicPr>
                <p:nvPr/>
              </p:nvPicPr>
              <p:blipFill>
                <a:blip r:embed="rId8" cstate="print"/>
                <a:srcRect/>
                <a:stretch>
                  <a:fillRect/>
                </a:stretch>
              </p:blipFill>
              <p:spPr bwMode="auto">
                <a:xfrm>
                  <a:off x="3862" y="10040"/>
                  <a:ext cx="443" cy="257"/>
                </a:xfrm>
                <a:prstGeom prst="rect">
                  <a:avLst/>
                </a:prstGeom>
                <a:ln>
                  <a:headEnd/>
                  <a:tailEnd/>
                </a:ln>
              </p:spPr>
              <p:style>
                <a:lnRef idx="2">
                  <a:schemeClr val="dk1"/>
                </a:lnRef>
                <a:fillRef idx="1">
                  <a:schemeClr val="lt1"/>
                </a:fillRef>
                <a:effectRef idx="0">
                  <a:schemeClr val="dk1"/>
                </a:effectRef>
                <a:fontRef idx="minor">
                  <a:schemeClr val="dk1"/>
                </a:fontRef>
              </p:style>
            </p:pic>
          </p:grpSp>
        </p:grpSp>
      </p:grpSp>
      <p:pic>
        <p:nvPicPr>
          <p:cNvPr id="3" name="Picture 2"/>
          <p:cNvPicPr>
            <a:picLocks noChangeAspect="1"/>
          </p:cNvPicPr>
          <p:nvPr/>
        </p:nvPicPr>
        <p:blipFill>
          <a:blip r:embed="rId9"/>
          <a:stretch>
            <a:fillRect/>
          </a:stretch>
        </p:blipFill>
        <p:spPr>
          <a:xfrm>
            <a:off x="457200" y="2971800"/>
            <a:ext cx="8181544" cy="35941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DFA on 13 emission lines</a:t>
            </a:r>
            <a:endParaRPr lang="en-US" dirty="0"/>
          </a:p>
        </p:txBody>
      </p:sp>
      <p:pic>
        <p:nvPicPr>
          <p:cNvPr id="4" name="Picture 3"/>
          <p:cNvPicPr>
            <a:picLocks noChangeAspect="1"/>
          </p:cNvPicPr>
          <p:nvPr/>
        </p:nvPicPr>
        <p:blipFill>
          <a:blip r:embed="rId3"/>
          <a:stretch>
            <a:fillRect/>
          </a:stretch>
        </p:blipFill>
        <p:spPr>
          <a:xfrm>
            <a:off x="381000" y="1066800"/>
            <a:ext cx="6756400" cy="40513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alphaModFix/>
          </a:blip>
          <a:stretch>
            <a:fillRect/>
          </a:stretch>
        </p:blipFill>
        <p:spPr>
          <a:xfrm>
            <a:off x="228600" y="3860800"/>
            <a:ext cx="8776854" cy="28448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533400" y="4267200"/>
            <a:ext cx="3886200" cy="2286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259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study</a:t>
            </a:r>
            <a:endParaRPr lang="en-US" dirty="0"/>
          </a:p>
        </p:txBody>
      </p:sp>
      <p:sp>
        <p:nvSpPr>
          <p:cNvPr id="3" name="Content Placeholder 2"/>
          <p:cNvSpPr>
            <a:spLocks noGrp="1"/>
          </p:cNvSpPr>
          <p:nvPr>
            <p:ph idx="1"/>
          </p:nvPr>
        </p:nvSpPr>
        <p:spPr>
          <a:xfrm>
            <a:off x="1371600" y="1066800"/>
            <a:ext cx="7254240" cy="2362200"/>
          </a:xfrm>
        </p:spPr>
        <p:txBody>
          <a:bodyPr>
            <a:normAutofit/>
          </a:bodyPr>
          <a:lstStyle/>
          <a:p>
            <a:pPr>
              <a:buFont typeface="Arial"/>
              <a:buChar char="•"/>
            </a:pPr>
            <a:r>
              <a:rPr lang="en-US" sz="2000" dirty="0" smtClean="0"/>
              <a:t>SAME DATA BUT WITH NEW TECHNIQUES AND NEW MODELS</a:t>
            </a:r>
          </a:p>
          <a:p>
            <a:pPr>
              <a:buFont typeface="Arial"/>
              <a:buChar char="•"/>
            </a:pPr>
            <a:r>
              <a:rPr lang="en-US" sz="2000" dirty="0"/>
              <a:t>RM0, RM1, and RM2</a:t>
            </a:r>
          </a:p>
          <a:p>
            <a:pPr>
              <a:buFont typeface="Arial"/>
              <a:buChar char="•"/>
            </a:pPr>
            <a:r>
              <a:rPr lang="en-US" sz="2000" dirty="0" smtClean="0"/>
              <a:t>Principle Least Squares Discriminant Analysis (PLSDA) </a:t>
            </a:r>
            <a:r>
              <a:rPr lang="en-US" sz="2000" dirty="0" err="1" smtClean="0"/>
              <a:t>vs</a:t>
            </a:r>
            <a:r>
              <a:rPr lang="en-US" sz="2000" dirty="0" smtClean="0"/>
              <a:t> Discriminant Function Analysis (DFA)</a:t>
            </a:r>
          </a:p>
          <a:p>
            <a:pPr>
              <a:buFont typeface="Arial"/>
              <a:buChar char="•"/>
            </a:pPr>
            <a:r>
              <a:rPr lang="en-US" sz="2000" dirty="0" smtClean="0"/>
              <a:t>The motivation for this work came from De Lucia et al. (explosives)</a:t>
            </a:r>
            <a:endParaRPr lang="en-US" sz="2000" dirty="0"/>
          </a:p>
        </p:txBody>
      </p:sp>
      <p:sp>
        <p:nvSpPr>
          <p:cNvPr id="4" name="TextBox 3"/>
          <p:cNvSpPr txBox="1"/>
          <p:nvPr/>
        </p:nvSpPr>
        <p:spPr>
          <a:xfrm>
            <a:off x="2057400" y="3276600"/>
            <a:ext cx="5029200" cy="646331"/>
          </a:xfrm>
          <a:prstGeom prst="rect">
            <a:avLst/>
          </a:prstGeom>
          <a:noFill/>
        </p:spPr>
        <p:txBody>
          <a:bodyPr wrap="square" rtlCol="0">
            <a:spAutoFit/>
          </a:bodyPr>
          <a:lstStyle/>
          <a:p>
            <a:pPr algn="ctr"/>
            <a:r>
              <a:rPr lang="en-US" sz="3600" dirty="0" smtClean="0"/>
              <a:t>RM0 </a:t>
            </a:r>
            <a:r>
              <a:rPr lang="en-US" sz="3600" dirty="0" err="1" smtClean="0"/>
              <a:t>vs</a:t>
            </a:r>
            <a:r>
              <a:rPr lang="en-US" sz="3600" dirty="0" smtClean="0"/>
              <a:t> RM1 </a:t>
            </a:r>
            <a:r>
              <a:rPr lang="en-US" sz="3600" dirty="0" err="1" smtClean="0"/>
              <a:t>vs</a:t>
            </a:r>
            <a:r>
              <a:rPr lang="en-US" sz="3600" dirty="0" smtClean="0"/>
              <a:t> RM2</a:t>
            </a:r>
            <a:endParaRPr lang="en-US" sz="3600" dirty="0"/>
          </a:p>
        </p:txBody>
      </p:sp>
      <p:sp>
        <p:nvSpPr>
          <p:cNvPr id="5" name="Down Arrow 4"/>
          <p:cNvSpPr/>
          <p:nvPr/>
        </p:nvSpPr>
        <p:spPr>
          <a:xfrm>
            <a:off x="4191000" y="4114800"/>
            <a:ext cx="838200" cy="914400"/>
          </a:xfrm>
          <a:prstGeom prst="down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6" name="TextBox 5"/>
          <p:cNvSpPr txBox="1"/>
          <p:nvPr/>
        </p:nvSpPr>
        <p:spPr>
          <a:xfrm>
            <a:off x="2057400" y="5181600"/>
            <a:ext cx="5029200" cy="646331"/>
          </a:xfrm>
          <a:prstGeom prst="rect">
            <a:avLst/>
          </a:prstGeom>
          <a:noFill/>
        </p:spPr>
        <p:txBody>
          <a:bodyPr wrap="square" rtlCol="0">
            <a:spAutoFit/>
          </a:bodyPr>
          <a:lstStyle/>
          <a:p>
            <a:pPr algn="ctr"/>
            <a:r>
              <a:rPr lang="en-US" sz="3600" dirty="0" smtClean="0"/>
              <a:t>PLSDA </a:t>
            </a:r>
            <a:r>
              <a:rPr lang="en-US" sz="3600" dirty="0" err="1" smtClean="0"/>
              <a:t>vs</a:t>
            </a:r>
            <a:r>
              <a:rPr lang="en-US" sz="3600" dirty="0" smtClean="0"/>
              <a:t> DFA</a:t>
            </a:r>
            <a:endParaRPr lang="en-US" sz="3600" dirty="0"/>
          </a:p>
        </p:txBody>
      </p:sp>
      <p:pic>
        <p:nvPicPr>
          <p:cNvPr id="7" name="Picture 6"/>
          <p:cNvPicPr>
            <a:picLocks noChangeAspect="1"/>
          </p:cNvPicPr>
          <p:nvPr/>
        </p:nvPicPr>
        <p:blipFill>
          <a:blip r:embed="rId3"/>
          <a:stretch>
            <a:fillRect/>
          </a:stretch>
        </p:blipFill>
        <p:spPr>
          <a:xfrm>
            <a:off x="2438400" y="3733800"/>
            <a:ext cx="6540500" cy="29464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4348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 models; rm0, rm1, and rm2</a:t>
            </a:r>
            <a:endParaRPr lang="en-US" dirty="0"/>
          </a:p>
        </p:txBody>
      </p:sp>
      <p:sp>
        <p:nvSpPr>
          <p:cNvPr id="3" name="Content Placeholder 2"/>
          <p:cNvSpPr>
            <a:spLocks noGrp="1"/>
          </p:cNvSpPr>
          <p:nvPr>
            <p:ph idx="1"/>
          </p:nvPr>
        </p:nvSpPr>
        <p:spPr>
          <a:xfrm>
            <a:off x="1295400" y="1905000"/>
            <a:ext cx="7520940" cy="2861772"/>
          </a:xfrm>
        </p:spPr>
        <p:txBody>
          <a:bodyPr>
            <a:normAutofit/>
          </a:bodyPr>
          <a:lstStyle/>
          <a:p>
            <a:pPr>
              <a:buFont typeface="Arial"/>
              <a:buChar char="•"/>
            </a:pPr>
            <a:r>
              <a:rPr lang="en-US" sz="2000" dirty="0" smtClean="0"/>
              <a:t>RM0 – (lines) the 13 strong emission lines observed in the bacterial spectra (13 independent variables)</a:t>
            </a:r>
          </a:p>
          <a:p>
            <a:pPr>
              <a:buFont typeface="Arial"/>
              <a:buChar char="•"/>
            </a:pPr>
            <a:r>
              <a:rPr lang="en-US" sz="2000" dirty="0" smtClean="0"/>
              <a:t>RM1 – sums the 5 elements observed and ratios of the sums (24 independent variables)</a:t>
            </a:r>
          </a:p>
          <a:p>
            <a:pPr>
              <a:buFont typeface="Arial"/>
              <a:buChar char="•"/>
            </a:pPr>
            <a:r>
              <a:rPr lang="en-US" sz="2000" dirty="0" smtClean="0"/>
              <a:t>RM2 – the 13 strong emission lines and ratios of the lines (80 independent variables)</a:t>
            </a:r>
            <a:endParaRPr lang="en-US" sz="2000" dirty="0"/>
          </a:p>
        </p:txBody>
      </p:sp>
      <p:sp>
        <p:nvSpPr>
          <p:cNvPr id="4" name="TextBox 3"/>
          <p:cNvSpPr txBox="1"/>
          <p:nvPr/>
        </p:nvSpPr>
        <p:spPr>
          <a:xfrm>
            <a:off x="3352800" y="5105400"/>
            <a:ext cx="5715000" cy="923330"/>
          </a:xfrm>
          <a:prstGeom prst="rect">
            <a:avLst/>
          </a:prstGeom>
          <a:noFill/>
        </p:spPr>
        <p:txBody>
          <a:bodyPr wrap="square" rtlCol="0">
            <a:spAutoFit/>
          </a:bodyPr>
          <a:lstStyle/>
          <a:p>
            <a:r>
              <a:rPr lang="en-US" b="1" dirty="0"/>
              <a:t>W</a:t>
            </a:r>
            <a:r>
              <a:rPr lang="en-US" b="1" dirty="0" smtClean="0"/>
              <a:t>hole spectrum analysis not performed</a:t>
            </a:r>
          </a:p>
          <a:p>
            <a:pPr marL="285750" indent="-285750">
              <a:buFont typeface="Arial"/>
              <a:buChar char="•"/>
            </a:pPr>
            <a:r>
              <a:rPr lang="en-US" b="1" dirty="0"/>
              <a:t>O</a:t>
            </a:r>
            <a:r>
              <a:rPr lang="en-US" b="1" dirty="0" smtClean="0"/>
              <a:t>ver 54,000 channels (SPSS cannot handle) </a:t>
            </a:r>
          </a:p>
          <a:p>
            <a:pPr marL="285750" indent="-285750">
              <a:buFont typeface="Arial"/>
              <a:buChar char="•"/>
            </a:pPr>
            <a:r>
              <a:rPr lang="en-US" b="1" dirty="0" smtClean="0"/>
              <a:t>Presence of </a:t>
            </a:r>
            <a:r>
              <a:rPr lang="en-US" b="1" dirty="0" err="1" smtClean="0"/>
              <a:t>Échelle</a:t>
            </a:r>
            <a:r>
              <a:rPr lang="en-US" b="1" dirty="0" smtClean="0"/>
              <a:t> spectral gaps</a:t>
            </a:r>
            <a:endParaRPr lang="en-US" b="1" dirty="0"/>
          </a:p>
        </p:txBody>
      </p:sp>
      <p:sp>
        <p:nvSpPr>
          <p:cNvPr id="5" name="TextBox 4"/>
          <p:cNvSpPr txBox="1"/>
          <p:nvPr/>
        </p:nvSpPr>
        <p:spPr>
          <a:xfrm>
            <a:off x="1295400" y="914400"/>
            <a:ext cx="6934200" cy="646331"/>
          </a:xfrm>
          <a:prstGeom prst="rect">
            <a:avLst/>
          </a:prstGeom>
          <a:noFill/>
        </p:spPr>
        <p:txBody>
          <a:bodyPr wrap="square" rtlCol="0">
            <a:spAutoFit/>
          </a:bodyPr>
          <a:lstStyle/>
          <a:p>
            <a:r>
              <a:rPr lang="en-US" dirty="0" smtClean="0"/>
              <a:t>3 different down-selected models used as independent variables for our analysis</a:t>
            </a:r>
          </a:p>
        </p:txBody>
      </p:sp>
      <p:graphicFrame>
        <p:nvGraphicFramePr>
          <p:cNvPr id="6" name="Table 5"/>
          <p:cNvGraphicFramePr>
            <a:graphicFrameLocks noGrp="1"/>
          </p:cNvGraphicFramePr>
          <p:nvPr>
            <p:extLst>
              <p:ext uri="{D42A27DB-BD31-4B8C-83A1-F6EECF244321}">
                <p14:modId xmlns:p14="http://schemas.microsoft.com/office/powerpoint/2010/main" val="3966458503"/>
              </p:ext>
            </p:extLst>
          </p:nvPr>
        </p:nvGraphicFramePr>
        <p:xfrm>
          <a:off x="838200" y="1447800"/>
          <a:ext cx="7391400" cy="4876800"/>
        </p:xfrm>
        <a:graphic>
          <a:graphicData uri="http://schemas.openxmlformats.org/drawingml/2006/table">
            <a:tbl>
              <a:tblPr/>
              <a:tblGrid>
                <a:gridCol w="1847850"/>
                <a:gridCol w="1847850"/>
                <a:gridCol w="1847850"/>
                <a:gridCol w="1847850"/>
              </a:tblGrid>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P213.618 </a:t>
                      </a:r>
                      <a:r>
                        <a:rPr lang="en-US" sz="1600" b="0" i="0" cap="none" dirty="0" smtClean="0">
                          <a:solidFill>
                            <a:schemeClr val="tx1"/>
                          </a:solidFill>
                          <a:latin typeface="DINPro-Light"/>
                          <a:ea typeface="Times New Roman"/>
                          <a:cs typeface="DINPro-Light"/>
                        </a:rPr>
                        <a:t>(P1</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1/Na1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w="12700" cap="flat" cmpd="sng" algn="ctr">
                      <a:solidFill>
                        <a:scrgbClr r="0" g="0" b="0"/>
                      </a:solidFill>
                      <a:prstDash val="solid"/>
                      <a:round/>
                      <a:headEnd type="none" w="med" len="med"/>
                      <a:tailEnd type="none" w="med" len="med"/>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4/C</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w="12700" cap="flat" cmpd="sng" algn="ctr">
                      <a:solidFill>
                        <a:scrgbClr r="0" g="0" b="0"/>
                      </a:solidFill>
                      <a:prstDash val="solid"/>
                      <a:round/>
                      <a:headEnd type="none" w="med" len="med"/>
                      <a:tailEnd type="none" w="med" len="med"/>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gii1/Na2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P214.914 </a:t>
                      </a:r>
                      <a:r>
                        <a:rPr lang="en-US" sz="1600" b="0" i="0" cap="none" dirty="0" smtClean="0">
                          <a:solidFill>
                            <a:schemeClr val="tx1"/>
                          </a:solidFill>
                          <a:latin typeface="DINPro-Light"/>
                          <a:ea typeface="Times New Roman"/>
                          <a:cs typeface="DINPro-Light"/>
                        </a:rPr>
                        <a:t>(P2</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1/Na2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4/Mgii1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/C</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P255.326 </a:t>
                      </a:r>
                      <a:r>
                        <a:rPr lang="en-US" sz="1600" b="0" i="0" cap="none" dirty="0" smtClean="0">
                          <a:solidFill>
                            <a:schemeClr val="tx1"/>
                          </a:solidFill>
                          <a:latin typeface="DINPro-Light"/>
                          <a:ea typeface="Times New Roman"/>
                          <a:cs typeface="DINPro-Light"/>
                        </a:rPr>
                        <a:t>(P3</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2/C</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4/Mgii2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/Ca1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P253.560 </a:t>
                      </a:r>
                      <a:r>
                        <a:rPr lang="en-US" sz="1600" b="0" i="0" cap="none" dirty="0" smtClean="0">
                          <a:solidFill>
                            <a:schemeClr val="tx1"/>
                          </a:solidFill>
                          <a:latin typeface="DINPro-Light"/>
                          <a:ea typeface="Times New Roman"/>
                          <a:cs typeface="DINPro-Light"/>
                        </a:rPr>
                        <a:t>(P4</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2/Mgii1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a:t>
                      </a: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/Ca2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C247.856 </a:t>
                      </a:r>
                      <a:r>
                        <a:rPr lang="en-US" sz="1600" b="0" i="0" cap="none" dirty="0" smtClean="0">
                          <a:solidFill>
                            <a:schemeClr val="tx1"/>
                          </a:solidFill>
                          <a:latin typeface="DINPro-Light"/>
                          <a:ea typeface="Times New Roman"/>
                          <a:cs typeface="DINPro-Light"/>
                        </a:rPr>
                        <a:t>(C)</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2/Mgii2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4/Ca1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/Ca3</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Mg279.553 </a:t>
                      </a:r>
                      <a:r>
                        <a:rPr lang="en-US" sz="1600" b="0" i="0" cap="none" dirty="0" smtClean="0">
                          <a:solidFill>
                            <a:schemeClr val="tx1"/>
                          </a:solidFill>
                          <a:latin typeface="DINPro-Light"/>
                          <a:ea typeface="Times New Roman"/>
                          <a:cs typeface="DINPro-Light"/>
                        </a:rPr>
                        <a:t>(Mgii1</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a:t>
                      </a: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4/Ca2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/Na1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Mg280.271 </a:t>
                      </a:r>
                      <a:r>
                        <a:rPr lang="en-US" sz="1600" b="0" i="0" cap="none" dirty="0" smtClean="0">
                          <a:solidFill>
                            <a:schemeClr val="tx1"/>
                          </a:solidFill>
                          <a:latin typeface="DINPro-Light"/>
                          <a:ea typeface="Times New Roman"/>
                          <a:cs typeface="DINPro-Light"/>
                        </a:rPr>
                        <a:t>(Mgii2</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2/Ca1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4/Ca3</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/Na2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smtClean="0">
                          <a:solidFill>
                            <a:schemeClr val="tx1"/>
                          </a:solidFill>
                          <a:latin typeface="DINPro-Light"/>
                          <a:ea typeface="Times New Roman"/>
                          <a:cs typeface="DINPro-Light"/>
                        </a:rPr>
                        <a:t>Mg285.213 (</a:t>
                      </a: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2/Ca2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4/Na1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a1/C</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Ca393.361 </a:t>
                      </a:r>
                      <a:r>
                        <a:rPr lang="en-US" sz="1600" b="0" i="0" cap="none" dirty="0" smtClean="0">
                          <a:solidFill>
                            <a:schemeClr val="tx1"/>
                          </a:solidFill>
                          <a:latin typeface="DINPro-Light"/>
                          <a:ea typeface="Times New Roman"/>
                          <a:cs typeface="DINPro-Light"/>
                        </a:rPr>
                        <a:t>(Ca1</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2/Ca3</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4/Na2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a1/Na1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Ca396.837 </a:t>
                      </a:r>
                      <a:r>
                        <a:rPr lang="en-US" sz="1600" b="0" i="0" cap="none" dirty="0" smtClean="0">
                          <a:solidFill>
                            <a:schemeClr val="tx1"/>
                          </a:solidFill>
                          <a:latin typeface="DINPro-Light"/>
                          <a:ea typeface="Times New Roman"/>
                          <a:cs typeface="DINPro-Light"/>
                        </a:rPr>
                        <a:t>(Ca2</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2/Na1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gii1/C</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a1/Na2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Ca422.666 </a:t>
                      </a:r>
                      <a:r>
                        <a:rPr lang="en-US" sz="1600" b="0" i="0" cap="none" dirty="0" smtClean="0">
                          <a:solidFill>
                            <a:schemeClr val="tx1"/>
                          </a:solidFill>
                          <a:latin typeface="DINPro-Light"/>
                          <a:ea typeface="Times New Roman"/>
                          <a:cs typeface="DINPro-Light"/>
                        </a:rPr>
                        <a:t>(Ca3</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2/Na2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gii1/Ca1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a2/C</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Na588.995 </a:t>
                      </a:r>
                      <a:r>
                        <a:rPr lang="en-US" sz="1600" b="0" i="0" cap="none" dirty="0" smtClean="0">
                          <a:solidFill>
                            <a:schemeClr val="tx1"/>
                          </a:solidFill>
                          <a:latin typeface="DINPro-Light"/>
                          <a:ea typeface="Times New Roman"/>
                          <a:cs typeface="DINPro-Light"/>
                        </a:rPr>
                        <a:t>(Na1</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3/C</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gii1/Ca2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a2/Na1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Na589.593 </a:t>
                      </a:r>
                      <a:r>
                        <a:rPr lang="en-US" sz="1600" b="0" i="0" cap="none" dirty="0" smtClean="0">
                          <a:solidFill>
                            <a:schemeClr val="tx1"/>
                          </a:solidFill>
                          <a:latin typeface="DINPro-Light"/>
                          <a:ea typeface="Times New Roman"/>
                          <a:cs typeface="DINPro-Light"/>
                        </a:rPr>
                        <a:t>(Na2</a:t>
                      </a:r>
                      <a:r>
                        <a:rPr lang="en-US" sz="1600" b="0" i="0" cap="none" dirty="0">
                          <a:solidFill>
                            <a:schemeClr val="tx1"/>
                          </a:solidFill>
                          <a:latin typeface="DINPro-Light"/>
                          <a:ea typeface="Times New Roman"/>
                          <a:cs typeface="DINPro-Light"/>
                        </a:rPr>
                        <a:t>)*</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3/Mgii1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gii1/Ca3</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a2/Na2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a:t>
                      </a:r>
                      <a:r>
                        <a:rPr lang="en-US" sz="1600" b="0" i="0" cap="none" dirty="0">
                          <a:solidFill>
                            <a:schemeClr val="tx1"/>
                          </a:solidFill>
                          <a:latin typeface="DINPro-Light"/>
                          <a:ea typeface="Times New Roman"/>
                          <a:cs typeface="DINPro-Light"/>
                        </a:rPr>
                        <a:t>/c</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3/Mgii2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gii1/Na1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smtClean="0">
                          <a:solidFill>
                            <a:schemeClr val="tx1"/>
                          </a:solidFill>
                          <a:latin typeface="DINPro-Light"/>
                          <a:ea typeface="Times New Roman"/>
                          <a:cs typeface="DINPro-Light"/>
                        </a:rPr>
                        <a:t>Ca3/C</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1/Mgii1</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a:t>
                      </a: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gii1/Na2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a3/Na1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1/Mgii2</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3/Ca1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gii2/C</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a3/Na2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a:t>
                      </a: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3/Ca2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gii2/Ca1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/Na1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1/Ca1</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3/Ca3</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gii2/Ca2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C</a:t>
                      </a:r>
                      <a:r>
                        <a:rPr lang="en-US" sz="1600" b="0" i="0" cap="none" dirty="0" smtClean="0">
                          <a:solidFill>
                            <a:schemeClr val="tx1"/>
                          </a:solidFill>
                          <a:latin typeface="DINPro-Light"/>
                          <a:ea typeface="Times New Roman"/>
                          <a:cs typeface="DINPro-Light"/>
                        </a:rPr>
                        <a:t>/</a:t>
                      </a:r>
                      <a:r>
                        <a:rPr lang="en-US" sz="1600" b="0" i="0" cap="none" dirty="0">
                          <a:solidFill>
                            <a:schemeClr val="tx1"/>
                          </a:solidFill>
                          <a:latin typeface="DINPro-Light"/>
                          <a:ea typeface="Times New Roman"/>
                          <a:cs typeface="DINPro-Light"/>
                        </a:rPr>
                        <a:t>N</a:t>
                      </a:r>
                      <a:r>
                        <a:rPr lang="en-US" sz="1600" b="0" i="0" cap="none" dirty="0" smtClean="0">
                          <a:solidFill>
                            <a:schemeClr val="tx1"/>
                          </a:solidFill>
                          <a:latin typeface="DINPro-Light"/>
                          <a:ea typeface="Times New Roman"/>
                          <a:cs typeface="DINPro-Light"/>
                        </a:rPr>
                        <a:t>a2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1/Ca2</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3/Na1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gii2/Ca3</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a:noFill/>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/Mgii1</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209550">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1/Ca3</a:t>
                      </a:r>
                      <a:endParaRPr lang="en-CA" sz="1600" b="0" i="0" cap="none" dirty="0">
                        <a:solidFill>
                          <a:schemeClr val="tx1"/>
                        </a:solidFill>
                        <a:latin typeface="DINPro-Light"/>
                        <a:ea typeface="Times New Roman"/>
                        <a:cs typeface="DINPro-Light"/>
                      </a:endParaRPr>
                    </a:p>
                  </a:txBody>
                  <a:tcPr marL="68580" marR="68580" marT="0" marB="0" anchor="b">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P</a:t>
                      </a:r>
                      <a:r>
                        <a:rPr lang="en-US" sz="1600" b="0" i="0" cap="none" dirty="0" smtClean="0">
                          <a:solidFill>
                            <a:schemeClr val="tx1"/>
                          </a:solidFill>
                          <a:latin typeface="DINPro-Light"/>
                          <a:ea typeface="Times New Roman"/>
                          <a:cs typeface="DINPro-Light"/>
                        </a:rPr>
                        <a:t>3/Na2</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w="12700" cap="flat" cmpd="sng" algn="ctr">
                      <a:solidFill>
                        <a:scrgbClr r="0" g="0" b="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0" i="0" cap="none" dirty="0">
                          <a:solidFill>
                            <a:schemeClr val="tx1"/>
                          </a:solidFill>
                          <a:latin typeface="DINPro-Light"/>
                          <a:ea typeface="Times New Roman"/>
                          <a:cs typeface="DINPro-Light"/>
                        </a:rPr>
                        <a:t>M</a:t>
                      </a:r>
                      <a:r>
                        <a:rPr lang="en-US" sz="1600" b="0" i="0" cap="none" dirty="0" smtClean="0">
                          <a:solidFill>
                            <a:schemeClr val="tx1"/>
                          </a:solidFill>
                          <a:latin typeface="DINPro-Light"/>
                          <a:ea typeface="Times New Roman"/>
                          <a:cs typeface="DINPro-Light"/>
                        </a:rPr>
                        <a:t>gii1/Na1</a:t>
                      </a:r>
                      <a:endParaRPr lang="en-CA" sz="1600" b="0" i="0" cap="none" dirty="0">
                        <a:solidFill>
                          <a:schemeClr val="tx1"/>
                        </a:solidFill>
                        <a:latin typeface="DINPro-Light"/>
                        <a:ea typeface="Times New Roman"/>
                        <a:cs typeface="DINPro-Light"/>
                      </a:endParaRPr>
                    </a:p>
                  </a:txBody>
                  <a:tcPr marL="68580" marR="68580" marT="0" marB="0" anchor="b">
                    <a:lnL>
                      <a:noFill/>
                    </a:lnL>
                    <a:lnR>
                      <a:noFill/>
                    </a:lnR>
                    <a:lnT>
                      <a:noFill/>
                    </a:lnT>
                    <a:lnB w="12700" cap="flat" cmpd="sng" algn="ctr">
                      <a:solidFill>
                        <a:scrgbClr r="0" g="0" b="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0" i="0" cap="none" dirty="0" err="1">
                          <a:solidFill>
                            <a:schemeClr val="tx1"/>
                          </a:solidFill>
                          <a:latin typeface="DINPro-Light"/>
                          <a:ea typeface="Times New Roman"/>
                          <a:cs typeface="DINPro-Light"/>
                        </a:rPr>
                        <a:t>M</a:t>
                      </a:r>
                      <a:r>
                        <a:rPr lang="en-US" sz="1600" b="0" i="0" cap="none" dirty="0" err="1" smtClean="0">
                          <a:solidFill>
                            <a:schemeClr val="tx1"/>
                          </a:solidFill>
                          <a:latin typeface="DINPro-Light"/>
                          <a:ea typeface="Times New Roman"/>
                          <a:cs typeface="DINPro-Light"/>
                        </a:rPr>
                        <a:t>gi</a:t>
                      </a:r>
                      <a:r>
                        <a:rPr lang="en-US" sz="1600" b="0" i="0" cap="none" dirty="0" smtClean="0">
                          <a:solidFill>
                            <a:schemeClr val="tx1"/>
                          </a:solidFill>
                          <a:latin typeface="DINPro-Light"/>
                          <a:ea typeface="Times New Roman"/>
                          <a:cs typeface="DINPro-Light"/>
                        </a:rPr>
                        <a:t>/Mgii2</a:t>
                      </a:r>
                      <a:endParaRPr lang="en-CA" sz="1600" b="0" i="0" cap="none" dirty="0">
                        <a:solidFill>
                          <a:schemeClr val="tx1"/>
                        </a:solidFill>
                        <a:latin typeface="DINPro-Light"/>
                        <a:ea typeface="Times New Roman"/>
                        <a:cs typeface="DINPro-Light"/>
                      </a:endParaRPr>
                    </a:p>
                  </a:txBody>
                  <a:tcPr marL="68580" marR="68580" marT="0" marB="0" anchor="b">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solidFill>
                      <a:srgbClr val="FFFFFF"/>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41978673"/>
              </p:ext>
            </p:extLst>
          </p:nvPr>
        </p:nvGraphicFramePr>
        <p:xfrm>
          <a:off x="1447800" y="990600"/>
          <a:ext cx="6248400" cy="5029200"/>
        </p:xfrm>
        <a:graphic>
          <a:graphicData uri="http://schemas.openxmlformats.org/drawingml/2006/table">
            <a:tbl>
              <a:tblPr/>
              <a:tblGrid>
                <a:gridCol w="2956527"/>
                <a:gridCol w="3291873"/>
              </a:tblGrid>
              <a:tr h="419100">
                <a:tc>
                  <a:txBody>
                    <a:bodyPr/>
                    <a:lstStyle/>
                    <a:p>
                      <a:pPr marL="0" marR="0">
                        <a:spcBef>
                          <a:spcPts val="0"/>
                        </a:spcBef>
                        <a:spcAft>
                          <a:spcPts val="0"/>
                        </a:spcAft>
                      </a:pPr>
                      <a:r>
                        <a:rPr lang="en-US" sz="2000" b="0" i="0">
                          <a:latin typeface="DINPro-Light"/>
                          <a:ea typeface="Times New Roman"/>
                          <a:cs typeface="DINPro-Light"/>
                        </a:rPr>
                        <a:t>P (sum)</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2000" b="0" i="0" dirty="0">
                          <a:latin typeface="DINPro-Light"/>
                          <a:ea typeface="Times New Roman"/>
                          <a:cs typeface="DINPro-Light"/>
                        </a:rPr>
                        <a:t>Mg/</a:t>
                      </a:r>
                      <a:r>
                        <a:rPr lang="en-US" sz="2000" b="0" i="0" dirty="0" err="1">
                          <a:latin typeface="DINPro-Light"/>
                          <a:ea typeface="Times New Roman"/>
                          <a:cs typeface="DINPro-Light"/>
                        </a:rPr>
                        <a:t>Ca</a:t>
                      </a:r>
                      <a:endParaRPr lang="en-CA" sz="2000" b="0" i="0" dirty="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solidFill>
                      <a:srgbClr val="FFFFFF"/>
                    </a:solidFill>
                  </a:tcPr>
                </a:tc>
              </a:tr>
              <a:tr h="419100">
                <a:tc>
                  <a:txBody>
                    <a:bodyPr/>
                    <a:lstStyle/>
                    <a:p>
                      <a:pPr marL="0" marR="0">
                        <a:spcBef>
                          <a:spcPts val="0"/>
                        </a:spcBef>
                        <a:spcAft>
                          <a:spcPts val="0"/>
                        </a:spcAft>
                      </a:pPr>
                      <a:r>
                        <a:rPr lang="en-US" sz="2000" b="0" i="0" dirty="0">
                          <a:latin typeface="DINPro-Light"/>
                          <a:ea typeface="Times New Roman"/>
                          <a:cs typeface="DINPro-Light"/>
                        </a:rPr>
                        <a:t>C (sum)</a:t>
                      </a:r>
                      <a:endParaRPr lang="en-CA" sz="2000" b="0" i="0" dirty="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Mg/Na</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Mg (sum)</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Ca/Na</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Ca (sum)</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Ca/(P+Mg)</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Na (sum)</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Mg/(Ca+P)</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P/C</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P/(Ca+Mg)</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dirty="0">
                          <a:latin typeface="DINPro-Light"/>
                          <a:ea typeface="Times New Roman"/>
                          <a:cs typeface="DINPro-Light"/>
                        </a:rPr>
                        <a:t>P/Mg</a:t>
                      </a:r>
                      <a:endParaRPr lang="en-CA" sz="2000" b="0" i="0" dirty="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Ca/(C+Na)</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P/Ca</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Mg/(C+Na)</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dirty="0">
                          <a:latin typeface="DINPro-Light"/>
                          <a:ea typeface="Times New Roman"/>
                          <a:cs typeface="DINPro-Light"/>
                        </a:rPr>
                        <a:t>P/Na</a:t>
                      </a:r>
                      <a:endParaRPr lang="en-CA" sz="2000" b="0" i="0" dirty="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P/(C+Na)</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C/Mg</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(Ca+P+Mg)/C</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C/Ca</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a:noFill/>
                    </a:lnB>
                    <a:solidFill>
                      <a:srgbClr val="FFFFFF"/>
                    </a:solidFill>
                  </a:tcPr>
                </a:tc>
                <a:tc>
                  <a:txBody>
                    <a:bodyPr/>
                    <a:lstStyle/>
                    <a:p>
                      <a:pPr marL="0" marR="0">
                        <a:spcBef>
                          <a:spcPts val="0"/>
                        </a:spcBef>
                        <a:spcAft>
                          <a:spcPts val="0"/>
                        </a:spcAft>
                      </a:pPr>
                      <a:r>
                        <a:rPr lang="en-US" sz="2000" b="0" i="0">
                          <a:latin typeface="DINPro-Light"/>
                          <a:ea typeface="Times New Roman"/>
                          <a:cs typeface="DINPro-Light"/>
                        </a:rPr>
                        <a:t>(Ca+P+Mg)/Na</a:t>
                      </a:r>
                      <a:endParaRPr lang="en-CA" sz="2000" b="0" i="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a:noFill/>
                    </a:lnB>
                    <a:solidFill>
                      <a:srgbClr val="FFFFFF"/>
                    </a:solidFill>
                  </a:tcPr>
                </a:tc>
              </a:tr>
              <a:tr h="419100">
                <a:tc>
                  <a:txBody>
                    <a:bodyPr/>
                    <a:lstStyle/>
                    <a:p>
                      <a:pPr marL="0" marR="0">
                        <a:spcBef>
                          <a:spcPts val="0"/>
                        </a:spcBef>
                        <a:spcAft>
                          <a:spcPts val="0"/>
                        </a:spcAft>
                      </a:pPr>
                      <a:r>
                        <a:rPr lang="en-US" sz="2000" b="0" i="0">
                          <a:latin typeface="DINPro-Light"/>
                          <a:ea typeface="Times New Roman"/>
                          <a:cs typeface="DINPro-Light"/>
                        </a:rPr>
                        <a:t>C/Na</a:t>
                      </a:r>
                      <a:endParaRPr lang="en-CA" sz="2000" b="0" i="0">
                        <a:latin typeface="DINPro-Light"/>
                        <a:ea typeface="Times New Roman"/>
                        <a:cs typeface="DINPro-Light"/>
                      </a:endParaRPr>
                    </a:p>
                  </a:txBody>
                  <a:tcPr marL="68580" marR="68580" marT="0" marB="0" anchor="ctr">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b="0" i="0" dirty="0">
                          <a:latin typeface="DINPro-Light"/>
                          <a:ea typeface="Times New Roman"/>
                          <a:cs typeface="DINPro-Light"/>
                        </a:rPr>
                        <a:t>(</a:t>
                      </a:r>
                      <a:r>
                        <a:rPr lang="en-US" sz="2000" b="0" i="0" dirty="0" err="1">
                          <a:latin typeface="DINPro-Light"/>
                          <a:ea typeface="Times New Roman"/>
                          <a:cs typeface="DINPro-Light"/>
                        </a:rPr>
                        <a:t>Ca+P+Mg</a:t>
                      </a:r>
                      <a:r>
                        <a:rPr lang="en-US" sz="2000" b="0" i="0" dirty="0">
                          <a:latin typeface="DINPro-Light"/>
                          <a:ea typeface="Times New Roman"/>
                          <a:cs typeface="DINPro-Light"/>
                        </a:rPr>
                        <a:t>)/(</a:t>
                      </a:r>
                      <a:r>
                        <a:rPr lang="en-US" sz="2000" b="0" i="0" dirty="0" err="1">
                          <a:latin typeface="DINPro-Light"/>
                          <a:ea typeface="Times New Roman"/>
                          <a:cs typeface="DINPro-Light"/>
                        </a:rPr>
                        <a:t>C+Na</a:t>
                      </a:r>
                      <a:r>
                        <a:rPr lang="en-US" sz="2000" b="0" i="0" dirty="0">
                          <a:latin typeface="DINPro-Light"/>
                          <a:ea typeface="Times New Roman"/>
                          <a:cs typeface="DINPro-Light"/>
                        </a:rPr>
                        <a:t>)</a:t>
                      </a:r>
                      <a:endParaRPr lang="en-CA" sz="2000" b="0" i="0" dirty="0">
                        <a:latin typeface="DINPro-Light"/>
                        <a:ea typeface="Times New Roman"/>
                        <a:cs typeface="DINPro-Light"/>
                      </a:endParaRPr>
                    </a:p>
                  </a:txBody>
                  <a:tcPr marL="68580" marR="68580" marT="0" marB="0" anchor="ctr">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932491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CA" dirty="0" smtClean="0"/>
              <a:t>DFA on 3 models</a:t>
            </a:r>
            <a:endParaRPr lang="en-CA" dirty="0"/>
          </a:p>
        </p:txBody>
      </p:sp>
      <p:pic>
        <p:nvPicPr>
          <p:cNvPr id="6" name="Picture 5"/>
          <p:cNvPicPr>
            <a:picLocks noChangeAspect="1"/>
          </p:cNvPicPr>
          <p:nvPr/>
        </p:nvPicPr>
        <p:blipFill>
          <a:blip r:embed="rId3"/>
          <a:stretch>
            <a:fillRect/>
          </a:stretch>
        </p:blipFill>
        <p:spPr>
          <a:xfrm>
            <a:off x="304800" y="1219200"/>
            <a:ext cx="8483600" cy="32766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p:cNvPicPr>
            <a:picLocks noChangeAspect="1"/>
          </p:cNvPicPr>
          <p:nvPr/>
        </p:nvPicPr>
        <p:blipFill>
          <a:blip r:embed="rId4"/>
          <a:stretch>
            <a:fillRect/>
          </a:stretch>
        </p:blipFill>
        <p:spPr>
          <a:xfrm>
            <a:off x="1366764" y="2667000"/>
            <a:ext cx="6329436" cy="39497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p:cNvPicPr>
            <a:picLocks noChangeAspect="1"/>
          </p:cNvPicPr>
          <p:nvPr/>
        </p:nvPicPr>
        <p:blipFill>
          <a:blip r:embed="rId5"/>
          <a:stretch>
            <a:fillRect/>
          </a:stretch>
        </p:blipFill>
        <p:spPr>
          <a:xfrm>
            <a:off x="1219200" y="228600"/>
            <a:ext cx="7518878" cy="45085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1371600" y="762000"/>
            <a:ext cx="3810000" cy="17526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371600" y="3810000"/>
            <a:ext cx="3810000" cy="9144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371600" y="2971800"/>
            <a:ext cx="3810000" cy="8382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371600" y="2743200"/>
            <a:ext cx="3810000" cy="2286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1371600" y="2514600"/>
            <a:ext cx="3810000" cy="2286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705600" y="1447800"/>
            <a:ext cx="1981200" cy="2286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429000" y="1524000"/>
            <a:ext cx="1981200" cy="4571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81000" y="3200400"/>
            <a:ext cx="8610600" cy="3276600"/>
            <a:chOff x="381000" y="3200400"/>
            <a:chExt cx="8610600" cy="3276600"/>
          </a:xfrm>
        </p:grpSpPr>
        <p:pic>
          <p:nvPicPr>
            <p:cNvPr id="47" name="Picture 46"/>
            <p:cNvPicPr>
              <a:picLocks noChangeAspect="1"/>
            </p:cNvPicPr>
            <p:nvPr/>
          </p:nvPicPr>
          <p:blipFill>
            <a:blip r:embed="rId3"/>
            <a:stretch>
              <a:fillRect/>
            </a:stretch>
          </p:blipFill>
          <p:spPr>
            <a:xfrm>
              <a:off x="381000" y="3200400"/>
              <a:ext cx="8483600" cy="32766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934200" y="3200400"/>
              <a:ext cx="2057400" cy="369332"/>
            </a:xfrm>
            <a:prstGeom prst="rect">
              <a:avLst/>
            </a:prstGeom>
            <a:noFill/>
          </p:spPr>
          <p:txBody>
            <a:bodyPr wrap="square" rtlCol="0">
              <a:spAutoFit/>
            </a:bodyPr>
            <a:lstStyle/>
            <a:p>
              <a:r>
                <a:rPr lang="en-US" dirty="0" smtClean="0"/>
                <a:t>External Validation</a:t>
              </a:r>
              <a:endParaRPr lang="en-US" dirty="0"/>
            </a:p>
          </p:txBody>
        </p:sp>
      </p:grpSp>
      <p:sp>
        <p:nvSpPr>
          <p:cNvPr id="48" name="Rectangle 47"/>
          <p:cNvSpPr/>
          <p:nvPr/>
        </p:nvSpPr>
        <p:spPr>
          <a:xfrm>
            <a:off x="6172200" y="3733800"/>
            <a:ext cx="2667000" cy="26670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515900" y="608571"/>
            <a:ext cx="184666" cy="369332"/>
          </a:xfrm>
          <a:prstGeom prst="rect">
            <a:avLst/>
          </a:prstGeom>
          <a:noFill/>
        </p:spPr>
        <p:txBody>
          <a:bodyPr wrap="none" rtlCol="0">
            <a:spAutoFit/>
          </a:bodyPr>
          <a:lstStyle/>
          <a:p>
            <a:endParaRPr lang="en-US" dirty="0"/>
          </a:p>
        </p:txBody>
      </p:sp>
      <p:sp>
        <p:nvSpPr>
          <p:cNvPr id="38" name="Rectangle 37"/>
          <p:cNvSpPr/>
          <p:nvPr/>
        </p:nvSpPr>
        <p:spPr>
          <a:xfrm>
            <a:off x="609600" y="4953000"/>
            <a:ext cx="8077200" cy="3048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09600" y="5334000"/>
            <a:ext cx="8077200" cy="304800"/>
          </a:xfrm>
          <a:prstGeom prst="rect">
            <a:avLst/>
          </a:prstGeom>
          <a:noFill/>
          <a:ln w="57150" cmpd="sng">
            <a:solidFill>
              <a:srgbClr val="CA1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fill="hold"/>
                                        <p:tgtEl>
                                          <p:spTgt spid="38"/>
                                        </p:tgtEl>
                                        <p:attrNameLst>
                                          <p:attrName>ppt_x</p:attrName>
                                        </p:attrNameLst>
                                      </p:cBhvr>
                                      <p:tavLst>
                                        <p:tav tm="0">
                                          <p:val>
                                            <p:strVal val="0-#ppt_w/2"/>
                                          </p:val>
                                        </p:tav>
                                        <p:tav tm="100000">
                                          <p:val>
                                            <p:strVal val="#ppt_x"/>
                                          </p:val>
                                        </p:tav>
                                      </p:tavLst>
                                    </p:anim>
                                    <p:anim calcmode="lin" valueType="num">
                                      <p:cBhvr additive="base">
                                        <p:cTn id="6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1" grpId="0" animBg="1"/>
      <p:bldP spid="42" grpId="0" animBg="1"/>
      <p:bldP spid="43" grpId="0" animBg="1"/>
      <p:bldP spid="44" grpId="0" animBg="1"/>
      <p:bldP spid="45" grpId="0" animBg="1"/>
      <p:bldP spid="46" grpId="0" animBg="1"/>
      <p:bldP spid="48" grpId="0" animBg="1"/>
      <p:bldP spid="38"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22960" y="1100628"/>
            <a:ext cx="7520940" cy="3547571"/>
          </a:xfrm>
        </p:spPr>
        <p:txBody>
          <a:bodyPr>
            <a:normAutofit/>
          </a:bodyPr>
          <a:lstStyle/>
          <a:p>
            <a:r>
              <a:rPr lang="en-US" dirty="0" smtClean="0"/>
              <a:t>PLSDA (Principle Least Squares Discriminant Analysis)</a:t>
            </a:r>
          </a:p>
          <a:p>
            <a:pPr lvl="2">
              <a:buFont typeface="Arial"/>
              <a:buChar char="•"/>
            </a:pPr>
            <a:r>
              <a:rPr lang="en-US" dirty="0" smtClean="0"/>
              <a:t>2 class, YES or NO test</a:t>
            </a:r>
          </a:p>
          <a:p>
            <a:pPr lvl="2">
              <a:buFont typeface="Arial"/>
              <a:buChar char="•"/>
            </a:pPr>
            <a:r>
              <a:rPr lang="en-US" dirty="0" smtClean="0"/>
              <a:t>1 predictor value</a:t>
            </a:r>
          </a:p>
          <a:p>
            <a:pPr lvl="2">
              <a:buFont typeface="Arial"/>
              <a:buChar char="•"/>
            </a:pPr>
            <a:r>
              <a:rPr lang="en-US" dirty="0" smtClean="0"/>
              <a:t>Has a NO option</a:t>
            </a:r>
          </a:p>
          <a:p>
            <a:pPr lvl="2">
              <a:buFont typeface="Arial"/>
              <a:buChar char="•"/>
            </a:pPr>
            <a:endParaRPr lang="en-US" dirty="0"/>
          </a:p>
          <a:p>
            <a:pPr marL="9144" lvl="1" indent="0">
              <a:buNone/>
            </a:pPr>
            <a:r>
              <a:rPr lang="en-US" b="1" dirty="0" smtClean="0"/>
              <a:t>DFA (Discriminant Function Analysis)</a:t>
            </a:r>
          </a:p>
          <a:p>
            <a:pPr lvl="2">
              <a:buFont typeface="Arial"/>
              <a:buChar char="•"/>
            </a:pPr>
            <a:r>
              <a:rPr lang="en-US" dirty="0" smtClean="0"/>
              <a:t>5 class test</a:t>
            </a:r>
          </a:p>
          <a:p>
            <a:pPr lvl="2">
              <a:buFont typeface="Arial"/>
              <a:buChar char="•"/>
            </a:pPr>
            <a:r>
              <a:rPr lang="en-US" dirty="0" smtClean="0"/>
              <a:t>N discriminant function scores</a:t>
            </a:r>
          </a:p>
          <a:p>
            <a:pPr lvl="2">
              <a:buFont typeface="Arial"/>
              <a:buChar char="•"/>
            </a:pPr>
            <a:r>
              <a:rPr lang="en-US" dirty="0" smtClean="0"/>
              <a:t>Must classify each spectrum into a group</a:t>
            </a:r>
          </a:p>
        </p:txBody>
      </p:sp>
      <p:grpSp>
        <p:nvGrpSpPr>
          <p:cNvPr id="16" name="Group 15"/>
          <p:cNvGrpSpPr/>
          <p:nvPr/>
        </p:nvGrpSpPr>
        <p:grpSpPr>
          <a:xfrm>
            <a:off x="152400" y="2667000"/>
            <a:ext cx="4495800" cy="3733800"/>
            <a:chOff x="762000" y="1295400"/>
            <a:chExt cx="3129819" cy="2909776"/>
          </a:xfrm>
        </p:grpSpPr>
        <p:pic>
          <p:nvPicPr>
            <p:cNvPr id="17" name="Picture 16"/>
            <p:cNvPicPr/>
            <p:nvPr/>
          </p:nvPicPr>
          <p:blipFill>
            <a:blip r:embed="rId3" cstate="print"/>
            <a:srcRect r="13457"/>
            <a:stretch>
              <a:fillRect/>
            </a:stretch>
          </p:blipFill>
          <p:spPr bwMode="auto">
            <a:xfrm>
              <a:off x="762000" y="1295400"/>
              <a:ext cx="3129819" cy="2909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1130214" y="1548424"/>
              <a:ext cx="1219200" cy="369332"/>
            </a:xfrm>
            <a:prstGeom prst="rect">
              <a:avLst/>
            </a:prstGeom>
            <a:noFill/>
          </p:spPr>
          <p:txBody>
            <a:bodyPr wrap="square" rtlCol="0">
              <a:spAutoFit/>
            </a:bodyPr>
            <a:lstStyle/>
            <a:p>
              <a:r>
                <a:rPr lang="en-CA" b="1" dirty="0" smtClean="0">
                  <a:solidFill>
                    <a:schemeClr val="bg1"/>
                  </a:solidFill>
                </a:rPr>
                <a:t>DFA</a:t>
              </a:r>
              <a:endParaRPr lang="en-CA" b="1" dirty="0">
                <a:solidFill>
                  <a:schemeClr val="bg1"/>
                </a:solidFill>
              </a:endParaRPr>
            </a:p>
          </p:txBody>
        </p:sp>
      </p:grpSp>
      <p:sp>
        <p:nvSpPr>
          <p:cNvPr id="24" name="Oval 23"/>
          <p:cNvSpPr/>
          <p:nvPr/>
        </p:nvSpPr>
        <p:spPr>
          <a:xfrm>
            <a:off x="2819400" y="4267200"/>
            <a:ext cx="838200" cy="152400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CA" dirty="0" smtClean="0"/>
              <a:t>Comparing PLSDA and DFA</a:t>
            </a:r>
            <a:endParaRPr lang="en-CA" dirty="0"/>
          </a:p>
        </p:txBody>
      </p:sp>
      <p:pic>
        <p:nvPicPr>
          <p:cNvPr id="19" name="Picture 18"/>
          <p:cNvPicPr>
            <a:picLocks noChangeAspect="1"/>
          </p:cNvPicPr>
          <p:nvPr/>
        </p:nvPicPr>
        <p:blipFill>
          <a:blip r:embed="rId4"/>
          <a:stretch>
            <a:fillRect/>
          </a:stretch>
        </p:blipFill>
        <p:spPr>
          <a:xfrm>
            <a:off x="4343400" y="304800"/>
            <a:ext cx="4724400" cy="61849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val 2"/>
          <p:cNvSpPr/>
          <p:nvPr/>
        </p:nvSpPr>
        <p:spPr>
          <a:xfrm>
            <a:off x="7772400" y="1828800"/>
            <a:ext cx="609600" cy="12954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305800" y="3657600"/>
            <a:ext cx="457200" cy="129540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53000" y="762000"/>
            <a:ext cx="3048000" cy="1295400"/>
          </a:xfrm>
          <a:prstGeom prst="ellipse">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72400" y="3657600"/>
            <a:ext cx="609600" cy="12954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934200" y="4800600"/>
            <a:ext cx="990600" cy="990600"/>
          </a:xfrm>
          <a:prstGeom prst="ellipse">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8305800" y="1828800"/>
            <a:ext cx="457200" cy="129540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432932" y="3048000"/>
            <a:ext cx="5806068" cy="36068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524000" y="4419600"/>
            <a:ext cx="5638800" cy="6096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24000" y="6096000"/>
            <a:ext cx="5334000" cy="4572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4" presetClass="entr" presetSubtype="0" accel="10000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strVal val="#ppt_w*0.05"/>
                                          </p:val>
                                        </p:tav>
                                        <p:tav tm="100000">
                                          <p:val>
                                            <p:strVal val="#ppt_w"/>
                                          </p:val>
                                        </p:tav>
                                      </p:tavLst>
                                    </p:anim>
                                    <p:anim calcmode="lin" valueType="num">
                                      <p:cBhvr>
                                        <p:cTn id="50" dur="1000" fill="hold"/>
                                        <p:tgtEl>
                                          <p:spTgt spid="16"/>
                                        </p:tgtEl>
                                        <p:attrNameLst>
                                          <p:attrName>ppt_h</p:attrName>
                                        </p:attrNameLst>
                                      </p:cBhvr>
                                      <p:tavLst>
                                        <p:tav tm="0">
                                          <p:val>
                                            <p:strVal val="#ppt_h"/>
                                          </p:val>
                                        </p:tav>
                                        <p:tav tm="100000">
                                          <p:val>
                                            <p:strVal val="#ppt_h"/>
                                          </p:val>
                                        </p:tav>
                                      </p:tavLst>
                                    </p:anim>
                                    <p:anim calcmode="lin" valueType="num">
                                      <p:cBhvr>
                                        <p:cTn id="51" dur="1000" fill="hold"/>
                                        <p:tgtEl>
                                          <p:spTgt spid="16"/>
                                        </p:tgtEl>
                                        <p:attrNameLst>
                                          <p:attrName>ppt_x</p:attrName>
                                        </p:attrNameLst>
                                      </p:cBhvr>
                                      <p:tavLst>
                                        <p:tav tm="0">
                                          <p:val>
                                            <p:strVal val="#ppt_x-.2"/>
                                          </p:val>
                                        </p:tav>
                                        <p:tav tm="100000">
                                          <p:val>
                                            <p:strVal val="#ppt_x"/>
                                          </p:val>
                                        </p:tav>
                                      </p:tavLst>
                                    </p:anim>
                                    <p:anim calcmode="lin" valueType="num">
                                      <p:cBhvr>
                                        <p:cTn id="52" dur="1000" fill="hold"/>
                                        <p:tgtEl>
                                          <p:spTgt spid="16"/>
                                        </p:tgtEl>
                                        <p:attrNameLst>
                                          <p:attrName>ppt_y</p:attrName>
                                        </p:attrNameLst>
                                      </p:cBhvr>
                                      <p:tavLst>
                                        <p:tav tm="0">
                                          <p:val>
                                            <p:strVal val="#ppt_y"/>
                                          </p:val>
                                        </p:tav>
                                        <p:tav tm="100000">
                                          <p:val>
                                            <p:strVal val="#ppt_y"/>
                                          </p:val>
                                        </p:tav>
                                      </p:tavLst>
                                    </p:anim>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ppt_x"/>
                                          </p:val>
                                        </p:tav>
                                        <p:tav tm="100000">
                                          <p:val>
                                            <p:strVal val="#ppt_x"/>
                                          </p:val>
                                        </p:tav>
                                      </p:tavLst>
                                    </p:anim>
                                    <p:anim calcmode="lin" valueType="num">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P spid="12" grpId="0" animBg="1"/>
      <p:bldP spid="20" grpId="0" animBg="1"/>
      <p:bldP spid="21" grpId="0" animBg="1"/>
      <p:bldP spid="23" grpId="0" animBg="1"/>
      <p:bldP spid="2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CA" sz="3100" dirty="0" smtClean="0"/>
              <a:t>Conclusion</a:t>
            </a:r>
            <a:endParaRPr lang="en-CA" dirty="0"/>
          </a:p>
        </p:txBody>
      </p:sp>
      <p:sp>
        <p:nvSpPr>
          <p:cNvPr id="4" name="TextBox 3"/>
          <p:cNvSpPr txBox="1"/>
          <p:nvPr/>
        </p:nvSpPr>
        <p:spPr>
          <a:xfrm>
            <a:off x="838200" y="1371600"/>
            <a:ext cx="7239000" cy="3416320"/>
          </a:xfrm>
          <a:prstGeom prst="rect">
            <a:avLst/>
          </a:prstGeom>
          <a:noFill/>
        </p:spPr>
        <p:txBody>
          <a:bodyPr wrap="square" rtlCol="0">
            <a:spAutoFit/>
          </a:bodyPr>
          <a:lstStyle/>
          <a:p>
            <a:pPr marL="285750" indent="-285750">
              <a:buFont typeface="Arial"/>
              <a:buChar char="•"/>
            </a:pPr>
            <a:r>
              <a:rPr lang="en-US" dirty="0" smtClean="0"/>
              <a:t>Both routines provide effective classification of unknown LIBS spectra shown by the high specificity and sensitivity</a:t>
            </a:r>
          </a:p>
          <a:p>
            <a:pPr marL="285750" indent="-285750">
              <a:buFont typeface="Arial"/>
              <a:buChar char="•"/>
            </a:pPr>
            <a:endParaRPr lang="en-US" dirty="0"/>
          </a:p>
          <a:p>
            <a:pPr marL="285750" indent="-285750">
              <a:buFont typeface="Arial"/>
              <a:buChar char="•"/>
            </a:pPr>
            <a:r>
              <a:rPr lang="en-US" dirty="0" smtClean="0"/>
              <a:t>Both ratio models showed improved classification over the lines model, with RM2 (lines and simple ratios) showing slightly improved classification over RM1 (sums and complex sum ratios)</a:t>
            </a:r>
          </a:p>
          <a:p>
            <a:pPr marL="285750" indent="-285750">
              <a:buFont typeface="Arial"/>
              <a:buChar char="•"/>
            </a:pPr>
            <a:endParaRPr lang="en-US" dirty="0" smtClean="0"/>
          </a:p>
          <a:p>
            <a:pPr marL="285750" indent="-285750">
              <a:buFont typeface="Arial"/>
              <a:buChar char="•"/>
            </a:pPr>
            <a:r>
              <a:rPr lang="en-US" dirty="0" smtClean="0"/>
              <a:t>PLSDA proved to be more effective at differentiating highly similar bacterial spectra</a:t>
            </a:r>
          </a:p>
          <a:p>
            <a:pPr marL="285750" indent="-285750">
              <a:buFont typeface="Arial"/>
              <a:buChar char="•"/>
            </a:pPr>
            <a:endParaRPr lang="en-US" dirty="0" smtClean="0"/>
          </a:p>
          <a:p>
            <a:pPr marL="285750" indent="-285750">
              <a:buFont typeface="Arial"/>
              <a:buChar char="•"/>
            </a:pPr>
            <a:r>
              <a:rPr lang="en-US" dirty="0" smtClean="0"/>
              <a:t>DFA showed lower rates of false positives and could be the analysis of choice to discriminate between multiple genera of bacteria</a:t>
            </a: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16758</TotalTime>
  <Words>2357</Words>
  <Application>Microsoft Macintosh PowerPoint</Application>
  <PresentationFormat>On-screen Show (4:3)</PresentationFormat>
  <Paragraphs>256</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Angles</vt:lpstr>
      <vt:lpstr>Chemometric Data Analysis Strategies for Optimizing Pathogen Discrimination and Classification Using Laser-Induced Breakdown Spectroscopy (LIBS) Emission Spectra</vt:lpstr>
      <vt:lpstr>Previous paper</vt:lpstr>
      <vt:lpstr>LIBS ON Bacteria</vt:lpstr>
      <vt:lpstr>DFA on 13 emission lines</vt:lpstr>
      <vt:lpstr>New study</vt:lpstr>
      <vt:lpstr>The 3 models; rm0, rm1, and rm2</vt:lpstr>
      <vt:lpstr>DFA on 3 models</vt:lpstr>
      <vt:lpstr>Comparing PLSDA and DFA</vt:lpstr>
      <vt:lpstr>Conclusion</vt:lpstr>
      <vt:lpstr>Future work</vt:lpstr>
      <vt:lpstr>Thank you!</vt:lpstr>
    </vt:vector>
  </TitlesOfParts>
  <Company>Physics - University of Windsor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Spectral Analysis for Discrimination of Bacterial Fingerprints</dc:title>
  <dc:creator>Russell A. Putnam</dc:creator>
  <cp:lastModifiedBy>Russell Putnam</cp:lastModifiedBy>
  <cp:revision>393</cp:revision>
  <dcterms:created xsi:type="dcterms:W3CDTF">2013-03-28T19:49:54Z</dcterms:created>
  <dcterms:modified xsi:type="dcterms:W3CDTF">2013-09-30T18:06:43Z</dcterms:modified>
</cp:coreProperties>
</file>