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33"/>
  </p:notesMasterIdLst>
  <p:handoutMasterIdLst>
    <p:handoutMasterId r:id="rId34"/>
  </p:handoutMasterIdLst>
  <p:sldIdLst>
    <p:sldId id="256" r:id="rId3"/>
    <p:sldId id="257" r:id="rId4"/>
    <p:sldId id="282" r:id="rId5"/>
    <p:sldId id="284" r:id="rId6"/>
    <p:sldId id="277" r:id="rId7"/>
    <p:sldId id="281" r:id="rId8"/>
    <p:sldId id="291" r:id="rId9"/>
    <p:sldId id="278" r:id="rId10"/>
    <p:sldId id="279" r:id="rId11"/>
    <p:sldId id="293" r:id="rId12"/>
    <p:sldId id="286" r:id="rId13"/>
    <p:sldId id="287" r:id="rId14"/>
    <p:sldId id="288" r:id="rId15"/>
    <p:sldId id="289" r:id="rId16"/>
    <p:sldId id="290" r:id="rId17"/>
    <p:sldId id="294" r:id="rId18"/>
    <p:sldId id="295" r:id="rId19"/>
    <p:sldId id="296" r:id="rId20"/>
    <p:sldId id="258" r:id="rId21"/>
    <p:sldId id="297" r:id="rId22"/>
    <p:sldId id="298" r:id="rId23"/>
    <p:sldId id="265" r:id="rId24"/>
    <p:sldId id="267" r:id="rId25"/>
    <p:sldId id="299" r:id="rId26"/>
    <p:sldId id="305" r:id="rId27"/>
    <p:sldId id="304" r:id="rId28"/>
    <p:sldId id="303" r:id="rId29"/>
    <p:sldId id="306" r:id="rId30"/>
    <p:sldId id="263"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183" autoAdjust="0"/>
  </p:normalViewPr>
  <p:slideViewPr>
    <p:cSldViewPr snapToGrid="0" snapToObjects="1">
      <p:cViewPr varScale="1">
        <p:scale>
          <a:sx n="100" d="100"/>
          <a:sy n="100" d="100"/>
        </p:scale>
        <p:origin x="181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356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43A43E-29C6-FD48-AFA6-6F0FC4E84406}" type="datetimeFigureOut">
              <a:rPr lang="en-US" smtClean="0"/>
              <a:pPr/>
              <a:t>6/10/2015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02EBF7-4149-7946-9189-094F32712FEB}" type="slidenum">
              <a:rPr lang="en-US" smtClean="0"/>
              <a:pPr/>
              <a:t>‹#›</a:t>
            </a:fld>
            <a:endParaRPr lang="en-US"/>
          </a:p>
        </p:txBody>
      </p:sp>
    </p:spTree>
    <p:extLst>
      <p:ext uri="{BB962C8B-B14F-4D97-AF65-F5344CB8AC3E}">
        <p14:creationId xmlns:p14="http://schemas.microsoft.com/office/powerpoint/2010/main" val="3734168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3D7F49-BC93-EE4F-BEB9-8A6A1E7A0092}" type="datetimeFigureOut">
              <a:rPr lang="en-US" smtClean="0"/>
              <a:pPr/>
              <a:t>6/10/2015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1EB65-B6D9-564D-A297-F0C161FCA471}" type="slidenum">
              <a:rPr lang="en-US" smtClean="0"/>
              <a:pPr/>
              <a:t>‹#›</a:t>
            </a:fld>
            <a:endParaRPr lang="en-US"/>
          </a:p>
        </p:txBody>
      </p:sp>
    </p:spTree>
    <p:extLst>
      <p:ext uri="{BB962C8B-B14F-4D97-AF65-F5344CB8AC3E}">
        <p14:creationId xmlns:p14="http://schemas.microsoft.com/office/powerpoint/2010/main" val="3538122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891EB65-B6D9-564D-A297-F0C161FCA471}" type="slidenum">
              <a:rPr lang="en-US" smtClean="0"/>
              <a:pPr/>
              <a:t>1</a:t>
            </a:fld>
            <a:endParaRPr lang="en-US"/>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87806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Shots separated by approximately 0.3 mm</a:t>
            </a:r>
            <a:endParaRPr lang="en-CA" dirty="0"/>
          </a:p>
        </p:txBody>
      </p:sp>
      <p:sp>
        <p:nvSpPr>
          <p:cNvPr id="4" name="Slide Number Placeholder 3"/>
          <p:cNvSpPr>
            <a:spLocks noGrp="1"/>
          </p:cNvSpPr>
          <p:nvPr>
            <p:ph type="sldNum" sz="quarter" idx="10"/>
          </p:nvPr>
        </p:nvSpPr>
        <p:spPr/>
        <p:txBody>
          <a:bodyPr/>
          <a:lstStyle/>
          <a:p>
            <a:fld id="{50354238-F7E5-43FE-8131-B53A2192DD78}" type="slidenum">
              <a:rPr lang="en-CA" smtClean="0"/>
              <a:t>21</a:t>
            </a:fld>
            <a:endParaRPr lang="en-CA"/>
          </a:p>
        </p:txBody>
      </p:sp>
    </p:spTree>
    <p:extLst>
      <p:ext uri="{BB962C8B-B14F-4D97-AF65-F5344CB8AC3E}">
        <p14:creationId xmlns:p14="http://schemas.microsoft.com/office/powerpoint/2010/main" val="3049192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22</a:t>
            </a:fld>
            <a:endParaRPr lang="en-US"/>
          </a:p>
        </p:txBody>
      </p:sp>
    </p:spTree>
    <p:extLst>
      <p:ext uri="{BB962C8B-B14F-4D97-AF65-F5344CB8AC3E}">
        <p14:creationId xmlns:p14="http://schemas.microsoft.com/office/powerpoint/2010/main" val="240448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23</a:t>
            </a:fld>
            <a:endParaRPr lang="en-US"/>
          </a:p>
        </p:txBody>
      </p:sp>
    </p:spTree>
    <p:extLst>
      <p:ext uri="{BB962C8B-B14F-4D97-AF65-F5344CB8AC3E}">
        <p14:creationId xmlns:p14="http://schemas.microsoft.com/office/powerpoint/2010/main" val="63077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24</a:t>
            </a:fld>
            <a:endParaRPr lang="en-US"/>
          </a:p>
        </p:txBody>
      </p:sp>
    </p:spTree>
    <p:extLst>
      <p:ext uri="{BB962C8B-B14F-4D97-AF65-F5344CB8AC3E}">
        <p14:creationId xmlns:p14="http://schemas.microsoft.com/office/powerpoint/2010/main" val="2706963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25</a:t>
            </a:fld>
            <a:endParaRPr lang="en-US"/>
          </a:p>
        </p:txBody>
      </p:sp>
    </p:spTree>
    <p:extLst>
      <p:ext uri="{BB962C8B-B14F-4D97-AF65-F5344CB8AC3E}">
        <p14:creationId xmlns:p14="http://schemas.microsoft.com/office/powerpoint/2010/main" val="4139411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26</a:t>
            </a:fld>
            <a:endParaRPr lang="en-US"/>
          </a:p>
        </p:txBody>
      </p:sp>
    </p:spTree>
    <p:extLst>
      <p:ext uri="{BB962C8B-B14F-4D97-AF65-F5344CB8AC3E}">
        <p14:creationId xmlns:p14="http://schemas.microsoft.com/office/powerpoint/2010/main" val="4253902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29</a:t>
            </a:fld>
            <a:endParaRPr lang="en-US"/>
          </a:p>
        </p:txBody>
      </p:sp>
    </p:spTree>
    <p:extLst>
      <p:ext uri="{BB962C8B-B14F-4D97-AF65-F5344CB8AC3E}">
        <p14:creationId xmlns:p14="http://schemas.microsoft.com/office/powerpoint/2010/main" val="2573504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30</a:t>
            </a:fld>
            <a:endParaRPr lang="en-US"/>
          </a:p>
        </p:txBody>
      </p:sp>
    </p:spTree>
    <p:extLst>
      <p:ext uri="{BB962C8B-B14F-4D97-AF65-F5344CB8AC3E}">
        <p14:creationId xmlns:p14="http://schemas.microsoft.com/office/powerpoint/2010/main" val="21979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2891EB65-B6D9-564D-A297-F0C161FCA471}" type="slidenum">
              <a:rPr lang="en-US" smtClean="0"/>
              <a:pPr/>
              <a:t>2</a:t>
            </a:fld>
            <a:endParaRPr lang="en-US"/>
          </a:p>
        </p:txBody>
      </p:sp>
    </p:spTree>
    <p:extLst>
      <p:ext uri="{BB962C8B-B14F-4D97-AF65-F5344CB8AC3E}">
        <p14:creationId xmlns:p14="http://schemas.microsoft.com/office/powerpoint/2010/main" val="812166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3</a:t>
            </a:fld>
            <a:endParaRPr lang="en-US"/>
          </a:p>
        </p:txBody>
      </p:sp>
    </p:spTree>
    <p:extLst>
      <p:ext uri="{BB962C8B-B14F-4D97-AF65-F5344CB8AC3E}">
        <p14:creationId xmlns:p14="http://schemas.microsoft.com/office/powerpoint/2010/main" val="311446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891EB65-B6D9-564D-A297-F0C161FCA471}" type="slidenum">
              <a:rPr lang="en-US" smtClean="0"/>
              <a:pPr/>
              <a:t>4</a:t>
            </a:fld>
            <a:endParaRPr lang="en-US"/>
          </a:p>
        </p:txBody>
      </p:sp>
    </p:spTree>
    <p:extLst>
      <p:ext uri="{BB962C8B-B14F-4D97-AF65-F5344CB8AC3E}">
        <p14:creationId xmlns:p14="http://schemas.microsoft.com/office/powerpoint/2010/main" val="255907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6</a:t>
            </a:fld>
            <a:endParaRPr lang="en-US"/>
          </a:p>
        </p:txBody>
      </p:sp>
    </p:spTree>
    <p:extLst>
      <p:ext uri="{BB962C8B-B14F-4D97-AF65-F5344CB8AC3E}">
        <p14:creationId xmlns:p14="http://schemas.microsoft.com/office/powerpoint/2010/main" val="127328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7</a:t>
            </a:fld>
            <a:endParaRPr lang="en-US"/>
          </a:p>
        </p:txBody>
      </p:sp>
    </p:spTree>
    <p:extLst>
      <p:ext uri="{BB962C8B-B14F-4D97-AF65-F5344CB8AC3E}">
        <p14:creationId xmlns:p14="http://schemas.microsoft.com/office/powerpoint/2010/main" val="381214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9</a:t>
            </a:fld>
            <a:endParaRPr lang="en-US"/>
          </a:p>
        </p:txBody>
      </p:sp>
    </p:spTree>
    <p:extLst>
      <p:ext uri="{BB962C8B-B14F-4D97-AF65-F5344CB8AC3E}">
        <p14:creationId xmlns:p14="http://schemas.microsoft.com/office/powerpoint/2010/main" val="3081168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891EB65-B6D9-564D-A297-F0C161FCA471}" type="slidenum">
              <a:rPr lang="en-US" smtClean="0"/>
              <a:pPr/>
              <a:t>19</a:t>
            </a:fld>
            <a:endParaRPr lang="en-US"/>
          </a:p>
        </p:txBody>
      </p:sp>
    </p:spTree>
    <p:extLst>
      <p:ext uri="{BB962C8B-B14F-4D97-AF65-F5344CB8AC3E}">
        <p14:creationId xmlns:p14="http://schemas.microsoft.com/office/powerpoint/2010/main" val="412373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891EB65-B6D9-564D-A297-F0C161FCA471}" type="slidenum">
              <a:rPr lang="en-US" smtClean="0"/>
              <a:pPr/>
              <a:t>20</a:t>
            </a:fld>
            <a:endParaRPr lang="en-US"/>
          </a:p>
        </p:txBody>
      </p:sp>
    </p:spTree>
    <p:extLst>
      <p:ext uri="{BB962C8B-B14F-4D97-AF65-F5344CB8AC3E}">
        <p14:creationId xmlns:p14="http://schemas.microsoft.com/office/powerpoint/2010/main" val="1285433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cstate="print"/>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pPr/>
              <a:t>6/10/2015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cstate="print"/>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70EADC8-B27B-4C2E-B5AA-751D5C4715BC}" type="slidenum">
              <a:rPr lang="en-US"/>
              <a:pPr>
                <a:defRPr/>
              </a:pPr>
              <a:t>‹#›</a:t>
            </a:fld>
            <a:endParaRPr lang="en-US" dirty="0"/>
          </a:p>
        </p:txBody>
      </p:sp>
    </p:spTree>
    <p:extLst>
      <p:ext uri="{BB962C8B-B14F-4D97-AF65-F5344CB8AC3E}">
        <p14:creationId xmlns:p14="http://schemas.microsoft.com/office/powerpoint/2010/main" val="230583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FF8A98-DE7E-437D-A4F6-4F986953DAC7}" type="slidenum">
              <a:rPr lang="en-US"/>
              <a:pPr>
                <a:defRPr/>
              </a:pPr>
              <a:t>‹#›</a:t>
            </a:fld>
            <a:endParaRPr lang="en-US" dirty="0"/>
          </a:p>
        </p:txBody>
      </p:sp>
    </p:spTree>
    <p:extLst>
      <p:ext uri="{BB962C8B-B14F-4D97-AF65-F5344CB8AC3E}">
        <p14:creationId xmlns:p14="http://schemas.microsoft.com/office/powerpoint/2010/main" val="2173419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B338EA8-6840-4C29-AA96-A75A1A1A2A9D}" type="slidenum">
              <a:rPr lang="en-US"/>
              <a:pPr>
                <a:defRPr/>
              </a:pPr>
              <a:t>‹#›</a:t>
            </a:fld>
            <a:endParaRPr lang="en-US" dirty="0"/>
          </a:p>
        </p:txBody>
      </p:sp>
    </p:spTree>
    <p:extLst>
      <p:ext uri="{BB962C8B-B14F-4D97-AF65-F5344CB8AC3E}">
        <p14:creationId xmlns:p14="http://schemas.microsoft.com/office/powerpoint/2010/main" val="1754285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D1DC017-5BD2-49BF-BCFE-68DA52A88115}" type="slidenum">
              <a:rPr lang="en-US"/>
              <a:pPr>
                <a:defRPr/>
              </a:pPr>
              <a:t>‹#›</a:t>
            </a:fld>
            <a:endParaRPr lang="en-US" dirty="0"/>
          </a:p>
        </p:txBody>
      </p:sp>
    </p:spTree>
    <p:extLst>
      <p:ext uri="{BB962C8B-B14F-4D97-AF65-F5344CB8AC3E}">
        <p14:creationId xmlns:p14="http://schemas.microsoft.com/office/powerpoint/2010/main" val="1615291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900655-5369-48D8-A38B-5072FE466664}" type="slidenum">
              <a:rPr lang="en-US"/>
              <a:pPr>
                <a:defRPr/>
              </a:pPr>
              <a:t>‹#›</a:t>
            </a:fld>
            <a:endParaRPr lang="en-US" dirty="0"/>
          </a:p>
        </p:txBody>
      </p:sp>
    </p:spTree>
    <p:extLst>
      <p:ext uri="{BB962C8B-B14F-4D97-AF65-F5344CB8AC3E}">
        <p14:creationId xmlns:p14="http://schemas.microsoft.com/office/powerpoint/2010/main" val="2419824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EC928E6F-8B5E-430D-981E-946ACD6E0FD6}" type="slidenum">
              <a:rPr lang="en-US"/>
              <a:pPr>
                <a:defRPr/>
              </a:pPr>
              <a:t>‹#›</a:t>
            </a:fld>
            <a:endParaRPr lang="en-US" dirty="0"/>
          </a:p>
        </p:txBody>
      </p:sp>
    </p:spTree>
    <p:extLst>
      <p:ext uri="{BB962C8B-B14F-4D97-AF65-F5344CB8AC3E}">
        <p14:creationId xmlns:p14="http://schemas.microsoft.com/office/powerpoint/2010/main" val="2596222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4064029-604C-4ACC-AEB3-AFDF3B8A2FAF}" type="slidenum">
              <a:rPr lang="en-US"/>
              <a:pPr>
                <a:defRPr/>
              </a:pPr>
              <a:t>‹#›</a:t>
            </a:fld>
            <a:endParaRPr lang="en-US" dirty="0"/>
          </a:p>
        </p:txBody>
      </p:sp>
    </p:spTree>
    <p:extLst>
      <p:ext uri="{BB962C8B-B14F-4D97-AF65-F5344CB8AC3E}">
        <p14:creationId xmlns:p14="http://schemas.microsoft.com/office/powerpoint/2010/main" val="1960066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9D02F1A-9ACC-4A37-ACC8-EE74EB94DCD7}" type="slidenum">
              <a:rPr lang="en-US"/>
              <a:pPr>
                <a:defRPr/>
              </a:pPr>
              <a:t>‹#›</a:t>
            </a:fld>
            <a:endParaRPr lang="en-US" dirty="0"/>
          </a:p>
        </p:txBody>
      </p:sp>
    </p:spTree>
    <p:extLst>
      <p:ext uri="{BB962C8B-B14F-4D97-AF65-F5344CB8AC3E}">
        <p14:creationId xmlns:p14="http://schemas.microsoft.com/office/powerpoint/2010/main" val="4282716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2D42B44-A40C-447B-90FD-299A5EB249CE}" type="slidenum">
              <a:rPr lang="en-US"/>
              <a:pPr>
                <a:defRPr/>
              </a:pPr>
              <a:t>‹#›</a:t>
            </a:fld>
            <a:endParaRPr lang="en-US" dirty="0"/>
          </a:p>
        </p:txBody>
      </p:sp>
    </p:spTree>
    <p:extLst>
      <p:ext uri="{BB962C8B-B14F-4D97-AF65-F5344CB8AC3E}">
        <p14:creationId xmlns:p14="http://schemas.microsoft.com/office/powerpoint/2010/main" val="3744344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B0386C1F-2463-4CEE-A82E-50CFC36AB7F0}" type="slidenum">
              <a:rPr lang="en-US"/>
              <a:pPr>
                <a:defRPr/>
              </a:pPr>
              <a:t>‹#›</a:t>
            </a:fld>
            <a:endParaRPr lang="en-US" dirty="0"/>
          </a:p>
        </p:txBody>
      </p:sp>
    </p:spTree>
    <p:extLst>
      <p:ext uri="{BB962C8B-B14F-4D97-AF65-F5344CB8AC3E}">
        <p14:creationId xmlns:p14="http://schemas.microsoft.com/office/powerpoint/2010/main" val="1970720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126163"/>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0"/>
            <a:ext cx="619125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6129959-8FDB-41B3-81BB-B80235EA901D}" type="slidenum">
              <a:rPr lang="en-US"/>
              <a:pPr>
                <a:defRPr/>
              </a:pPr>
              <a:t>‹#›</a:t>
            </a:fld>
            <a:endParaRPr lang="en-US" dirty="0"/>
          </a:p>
        </p:txBody>
      </p:sp>
    </p:spTree>
    <p:extLst>
      <p:ext uri="{BB962C8B-B14F-4D97-AF65-F5344CB8AC3E}">
        <p14:creationId xmlns:p14="http://schemas.microsoft.com/office/powerpoint/2010/main" val="154337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cstate="print"/>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pPr/>
              <a:t>6/10/2015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pPr/>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pPr/>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pPr/>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cstate="print"/>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pPr/>
              <a:t>6/10/2015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17" Type="http://schemas.openxmlformats.org/officeDocument/2006/relationships/image" Target="../media/image13.png"/><Relationship Id="rId2" Type="http://schemas.openxmlformats.org/officeDocument/2006/relationships/slideLayout" Target="../slideLayouts/slideLayout18.xml"/><Relationship Id="rId16"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1.w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pPr/>
              <a:t>6/10/2015</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2275" name="Rectangle 3"/>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dirty="0">
                <a:solidFill>
                  <a:srgbClr val="000000"/>
                </a:solidFill>
                <a:latin typeface="Arial" panose="020B0604020202020204" pitchFamily="34" charset="0"/>
                <a:ea typeface="ＭＳ Ｐゴシック" panose="020B0600070205080204" pitchFamily="34" charset="-128"/>
                <a:cs typeface="+mn-cs"/>
              </a:defRPr>
            </a:lvl1pPr>
          </a:lstStyle>
          <a:p>
            <a:pPr fontAlgn="base">
              <a:spcBef>
                <a:spcPct val="0"/>
              </a:spcBef>
              <a:spcAft>
                <a:spcPct val="0"/>
              </a:spcAft>
              <a:defRPr/>
            </a:pPr>
            <a:endParaRPr lang="en-US"/>
          </a:p>
        </p:txBody>
      </p:sp>
      <p:sp>
        <p:nvSpPr>
          <p:cNvPr id="182276" name="Rectangle 4"/>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dirty="0">
                <a:solidFill>
                  <a:srgbClr val="000000"/>
                </a:solidFill>
                <a:latin typeface="Arial" panose="020B0604020202020204" pitchFamily="34" charset="0"/>
                <a:ea typeface="ＭＳ Ｐゴシック" panose="020B0600070205080204" pitchFamily="34" charset="-128"/>
                <a:cs typeface="+mn-cs"/>
              </a:defRPr>
            </a:lvl1pPr>
          </a:lstStyle>
          <a:p>
            <a:pPr fontAlgn="base">
              <a:spcBef>
                <a:spcPct val="0"/>
              </a:spcBef>
              <a:spcAft>
                <a:spcPct val="0"/>
              </a:spcAft>
              <a:defRPr/>
            </a:pPr>
            <a:endParaRPr lang="en-US"/>
          </a:p>
        </p:txBody>
      </p:sp>
      <p:sp>
        <p:nvSpPr>
          <p:cNvPr id="182277" name="Rectangle 5"/>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ea typeface="ＭＳ Ｐゴシック" panose="020B0600070205080204" pitchFamily="34" charset="-128"/>
                <a:cs typeface="+mn-cs"/>
              </a:defRPr>
            </a:lvl1pPr>
          </a:lstStyle>
          <a:p>
            <a:pPr fontAlgn="base">
              <a:spcBef>
                <a:spcPct val="0"/>
              </a:spcBef>
              <a:spcAft>
                <a:spcPct val="0"/>
              </a:spcAft>
              <a:defRPr/>
            </a:pPr>
            <a:fld id="{9DA6521F-7A6D-474A-AC5D-5313CCE07ACD}" type="slidenum">
              <a:rPr lang="en-US"/>
              <a:pPr fontAlgn="base">
                <a:spcBef>
                  <a:spcPct val="0"/>
                </a:spcBef>
                <a:spcAft>
                  <a:spcPct val="0"/>
                </a:spcAft>
                <a:defRPr/>
              </a:pPr>
              <a:t>‹#›</a:t>
            </a:fld>
            <a:endParaRPr lang="en-US" dirty="0"/>
          </a:p>
        </p:txBody>
      </p:sp>
      <p:pic>
        <p:nvPicPr>
          <p:cNvPr id="13318" name="Picture 6" descr="Header1"/>
          <p:cNvPicPr>
            <a:picLocks noChangeAspect="1" noChangeArrowheads="1"/>
          </p:cNvPicPr>
          <p:nvPr/>
        </p:nvPicPr>
        <p:blipFill>
          <a:blip r:embed="rId13"/>
          <a:srcRect/>
          <a:stretch>
            <a:fillRect/>
          </a:stretch>
        </p:blipFill>
        <p:spPr bwMode="auto">
          <a:xfrm>
            <a:off x="0" y="0"/>
            <a:ext cx="9144000" cy="990600"/>
          </a:xfrm>
          <a:prstGeom prst="rect">
            <a:avLst/>
          </a:prstGeom>
          <a:noFill/>
          <a:ln w="9525">
            <a:noFill/>
            <a:miter lim="800000"/>
            <a:headEnd/>
            <a:tailEnd/>
          </a:ln>
        </p:spPr>
      </p:pic>
      <p:pic>
        <p:nvPicPr>
          <p:cNvPr id="182279" name="Picture 7" descr="logo_steel_shadow"/>
          <p:cNvPicPr>
            <a:picLocks noChangeAspect="1" noChangeArrowheads="1"/>
          </p:cNvPicPr>
          <p:nvPr/>
        </p:nvPicPr>
        <p:blipFill>
          <a:blip r:embed="rId14">
            <a:lum bright="6000"/>
          </a:blip>
          <a:srcRect/>
          <a:stretch>
            <a:fillRect/>
          </a:stretch>
        </p:blipFill>
        <p:spPr bwMode="auto">
          <a:xfrm>
            <a:off x="593725" y="141288"/>
            <a:ext cx="1538288" cy="644525"/>
          </a:xfrm>
          <a:prstGeom prst="rect">
            <a:avLst/>
          </a:prstGeom>
          <a:noFill/>
          <a:effectLst>
            <a:outerShdw dist="35921" dir="2700000" algn="ctr" rotWithShape="0">
              <a:schemeClr val="tx1">
                <a:alpha val="50000"/>
              </a:schemeClr>
            </a:outerShdw>
          </a:effectLst>
          <a:extLst/>
        </p:spPr>
      </p:pic>
      <p:pic>
        <p:nvPicPr>
          <p:cNvPr id="13320" name="Picture 8" descr="tagline1"/>
          <p:cNvPicPr>
            <a:picLocks noChangeAspect="1" noChangeArrowheads="1"/>
          </p:cNvPicPr>
          <p:nvPr/>
        </p:nvPicPr>
        <p:blipFill>
          <a:blip r:embed="rId15"/>
          <a:srcRect/>
          <a:stretch>
            <a:fillRect/>
          </a:stretch>
        </p:blipFill>
        <p:spPr bwMode="auto">
          <a:xfrm>
            <a:off x="5334000" y="6553200"/>
            <a:ext cx="3733800" cy="128588"/>
          </a:xfrm>
          <a:prstGeom prst="rect">
            <a:avLst/>
          </a:prstGeom>
          <a:noFill/>
          <a:ln w="9525">
            <a:noFill/>
            <a:miter lim="800000"/>
            <a:headEnd/>
            <a:tailEnd/>
          </a:ln>
        </p:spPr>
      </p:pic>
      <p:sp>
        <p:nvSpPr>
          <p:cNvPr id="182281" name="Text Box 9"/>
          <p:cNvSpPr txBox="1">
            <a:spLocks noChangeArrowheads="1"/>
          </p:cNvSpPr>
          <p:nvPr/>
        </p:nvSpPr>
        <p:spPr bwMode="auto">
          <a:xfrm>
            <a:off x="0" y="6629400"/>
            <a:ext cx="1122363" cy="244475"/>
          </a:xfrm>
          <a:prstGeom prst="rect">
            <a:avLst/>
          </a:prstGeom>
          <a:noFill/>
          <a:ln>
            <a:noFill/>
          </a:ln>
          <a:effectLst/>
          <a:extLst/>
        </p:spPr>
        <p:txBody>
          <a:bodyPr wrap="none">
            <a:spAutoFit/>
          </a:bodyPr>
          <a:lstStyle/>
          <a:p>
            <a:pPr eaLnBrk="0" fontAlgn="base" hangingPunct="0">
              <a:spcBef>
                <a:spcPct val="0"/>
              </a:spcBef>
              <a:spcAft>
                <a:spcPct val="0"/>
              </a:spcAft>
              <a:defRPr/>
            </a:pPr>
            <a:r>
              <a:rPr lang="en-US" sz="1000" b="1" dirty="0">
                <a:solidFill>
                  <a:srgbClr val="660033"/>
                </a:solidFill>
                <a:ea typeface="ＭＳ Ｐゴシック" panose="020B0600070205080204" pitchFamily="34" charset="-128"/>
                <a:cs typeface="Arial" panose="020B0604020202020204" pitchFamily="34" charset="0"/>
              </a:rPr>
              <a:t>UNCLASSIFIED</a:t>
            </a:r>
            <a:endParaRPr lang="en-US" sz="1000" b="1" baseline="-25000" dirty="0">
              <a:solidFill>
                <a:srgbClr val="660033"/>
              </a:solidFill>
              <a:ea typeface="ＭＳ Ｐゴシック" panose="020B0600070205080204" pitchFamily="34" charset="-128"/>
              <a:cs typeface="Arial" panose="020B0604020202020204" pitchFamily="34" charset="0"/>
            </a:endParaRPr>
          </a:p>
        </p:txBody>
      </p:sp>
      <p:pic>
        <p:nvPicPr>
          <p:cNvPr id="13322" name="Picture 10" descr="2"/>
          <p:cNvPicPr>
            <a:picLocks noChangeAspect="1" noChangeArrowheads="1"/>
          </p:cNvPicPr>
          <p:nvPr/>
        </p:nvPicPr>
        <p:blipFill>
          <a:blip r:embed="rId16"/>
          <a:srcRect/>
          <a:stretch>
            <a:fillRect/>
          </a:stretch>
        </p:blipFill>
        <p:spPr bwMode="auto">
          <a:xfrm>
            <a:off x="0" y="76200"/>
            <a:ext cx="690563" cy="690563"/>
          </a:xfrm>
          <a:prstGeom prst="rect">
            <a:avLst/>
          </a:prstGeom>
          <a:noFill/>
          <a:ln w="9525">
            <a:noFill/>
            <a:miter lim="800000"/>
            <a:headEnd/>
            <a:tailEnd/>
          </a:ln>
        </p:spPr>
      </p:pic>
      <p:pic>
        <p:nvPicPr>
          <p:cNvPr id="21534" name="Picture 30" descr="ARL Color(NEW 7-08)"/>
          <p:cNvPicPr>
            <a:picLocks noChangeAspect="1" noChangeArrowheads="1"/>
          </p:cNvPicPr>
          <p:nvPr/>
        </p:nvPicPr>
        <p:blipFill>
          <a:blip r:embed="rId17"/>
          <a:srcRect/>
          <a:stretch>
            <a:fillRect/>
          </a:stretch>
        </p:blipFill>
        <p:spPr bwMode="auto">
          <a:xfrm>
            <a:off x="8010525" y="190500"/>
            <a:ext cx="944563" cy="600075"/>
          </a:xfrm>
          <a:prstGeom prst="rect">
            <a:avLst/>
          </a:prstGeom>
          <a:noFill/>
          <a:effectLst>
            <a:outerShdw dist="35921" dir="2700000" algn="ctr" rotWithShape="0">
              <a:srgbClr val="000000"/>
            </a:outerShdw>
          </a:effectLst>
        </p:spPr>
      </p:pic>
      <p:sp>
        <p:nvSpPr>
          <p:cNvPr id="182284" name="Rectangle 12"/>
          <p:cNvSpPr>
            <a:spLocks noGrp="1" noChangeArrowheads="1"/>
          </p:cNvSpPr>
          <p:nvPr>
            <p:ph type="title"/>
          </p:nvPr>
        </p:nvSpPr>
        <p:spPr bwMode="auto">
          <a:xfrm>
            <a:off x="685800" y="0"/>
            <a:ext cx="8229600" cy="914400"/>
          </a:xfrm>
          <a:prstGeom prst="rect">
            <a:avLst/>
          </a:prstGeom>
          <a:noFill/>
          <a:ln>
            <a:noFill/>
          </a:ln>
          <a:effectLst>
            <a:outerShdw dist="35921" dir="2700000" algn="ctr" rotWithShape="0">
              <a:schemeClr val="tx1"/>
            </a:outerShdw>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2285" name="Rectangle 13"/>
          <p:cNvSpPr>
            <a:spLocks noChangeArrowheads="1"/>
          </p:cNvSpPr>
          <p:nvPr/>
        </p:nvSpPr>
        <p:spPr bwMode="auto">
          <a:xfrm rot="-21600000">
            <a:off x="5334000" y="6713538"/>
            <a:ext cx="3810000" cy="144462"/>
          </a:xfrm>
          <a:prstGeom prst="rect">
            <a:avLst/>
          </a:prstGeom>
          <a:gradFill rotWithShape="0">
            <a:gsLst>
              <a:gs pos="0">
                <a:schemeClr val="bg1"/>
              </a:gs>
              <a:gs pos="100000">
                <a:srgbClr val="BBAD6E"/>
              </a:gs>
            </a:gsLst>
            <a:lin ang="0" scaled="1"/>
          </a:gradFill>
          <a:ln w="9525">
            <a:solidFill>
              <a:schemeClr val="tx1">
                <a:alpha val="0"/>
              </a:schemeClr>
            </a:solidFill>
            <a:miter lim="800000"/>
            <a:headEnd/>
            <a:tailEnd/>
          </a:ln>
        </p:spPr>
        <p:txBody>
          <a:bodyPr wrap="none" anchor="ctr"/>
          <a:lstStyle/>
          <a:p>
            <a:pPr fontAlgn="base">
              <a:spcBef>
                <a:spcPct val="0"/>
              </a:spcBef>
              <a:spcAft>
                <a:spcPct val="0"/>
              </a:spcAft>
              <a:defRPr/>
            </a:pPr>
            <a:endParaRPr lang="en-CA" dirty="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40326758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ctr" rtl="0" eaLnBrk="0" fontAlgn="base" hangingPunct="0">
        <a:spcBef>
          <a:spcPct val="0"/>
        </a:spcBef>
        <a:spcAft>
          <a:spcPct val="0"/>
        </a:spcAft>
        <a:defRPr sz="3200" kern="1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panose="020B0604020202020204" pitchFamily="34" charset="0"/>
        </a:defRPr>
      </a:lvl2pPr>
      <a:lvl3pPr algn="ctr" rtl="0" eaLnBrk="0" fontAlgn="base" hangingPunct="0">
        <a:spcBef>
          <a:spcPct val="0"/>
        </a:spcBef>
        <a:spcAft>
          <a:spcPct val="0"/>
        </a:spcAft>
        <a:defRPr sz="3200">
          <a:solidFill>
            <a:schemeClr val="bg1"/>
          </a:solidFill>
          <a:latin typeface="Arial" panose="020B0604020202020204" pitchFamily="34" charset="0"/>
        </a:defRPr>
      </a:lvl3pPr>
      <a:lvl4pPr algn="ctr" rtl="0" eaLnBrk="0" fontAlgn="base" hangingPunct="0">
        <a:spcBef>
          <a:spcPct val="0"/>
        </a:spcBef>
        <a:spcAft>
          <a:spcPct val="0"/>
        </a:spcAft>
        <a:defRPr sz="3200">
          <a:solidFill>
            <a:schemeClr val="bg1"/>
          </a:solidFill>
          <a:latin typeface="Arial" panose="020B0604020202020204" pitchFamily="34" charset="0"/>
        </a:defRPr>
      </a:lvl4pPr>
      <a:lvl5pPr algn="ctr" rtl="0" eaLnBrk="0" fontAlgn="base" hangingPunct="0">
        <a:spcBef>
          <a:spcPct val="0"/>
        </a:spcBef>
        <a:spcAft>
          <a:spcPct val="0"/>
        </a:spcAft>
        <a:defRPr sz="3200">
          <a:solidFill>
            <a:schemeClr val="bg1"/>
          </a:solidFill>
          <a:latin typeface="Arial" panose="020B0604020202020204" pitchFamily="34" charset="0"/>
        </a:defRPr>
      </a:lvl5pPr>
      <a:lvl6pPr marL="457200" algn="ctr" rtl="0" fontAlgn="base">
        <a:spcBef>
          <a:spcPct val="0"/>
        </a:spcBef>
        <a:spcAft>
          <a:spcPct val="0"/>
        </a:spcAft>
        <a:defRPr sz="3200">
          <a:solidFill>
            <a:schemeClr val="bg1"/>
          </a:solidFill>
          <a:latin typeface="Arial" panose="020B0604020202020204" pitchFamily="34" charset="0"/>
        </a:defRPr>
      </a:lvl6pPr>
      <a:lvl7pPr marL="914400" algn="ctr" rtl="0" fontAlgn="base">
        <a:spcBef>
          <a:spcPct val="0"/>
        </a:spcBef>
        <a:spcAft>
          <a:spcPct val="0"/>
        </a:spcAft>
        <a:defRPr sz="3200">
          <a:solidFill>
            <a:schemeClr val="bg1"/>
          </a:solidFill>
          <a:latin typeface="Arial" panose="020B0604020202020204" pitchFamily="34" charset="0"/>
        </a:defRPr>
      </a:lvl7pPr>
      <a:lvl8pPr marL="1371600" algn="ctr" rtl="0" fontAlgn="base">
        <a:spcBef>
          <a:spcPct val="0"/>
        </a:spcBef>
        <a:spcAft>
          <a:spcPct val="0"/>
        </a:spcAft>
        <a:defRPr sz="3200">
          <a:solidFill>
            <a:schemeClr val="bg1"/>
          </a:solidFill>
          <a:latin typeface="Arial" panose="020B0604020202020204" pitchFamily="34" charset="0"/>
        </a:defRPr>
      </a:lvl8pPr>
      <a:lvl9pPr marL="1828800" algn="ctr" rtl="0" fontAlgn="base">
        <a:spcBef>
          <a:spcPct val="0"/>
        </a:spcBef>
        <a:spcAft>
          <a:spcPct val="0"/>
        </a:spcAft>
        <a:defRPr sz="3200">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hyperlink" Target="http://www.arl.army.mil/main/main/default.cfm?Action=247&amp;Page=250"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10.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jpeg"/><Relationship Id="rId7" Type="http://schemas.openxmlformats.org/officeDocument/2006/relationships/image" Target="../media/image5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2.innovation.ca/sso/signIn.ifac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14.jp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jpeg"/><Relationship Id="rId7"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www.uwindsor.ca/people/rehse/7/personne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4700" y="923350"/>
            <a:ext cx="6762749" cy="2967567"/>
          </a:xfrm>
        </p:spPr>
        <p:txBody>
          <a:bodyPr/>
          <a:lstStyle/>
          <a:p>
            <a:r>
              <a:rPr lang="en-CA" dirty="0"/>
              <a:t>Interdisciplinary Applications of Optical Spectroscopy on a Laser-Induced </a:t>
            </a:r>
            <a:r>
              <a:rPr lang="en-CA" dirty="0" smtClean="0"/>
              <a:t>Plasma</a:t>
            </a:r>
            <a:endParaRPr lang="en-US" dirty="0"/>
          </a:p>
        </p:txBody>
      </p:sp>
      <p:sp>
        <p:nvSpPr>
          <p:cNvPr id="3" name="Subtitle 2"/>
          <p:cNvSpPr>
            <a:spLocks noGrp="1"/>
          </p:cNvSpPr>
          <p:nvPr>
            <p:ph type="subTitle" idx="1"/>
          </p:nvPr>
        </p:nvSpPr>
        <p:spPr>
          <a:xfrm>
            <a:off x="1811874" y="4385523"/>
            <a:ext cx="6762749" cy="2277285"/>
          </a:xfrm>
        </p:spPr>
        <p:txBody>
          <a:bodyPr>
            <a:normAutofit/>
          </a:bodyPr>
          <a:lstStyle/>
          <a:p>
            <a:r>
              <a:rPr lang="en-US" sz="2800" i="1" dirty="0" smtClean="0">
                <a:solidFill>
                  <a:srgbClr val="FFFF00"/>
                </a:solidFill>
              </a:rPr>
              <a:t>Steven J. Rehse</a:t>
            </a:r>
          </a:p>
          <a:p>
            <a:endParaRPr lang="en-US" sz="1500" dirty="0" smtClean="0"/>
          </a:p>
          <a:p>
            <a:r>
              <a:rPr lang="en-US" sz="2000" i="1" dirty="0" smtClean="0">
                <a:solidFill>
                  <a:srgbClr val="FFFF00"/>
                </a:solidFill>
              </a:rPr>
              <a:t>Department of Physics, University of Windsor, Windsor, 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0" y="405629"/>
            <a:ext cx="2711873" cy="1035442"/>
          </a:xfrm>
          <a:prstGeom prst="rect">
            <a:avLst/>
          </a:prstGeom>
        </p:spPr>
      </p:pic>
    </p:spTree>
    <p:extLst>
      <p:ext uri="{BB962C8B-B14F-4D97-AF65-F5344CB8AC3E}">
        <p14:creationId xmlns:p14="http://schemas.microsoft.com/office/powerpoint/2010/main" val="4238203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77" y="381000"/>
            <a:ext cx="7583487" cy="1044388"/>
          </a:xfrm>
        </p:spPr>
        <p:txBody>
          <a:bodyPr anchor="t"/>
          <a:lstStyle/>
          <a:p>
            <a:pPr>
              <a:defRPr/>
            </a:pPr>
            <a:r>
              <a:rPr lang="en-CA" dirty="0" smtClean="0">
                <a:effectLst>
                  <a:outerShdw blurRad="38100" dist="38100" dir="2700000" algn="tl">
                    <a:srgbClr val="000000">
                      <a:alpha val="43137"/>
                    </a:srgbClr>
                  </a:outerShdw>
                </a:effectLst>
              </a:rPr>
              <a:t>Applications of LIBS</a:t>
            </a:r>
            <a:endParaRPr lang="en-CA" sz="2800" dirty="0">
              <a:solidFill>
                <a:schemeClr val="accent6"/>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850" y="1566070"/>
            <a:ext cx="5060950" cy="4525962"/>
          </a:xfrm>
        </p:spPr>
        <p:txBody>
          <a:bodyPr>
            <a:normAutofit lnSpcReduction="10000"/>
          </a:bodyPr>
          <a:lstStyle/>
          <a:p>
            <a:pPr marL="0" indent="0">
              <a:spcAft>
                <a:spcPts val="1200"/>
              </a:spcAft>
              <a:buNone/>
              <a:defRPr/>
            </a:pPr>
            <a:r>
              <a:rPr lang="en-CA" sz="2400" dirty="0" smtClean="0"/>
              <a:t>No matter what your application is, </a:t>
            </a:r>
            <a:r>
              <a:rPr lang="en-CA" sz="2400" u="sng" dirty="0" smtClean="0"/>
              <a:t>you will be doing one of two things: </a:t>
            </a:r>
          </a:p>
          <a:p>
            <a:pPr marL="457200" indent="-457200">
              <a:spcAft>
                <a:spcPts val="1200"/>
              </a:spcAft>
              <a:buFont typeface="+mj-lt"/>
              <a:buAutoNum type="arabicPeriod"/>
              <a:defRPr/>
            </a:pPr>
            <a:r>
              <a:rPr lang="en-CA" sz="2400" dirty="0" smtClean="0">
                <a:solidFill>
                  <a:srgbClr val="FF9933"/>
                </a:solidFill>
                <a:sym typeface="Symbol" panose="05050102010706020507" pitchFamily="18" charset="2"/>
              </a:rPr>
              <a:t>Attempting to quantify the amount/concentration of some element by analyzing peak intensities</a:t>
            </a:r>
          </a:p>
          <a:p>
            <a:pPr marL="457200" indent="-457200">
              <a:spcAft>
                <a:spcPts val="1200"/>
              </a:spcAft>
              <a:buFont typeface="+mj-lt"/>
              <a:buAutoNum type="arabicPeriod"/>
              <a:defRPr/>
            </a:pPr>
            <a:r>
              <a:rPr lang="en-CA" sz="2400" dirty="0" smtClean="0">
                <a:solidFill>
                  <a:schemeClr val="accent3">
                    <a:lumMod val="40000"/>
                    <a:lumOff val="60000"/>
                  </a:schemeClr>
                </a:solidFill>
                <a:sym typeface="Symbol" panose="05050102010706020507" pitchFamily="18" charset="2"/>
              </a:rPr>
              <a:t>Attempting to identify a target based on its unique elemental composition by analyzing the presence intensity of all/many lines</a:t>
            </a:r>
            <a:endParaRPr lang="en-CA" sz="2400" dirty="0" smtClean="0">
              <a:solidFill>
                <a:schemeClr val="accent3">
                  <a:lumMod val="40000"/>
                  <a:lumOff val="60000"/>
                </a:schemeClr>
              </a:solidFill>
            </a:endParaRPr>
          </a:p>
        </p:txBody>
      </p:sp>
      <p:pic>
        <p:nvPicPr>
          <p:cNvPr id="49155" name="Picture 3"/>
          <p:cNvPicPr>
            <a:picLocks noChangeAspect="1"/>
          </p:cNvPicPr>
          <p:nvPr/>
        </p:nvPicPr>
        <p:blipFill>
          <a:blip r:embed="rId2"/>
          <a:srcRect/>
          <a:stretch>
            <a:fillRect/>
          </a:stretch>
        </p:blipFill>
        <p:spPr bwMode="auto">
          <a:xfrm>
            <a:off x="5494968" y="537523"/>
            <a:ext cx="2405063" cy="1609725"/>
          </a:xfrm>
          <a:prstGeom prst="rect">
            <a:avLst/>
          </a:prstGeom>
          <a:ln>
            <a:noFill/>
          </a:ln>
          <a:effectLst>
            <a:outerShdw blurRad="292100" dist="139700" dir="2700000" algn="tl" rotWithShape="0">
              <a:srgbClr val="333333">
                <a:alpha val="65000"/>
              </a:srgbClr>
            </a:outerShdw>
          </a:effectLst>
        </p:spPr>
      </p:pic>
      <p:pic>
        <p:nvPicPr>
          <p:cNvPr id="49156" name="Picture 5"/>
          <p:cNvPicPr>
            <a:picLocks noChangeAspect="1"/>
          </p:cNvPicPr>
          <p:nvPr/>
        </p:nvPicPr>
        <p:blipFill>
          <a:blip r:embed="rId3"/>
          <a:srcRect r="43205"/>
          <a:stretch>
            <a:fillRect/>
          </a:stretch>
        </p:blipFill>
        <p:spPr bwMode="auto">
          <a:xfrm>
            <a:off x="6234343" y="2014350"/>
            <a:ext cx="2322512" cy="1279525"/>
          </a:xfrm>
          <a:prstGeom prst="rect">
            <a:avLst/>
          </a:prstGeom>
          <a:ln>
            <a:noFill/>
          </a:ln>
          <a:effectLst>
            <a:outerShdw blurRad="292100" dist="139700" dir="2700000" algn="tl" rotWithShape="0">
              <a:srgbClr val="333333">
                <a:alpha val="65000"/>
              </a:srgbClr>
            </a:outerShdw>
          </a:effectLst>
        </p:spPr>
      </p:pic>
      <p:pic>
        <p:nvPicPr>
          <p:cNvPr id="49157" name="Picture 18"/>
          <p:cNvPicPr>
            <a:picLocks noChangeAspect="1"/>
          </p:cNvPicPr>
          <p:nvPr/>
        </p:nvPicPr>
        <p:blipFill>
          <a:blip r:embed="rId4"/>
          <a:srcRect l="4504" t="4677" r="4504" b="47734"/>
          <a:stretch>
            <a:fillRect/>
          </a:stretch>
        </p:blipFill>
        <p:spPr bwMode="auto">
          <a:xfrm>
            <a:off x="6465888" y="5000625"/>
            <a:ext cx="2557462" cy="1731963"/>
          </a:xfrm>
          <a:prstGeom prst="rect">
            <a:avLst/>
          </a:prstGeom>
          <a:ln>
            <a:noFill/>
          </a:ln>
          <a:effectLst>
            <a:outerShdw blurRad="292100" dist="139700" dir="2700000" algn="tl" rotWithShape="0">
              <a:srgbClr val="333333">
                <a:alpha val="65000"/>
              </a:srgbClr>
            </a:outerShdw>
          </a:effectLst>
        </p:spPr>
      </p:pic>
      <p:pic>
        <p:nvPicPr>
          <p:cNvPr id="49158" name="Picture 19"/>
          <p:cNvPicPr>
            <a:picLocks noChangeAspect="1"/>
          </p:cNvPicPr>
          <p:nvPr/>
        </p:nvPicPr>
        <p:blipFill>
          <a:blip r:embed="rId5"/>
          <a:srcRect/>
          <a:stretch>
            <a:fillRect/>
          </a:stretch>
        </p:blipFill>
        <p:spPr bwMode="auto">
          <a:xfrm>
            <a:off x="5769560" y="3410996"/>
            <a:ext cx="1740373" cy="2013303"/>
          </a:xfrm>
          <a:prstGeom prst="rect">
            <a:avLst/>
          </a:prstGeom>
          <a:ln>
            <a:noFill/>
          </a:ln>
          <a:effectLst>
            <a:outerShdw blurRad="292100" dist="139700" dir="2700000" algn="tl" rotWithShape="0">
              <a:srgbClr val="333333">
                <a:alpha val="65000"/>
              </a:srgbClr>
            </a:outerShdw>
          </a:effectLst>
        </p:spPr>
      </p:pic>
      <p:cxnSp>
        <p:nvCxnSpPr>
          <p:cNvPr id="5" name="Straight Arrow Connector 4"/>
          <p:cNvCxnSpPr/>
          <p:nvPr/>
        </p:nvCxnSpPr>
        <p:spPr>
          <a:xfrm flipV="1">
            <a:off x="4946573" y="2654112"/>
            <a:ext cx="936434" cy="430611"/>
          </a:xfrm>
          <a:prstGeom prst="straightConnector1">
            <a:avLst/>
          </a:prstGeom>
          <a:ln>
            <a:solidFill>
              <a:srgbClr val="FF9933"/>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785060" y="4847752"/>
            <a:ext cx="800492" cy="152873"/>
          </a:xfrm>
          <a:prstGeom prst="straightConnector1">
            <a:avLst/>
          </a:prstGeom>
          <a:ln>
            <a:solidFill>
              <a:schemeClr val="accent3">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3262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5"/>
          <p:cNvSpPr>
            <a:spLocks noGrp="1"/>
          </p:cNvSpPr>
          <p:nvPr>
            <p:ph type="sldNum" sz="quarter" idx="12"/>
          </p:nvPr>
        </p:nvSpPr>
        <p:spPr>
          <a:noFill/>
          <a:ln>
            <a:miter lim="800000"/>
            <a:headEnd/>
            <a:tailEnd/>
          </a:ln>
        </p:spPr>
        <p:txBody>
          <a:bodyPr/>
          <a:lstStyle/>
          <a:p>
            <a:fld id="{DCB7FCAA-4714-4E0D-90CF-2F5E94AA5C7C}" type="slidenum">
              <a:rPr lang="en-US" smtClean="0">
                <a:latin typeface="Arial" charset="0"/>
                <a:ea typeface="ＭＳ Ｐゴシック"/>
                <a:cs typeface="ＭＳ Ｐゴシック"/>
              </a:rPr>
              <a:pPr/>
              <a:t>11</a:t>
            </a:fld>
            <a:endParaRPr lang="en-US" smtClean="0">
              <a:latin typeface="Arial" charset="0"/>
              <a:ea typeface="ＭＳ Ｐゴシック"/>
              <a:cs typeface="ＭＳ Ｐゴシック"/>
            </a:endParaRPr>
          </a:p>
        </p:txBody>
      </p:sp>
      <p:sp>
        <p:nvSpPr>
          <p:cNvPr id="267266" name="Rectangle 2"/>
          <p:cNvSpPr>
            <a:spLocks noGrp="1" noChangeArrowheads="1"/>
          </p:cNvSpPr>
          <p:nvPr>
            <p:ph type="title"/>
          </p:nvPr>
        </p:nvSpPr>
        <p:spPr>
          <a:xfrm>
            <a:off x="990600" y="0"/>
            <a:ext cx="8229600" cy="914400"/>
          </a:xfrm>
        </p:spPr>
        <p:txBody>
          <a:bodyPr/>
          <a:lstStyle/>
          <a:p>
            <a:pPr eaLnBrk="1" hangingPunct="1">
              <a:defRPr/>
            </a:pPr>
            <a:r>
              <a:rPr lang="en-US" sz="2400" b="1" dirty="0"/>
              <a:t>Keeping Track of the Elemental Inventory</a:t>
            </a:r>
            <a:r>
              <a:rPr lang="en-US" b="1" dirty="0"/>
              <a:t/>
            </a:r>
            <a:br>
              <a:rPr lang="en-US" b="1" dirty="0"/>
            </a:br>
            <a:r>
              <a:rPr lang="en-US" sz="2000" b="1" dirty="0"/>
              <a:t>(underlined elements reported in literature)</a:t>
            </a:r>
          </a:p>
        </p:txBody>
      </p:sp>
      <p:graphicFrame>
        <p:nvGraphicFramePr>
          <p:cNvPr id="267267" name="Group 3"/>
          <p:cNvGraphicFramePr>
            <a:graphicFrameLocks noGrp="1"/>
          </p:cNvGraphicFramePr>
          <p:nvPr/>
        </p:nvGraphicFramePr>
        <p:xfrm>
          <a:off x="381000" y="1295400"/>
          <a:ext cx="8382000" cy="4642485"/>
        </p:xfrm>
        <a:graphic>
          <a:graphicData uri="http://schemas.openxmlformats.org/drawingml/2006/table">
            <a:tbl>
              <a:tblPr/>
              <a:tblGrid>
                <a:gridCol w="454025"/>
                <a:gridCol w="468313"/>
                <a:gridCol w="468312"/>
                <a:gridCol w="466725"/>
                <a:gridCol w="465138"/>
                <a:gridCol w="468312"/>
                <a:gridCol w="466725"/>
                <a:gridCol w="466725"/>
                <a:gridCol w="466725"/>
                <a:gridCol w="466725"/>
                <a:gridCol w="466725"/>
                <a:gridCol w="466725"/>
                <a:gridCol w="468313"/>
                <a:gridCol w="465137"/>
                <a:gridCol w="466725"/>
                <a:gridCol w="468313"/>
                <a:gridCol w="468312"/>
                <a:gridCol w="454025"/>
              </a:tblGrid>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Li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 </a:t>
                      </a: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Mg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Al</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Cl</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18 </a:t>
                      </a: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K</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V</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Mn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Fe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Zn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Ga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Ge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Kr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39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Y</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Zr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Mo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In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Xe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Ba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La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W</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Re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Os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Ir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Pt</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Au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Hg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Tl</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Bi</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86 Rn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Fr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Ra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89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Ac</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Rf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Db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Sg</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Hs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Mt</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Uun</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Uuq</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116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Uuh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Ce</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59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Nd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Sm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Eu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Gd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Dy</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Ho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Er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69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Yb</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71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Lu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r>
              <a:tr h="5111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cap="flat">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a:noFill/>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Th</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Pa</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Np</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94</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hlinkClick r:id="rId2"/>
                        </a:rPr>
                        <a:t>Pu</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95</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96</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97</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Bk</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98</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Cf</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99</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Es</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100</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Fm</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101</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Md</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102</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No</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103</a:t>
                      </a:r>
                      <a:endParaRPr kumimoji="0" lang="en-US" sz="1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Lr</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sz="1800" b="0" i="0" u="none" strike="noStrike" cap="none" normalizeH="0" baseline="0" dirty="0" smtClean="0">
                        <a:ln>
                          <a:noFill/>
                        </a:ln>
                        <a:solidFill>
                          <a:schemeClr val="tx1"/>
                        </a:solidFill>
                        <a:effectLst/>
                        <a:latin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r>
            </a:tbl>
          </a:graphicData>
        </a:graphic>
      </p:graphicFrame>
      <p:sp>
        <p:nvSpPr>
          <p:cNvPr id="38087" name="Text Box 219"/>
          <p:cNvSpPr txBox="1">
            <a:spLocks noChangeArrowheads="1"/>
          </p:cNvSpPr>
          <p:nvPr/>
        </p:nvSpPr>
        <p:spPr bwMode="auto">
          <a:xfrm>
            <a:off x="1600200" y="1143000"/>
            <a:ext cx="6248400" cy="366713"/>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333399"/>
                </a:solidFill>
                <a:ea typeface="Times New Roman" pitchFamily="18" charset="0"/>
                <a:cs typeface="Arial" charset="0"/>
              </a:rPr>
              <a:t>(</a:t>
            </a:r>
            <a:r>
              <a:rPr lang="en-US" b="1">
                <a:solidFill>
                  <a:srgbClr val="FF9900"/>
                </a:solidFill>
                <a:ea typeface="Times New Roman" pitchFamily="18" charset="0"/>
                <a:cs typeface="Arial" charset="0"/>
              </a:rPr>
              <a:t>■</a:t>
            </a:r>
            <a:r>
              <a:rPr lang="en-US" b="1">
                <a:solidFill>
                  <a:srgbClr val="333399"/>
                </a:solidFill>
                <a:ea typeface="Times New Roman" pitchFamily="18" charset="0"/>
                <a:cs typeface="Arial" charset="0"/>
              </a:rPr>
              <a:t> Solids </a:t>
            </a:r>
            <a:r>
              <a:rPr lang="en-US" b="1">
                <a:solidFill>
                  <a:srgbClr val="FFFF00"/>
                </a:solidFill>
                <a:ea typeface="Times New Roman" pitchFamily="18" charset="0"/>
                <a:cs typeface="Arial" charset="0"/>
              </a:rPr>
              <a:t>■</a:t>
            </a:r>
            <a:r>
              <a:rPr lang="en-US" b="1">
                <a:solidFill>
                  <a:srgbClr val="FF9900"/>
                </a:solidFill>
                <a:ea typeface="Times New Roman" pitchFamily="18" charset="0"/>
                <a:cs typeface="Arial" charset="0"/>
              </a:rPr>
              <a:t> </a:t>
            </a:r>
            <a:r>
              <a:rPr lang="en-US" b="1">
                <a:solidFill>
                  <a:srgbClr val="333399"/>
                </a:solidFill>
                <a:ea typeface="Times New Roman" pitchFamily="18" charset="0"/>
                <a:cs typeface="Arial" charset="0"/>
              </a:rPr>
              <a:t>Liquids </a:t>
            </a:r>
            <a:r>
              <a:rPr lang="en-US" b="1">
                <a:solidFill>
                  <a:srgbClr val="0066FF"/>
                </a:solidFill>
                <a:ea typeface="Times New Roman" pitchFamily="18" charset="0"/>
                <a:cs typeface="Arial" charset="0"/>
              </a:rPr>
              <a:t>■</a:t>
            </a:r>
            <a:r>
              <a:rPr lang="en-US" b="1">
                <a:solidFill>
                  <a:srgbClr val="FF9900"/>
                </a:solidFill>
                <a:ea typeface="Times New Roman" pitchFamily="18" charset="0"/>
                <a:cs typeface="Arial" charset="0"/>
              </a:rPr>
              <a:t> </a:t>
            </a:r>
            <a:r>
              <a:rPr lang="en-US" b="1">
                <a:solidFill>
                  <a:srgbClr val="333399"/>
                </a:solidFill>
                <a:ea typeface="Times New Roman" pitchFamily="18" charset="0"/>
                <a:cs typeface="Arial" charset="0"/>
              </a:rPr>
              <a:t>Gases </a:t>
            </a:r>
            <a:r>
              <a:rPr lang="en-US" b="1">
                <a:solidFill>
                  <a:srgbClr val="CCCCCC"/>
                </a:solidFill>
                <a:ea typeface="Times New Roman" pitchFamily="18" charset="0"/>
                <a:cs typeface="Arial" charset="0"/>
              </a:rPr>
              <a:t>■</a:t>
            </a:r>
            <a:r>
              <a:rPr lang="en-US" b="1">
                <a:solidFill>
                  <a:srgbClr val="FF9900"/>
                </a:solidFill>
                <a:ea typeface="Times New Roman" pitchFamily="18" charset="0"/>
                <a:cs typeface="Arial" charset="0"/>
              </a:rPr>
              <a:t> </a:t>
            </a:r>
            <a:r>
              <a:rPr lang="en-US" b="1">
                <a:solidFill>
                  <a:srgbClr val="333399"/>
                </a:solidFill>
                <a:ea typeface="Times New Roman" pitchFamily="18" charset="0"/>
                <a:cs typeface="Arial" charset="0"/>
              </a:rPr>
              <a:t>Artificially prepared)</a:t>
            </a:r>
          </a:p>
        </p:txBody>
      </p:sp>
      <p:sp>
        <p:nvSpPr>
          <p:cNvPr id="38088" name="Text Box 220"/>
          <p:cNvSpPr txBox="1">
            <a:spLocks noChangeArrowheads="1"/>
          </p:cNvSpPr>
          <p:nvPr/>
        </p:nvSpPr>
        <p:spPr bwMode="auto">
          <a:xfrm>
            <a:off x="1524000" y="6096000"/>
            <a:ext cx="3886200" cy="366713"/>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ea typeface="ＭＳ Ｐゴシック"/>
              </a:rPr>
              <a:t>www.arl.army.mil/wmrd/LIBS</a:t>
            </a:r>
          </a:p>
        </p:txBody>
      </p:sp>
    </p:spTree>
    <p:extLst>
      <p:ext uri="{BB962C8B-B14F-4D97-AF65-F5344CB8AC3E}">
        <p14:creationId xmlns:p14="http://schemas.microsoft.com/office/powerpoint/2010/main" val="427522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71344" y="3114604"/>
            <a:ext cx="3619269"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Rounded Rectangle 4"/>
          <p:cNvSpPr/>
          <p:nvPr/>
        </p:nvSpPr>
        <p:spPr>
          <a:xfrm>
            <a:off x="572877" y="3106757"/>
            <a:ext cx="4572000"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spatial resolution</a:t>
            </a:r>
            <a:endParaRPr lang="en-CA" sz="2800" dirty="0">
              <a:effectLst>
                <a:outerShdw blurRad="38100" dist="38100" dir="2700000" algn="tl">
                  <a:srgbClr val="000000">
                    <a:alpha val="43137"/>
                  </a:srgbClr>
                </a:outerShdw>
              </a:effectLst>
            </a:endParaRPr>
          </a:p>
        </p:txBody>
      </p:sp>
      <p:sp>
        <p:nvSpPr>
          <p:cNvPr id="39938" name="Content Placeholder 2"/>
          <p:cNvSpPr>
            <a:spLocks noGrp="1"/>
          </p:cNvSpPr>
          <p:nvPr>
            <p:ph idx="1"/>
          </p:nvPr>
        </p:nvSpPr>
        <p:spPr>
          <a:xfrm>
            <a:off x="779463" y="1513076"/>
            <a:ext cx="7583487" cy="4208930"/>
          </a:xfrm>
        </p:spPr>
        <p:txBody>
          <a:bodyPr/>
          <a:lstStyle/>
          <a:p>
            <a:pPr marL="457200" indent="-457200">
              <a:spcAft>
                <a:spcPts val="1200"/>
              </a:spcAft>
              <a:buFontTx/>
              <a:buChar char="•"/>
            </a:pPr>
            <a:r>
              <a:rPr lang="en-CA" sz="2800" dirty="0" smtClean="0">
                <a:ea typeface="ＭＳ Ｐゴシック"/>
                <a:cs typeface="ＭＳ Ｐゴシック"/>
              </a:rPr>
              <a:t>Laser allows point sampling (1-100 micron)</a:t>
            </a:r>
          </a:p>
          <a:p>
            <a:pPr marL="457200" indent="-457200">
              <a:spcAft>
                <a:spcPts val="1200"/>
              </a:spcAft>
              <a:buFontTx/>
              <a:buChar char="•"/>
            </a:pPr>
            <a:r>
              <a:rPr lang="en-CA" sz="2800" dirty="0" smtClean="0">
                <a:ea typeface="ＭＳ Ｐゴシック"/>
                <a:cs typeface="ＭＳ Ｐゴシック"/>
              </a:rPr>
              <a:t>Elemental “surface maps” can then be created</a:t>
            </a:r>
          </a:p>
          <a:p>
            <a:pPr marL="457200" indent="-457200">
              <a:spcAft>
                <a:spcPts val="1200"/>
              </a:spcAft>
              <a:buFontTx/>
              <a:buChar char="•"/>
            </a:pPr>
            <a:endParaRPr lang="en-CA" sz="2800" dirty="0" smtClean="0">
              <a:ea typeface="ＭＳ Ｐゴシック"/>
              <a:cs typeface="ＭＳ Ｐゴシック"/>
            </a:endParaRPr>
          </a:p>
          <a:p>
            <a:pPr marL="457200" indent="-457200">
              <a:spcAft>
                <a:spcPts val="1200"/>
              </a:spcAft>
              <a:buFontTx/>
              <a:buChar char="•"/>
            </a:pPr>
            <a:endParaRPr lang="en-CA" sz="2800" dirty="0" smtClean="0">
              <a:ea typeface="ＭＳ Ｐゴシック"/>
              <a:cs typeface="ＭＳ Ｐゴシック"/>
            </a:endParaRPr>
          </a:p>
        </p:txBody>
      </p:sp>
      <p:grpSp>
        <p:nvGrpSpPr>
          <p:cNvPr id="3" name="Group 2"/>
          <p:cNvGrpSpPr/>
          <p:nvPr/>
        </p:nvGrpSpPr>
        <p:grpSpPr>
          <a:xfrm>
            <a:off x="779463" y="3301157"/>
            <a:ext cx="4175125" cy="3139985"/>
            <a:chOff x="582613" y="2479675"/>
            <a:chExt cx="4175125" cy="3139985"/>
          </a:xfrm>
        </p:grpSpPr>
        <p:sp>
          <p:nvSpPr>
            <p:cNvPr id="39939" name="TextBox 4"/>
            <p:cNvSpPr txBox="1">
              <a:spLocks noChangeArrowheads="1"/>
            </p:cNvSpPr>
            <p:nvPr/>
          </p:nvSpPr>
          <p:spPr bwMode="auto">
            <a:xfrm>
              <a:off x="1270590" y="5373598"/>
              <a:ext cx="2432050" cy="246062"/>
            </a:xfrm>
            <a:prstGeom prst="rect">
              <a:avLst/>
            </a:prstGeom>
            <a:noFill/>
            <a:ln w="9525">
              <a:noFill/>
              <a:miter lim="800000"/>
              <a:headEnd/>
              <a:tailEnd/>
            </a:ln>
          </p:spPr>
          <p:txBody>
            <a:bodyPr wrap="none">
              <a:spAutoFit/>
            </a:bodyPr>
            <a:lstStyle/>
            <a:p>
              <a:r>
                <a:rPr lang="en-CA" sz="1000" i="1" dirty="0"/>
                <a:t>Courtesy of Ben Smith, Javier </a:t>
              </a:r>
              <a:r>
                <a:rPr lang="en-CA" sz="1000" i="1" dirty="0" err="1"/>
                <a:t>Laserna</a:t>
              </a:r>
              <a:endParaRPr lang="en-CA" sz="1000" i="1" dirty="0"/>
            </a:p>
          </p:txBody>
        </p:sp>
        <p:pic>
          <p:nvPicPr>
            <p:cNvPr id="39940" name="Picture 5"/>
            <p:cNvPicPr>
              <a:picLocks noChangeAspect="1"/>
            </p:cNvPicPr>
            <p:nvPr/>
          </p:nvPicPr>
          <p:blipFill>
            <a:blip r:embed="rId2"/>
            <a:srcRect/>
            <a:stretch>
              <a:fillRect/>
            </a:stretch>
          </p:blipFill>
          <p:spPr bwMode="auto">
            <a:xfrm>
              <a:off x="582613" y="2479675"/>
              <a:ext cx="4175125" cy="3132138"/>
            </a:xfrm>
            <a:prstGeom prst="rect">
              <a:avLst/>
            </a:prstGeom>
            <a:noFill/>
            <a:ln w="9525">
              <a:noFill/>
              <a:miter lim="800000"/>
              <a:headEnd/>
              <a:tailEnd/>
            </a:ln>
          </p:spPr>
        </p:pic>
      </p:grpSp>
      <p:grpSp>
        <p:nvGrpSpPr>
          <p:cNvPr id="4" name="Group 3"/>
          <p:cNvGrpSpPr/>
          <p:nvPr/>
        </p:nvGrpSpPr>
        <p:grpSpPr>
          <a:xfrm>
            <a:off x="5485334" y="3424893"/>
            <a:ext cx="3124200" cy="2770187"/>
            <a:chOff x="5380831" y="3024188"/>
            <a:chExt cx="3124200" cy="2770187"/>
          </a:xfrm>
        </p:grpSpPr>
        <p:pic>
          <p:nvPicPr>
            <p:cNvPr id="39941" name="Picture 6"/>
            <p:cNvPicPr>
              <a:picLocks noChangeAspect="1"/>
            </p:cNvPicPr>
            <p:nvPr/>
          </p:nvPicPr>
          <p:blipFill>
            <a:blip r:embed="rId3"/>
            <a:srcRect/>
            <a:stretch>
              <a:fillRect/>
            </a:stretch>
          </p:blipFill>
          <p:spPr bwMode="auto">
            <a:xfrm>
              <a:off x="5380831" y="3024188"/>
              <a:ext cx="3124200" cy="2543175"/>
            </a:xfrm>
            <a:prstGeom prst="rect">
              <a:avLst/>
            </a:prstGeom>
            <a:noFill/>
            <a:ln w="9525">
              <a:noFill/>
              <a:miter lim="800000"/>
              <a:headEnd/>
              <a:tailEnd/>
            </a:ln>
          </p:spPr>
        </p:pic>
        <p:sp>
          <p:nvSpPr>
            <p:cNvPr id="39942" name="TextBox 7"/>
            <p:cNvSpPr txBox="1">
              <a:spLocks noChangeArrowheads="1"/>
            </p:cNvSpPr>
            <p:nvPr/>
          </p:nvSpPr>
          <p:spPr bwMode="auto">
            <a:xfrm>
              <a:off x="5802313" y="5548313"/>
              <a:ext cx="1781175" cy="246062"/>
            </a:xfrm>
            <a:prstGeom prst="rect">
              <a:avLst/>
            </a:prstGeom>
            <a:noFill/>
            <a:ln w="9525">
              <a:noFill/>
              <a:miter lim="800000"/>
              <a:headEnd/>
              <a:tailEnd/>
            </a:ln>
          </p:spPr>
          <p:txBody>
            <a:bodyPr wrap="none">
              <a:spAutoFit/>
            </a:bodyPr>
            <a:lstStyle/>
            <a:p>
              <a:r>
                <a:rPr lang="en-CA" sz="1000" i="1"/>
                <a:t>Courtesy of F.C. Alvira et al.</a:t>
              </a:r>
            </a:p>
          </p:txBody>
        </p:sp>
      </p:grpSp>
    </p:spTree>
    <p:extLst>
      <p:ext uri="{BB962C8B-B14F-4D97-AF65-F5344CB8AC3E}">
        <p14:creationId xmlns:p14="http://schemas.microsoft.com/office/powerpoint/2010/main" val="1272122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627593" y="3304566"/>
            <a:ext cx="4051711"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ounded Rectangle 8"/>
          <p:cNvSpPr/>
          <p:nvPr/>
        </p:nvSpPr>
        <p:spPr>
          <a:xfrm>
            <a:off x="464153" y="3272010"/>
            <a:ext cx="3909219" cy="3326538"/>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depth profiling</a:t>
            </a:r>
            <a:endParaRPr lang="en-CA" sz="2800" dirty="0">
              <a:effectLst>
                <a:outerShdw blurRad="38100" dist="38100" dir="2700000" algn="tl">
                  <a:srgbClr val="000000">
                    <a:alpha val="43137"/>
                  </a:srgbClr>
                </a:outerShdw>
              </a:effectLst>
            </a:endParaRPr>
          </a:p>
        </p:txBody>
      </p:sp>
      <p:sp>
        <p:nvSpPr>
          <p:cNvPr id="40962" name="Content Placeholder 2"/>
          <p:cNvSpPr>
            <a:spLocks noGrp="1"/>
          </p:cNvSpPr>
          <p:nvPr>
            <p:ph idx="1"/>
          </p:nvPr>
        </p:nvSpPr>
        <p:spPr>
          <a:xfrm>
            <a:off x="630238" y="1121685"/>
            <a:ext cx="8229600" cy="4525962"/>
          </a:xfrm>
        </p:spPr>
        <p:txBody>
          <a:bodyPr/>
          <a:lstStyle/>
          <a:p>
            <a:pPr marL="457200" indent="-457200">
              <a:spcAft>
                <a:spcPts val="1200"/>
              </a:spcAft>
              <a:buFontTx/>
              <a:buChar char="•"/>
            </a:pPr>
            <a:r>
              <a:rPr lang="en-CA" sz="2800" dirty="0" smtClean="0">
                <a:ea typeface="ＭＳ Ｐゴシック"/>
                <a:cs typeface="ＭＳ Ｐゴシック"/>
              </a:rPr>
              <a:t>Because laser only removes </a:t>
            </a:r>
            <a:r>
              <a:rPr lang="en-CA" sz="2800" dirty="0" smtClean="0">
                <a:ea typeface="ＭＳ Ｐゴシック"/>
                <a:cs typeface="ＭＳ Ｐゴシック"/>
                <a:sym typeface="Symbol" pitchFamily="18" charset="2"/>
              </a:rPr>
              <a:t>g to ng of material, ablation crater only microns deep</a:t>
            </a:r>
          </a:p>
          <a:p>
            <a:pPr marL="457200" indent="-457200">
              <a:spcAft>
                <a:spcPts val="1200"/>
              </a:spcAft>
              <a:buFontTx/>
              <a:buChar char="•"/>
            </a:pPr>
            <a:r>
              <a:rPr lang="en-CA" sz="2800" dirty="0" smtClean="0">
                <a:ea typeface="ＭＳ Ｐゴシック"/>
                <a:cs typeface="ＭＳ Ｐゴシック"/>
                <a:sym typeface="Symbol" pitchFamily="18" charset="2"/>
              </a:rPr>
              <a:t>Subsequent shots thus sample progressively deeper layers</a:t>
            </a:r>
            <a:endParaRPr lang="en-CA" sz="2800" dirty="0" smtClean="0">
              <a:ea typeface="ＭＳ Ｐゴシック"/>
              <a:cs typeface="ＭＳ Ｐゴシック"/>
            </a:endParaRPr>
          </a:p>
          <a:p>
            <a:pPr marL="457200" indent="-457200">
              <a:spcAft>
                <a:spcPts val="1200"/>
              </a:spcAft>
              <a:buFontTx/>
              <a:buChar char="•"/>
            </a:pPr>
            <a:endParaRPr lang="en-CA" sz="2800" dirty="0" smtClean="0">
              <a:ea typeface="ＭＳ Ｐゴシック"/>
              <a:cs typeface="ＭＳ Ｐゴシック"/>
            </a:endParaRPr>
          </a:p>
        </p:txBody>
      </p:sp>
      <p:sp>
        <p:nvSpPr>
          <p:cNvPr id="40963" name="TextBox 4"/>
          <p:cNvSpPr txBox="1">
            <a:spLocks noChangeArrowheads="1"/>
          </p:cNvSpPr>
          <p:nvPr/>
        </p:nvSpPr>
        <p:spPr bwMode="auto">
          <a:xfrm>
            <a:off x="755650" y="5516563"/>
            <a:ext cx="1460500" cy="246062"/>
          </a:xfrm>
          <a:prstGeom prst="rect">
            <a:avLst/>
          </a:prstGeom>
          <a:noFill/>
          <a:ln w="9525">
            <a:noFill/>
            <a:miter lim="800000"/>
            <a:headEnd/>
            <a:tailEnd/>
          </a:ln>
        </p:spPr>
        <p:txBody>
          <a:bodyPr wrap="none">
            <a:spAutoFit/>
          </a:bodyPr>
          <a:lstStyle/>
          <a:p>
            <a:r>
              <a:rPr lang="en-CA" sz="1000" i="1"/>
              <a:t>Courtesy of Ben Smith</a:t>
            </a:r>
          </a:p>
        </p:txBody>
      </p:sp>
      <p:pic>
        <p:nvPicPr>
          <p:cNvPr id="40965" name="Picture 9"/>
          <p:cNvPicPr>
            <a:picLocks noChangeAspect="1"/>
          </p:cNvPicPr>
          <p:nvPr/>
        </p:nvPicPr>
        <p:blipFill>
          <a:blip r:embed="rId2"/>
          <a:srcRect/>
          <a:stretch>
            <a:fillRect/>
          </a:stretch>
        </p:blipFill>
        <p:spPr bwMode="auto">
          <a:xfrm>
            <a:off x="630238" y="3702050"/>
            <a:ext cx="3721100" cy="3186113"/>
          </a:xfrm>
          <a:prstGeom prst="rect">
            <a:avLst/>
          </a:prstGeom>
          <a:noFill/>
          <a:ln w="9525">
            <a:noFill/>
            <a:miter lim="800000"/>
            <a:headEnd/>
            <a:tailEnd/>
          </a:ln>
        </p:spPr>
      </p:pic>
      <p:grpSp>
        <p:nvGrpSpPr>
          <p:cNvPr id="3" name="Group 2"/>
          <p:cNvGrpSpPr/>
          <p:nvPr/>
        </p:nvGrpSpPr>
        <p:grpSpPr>
          <a:xfrm>
            <a:off x="4936170" y="3473566"/>
            <a:ext cx="4033838" cy="3157538"/>
            <a:chOff x="4476750" y="3367088"/>
            <a:chExt cx="4033838" cy="3157538"/>
          </a:xfrm>
        </p:grpSpPr>
        <p:pic>
          <p:nvPicPr>
            <p:cNvPr id="40964" name="Picture 8"/>
            <p:cNvPicPr>
              <a:picLocks noChangeAspect="1"/>
            </p:cNvPicPr>
            <p:nvPr/>
          </p:nvPicPr>
          <p:blipFill>
            <a:blip r:embed="rId3"/>
            <a:srcRect/>
            <a:stretch>
              <a:fillRect/>
            </a:stretch>
          </p:blipFill>
          <p:spPr bwMode="auto">
            <a:xfrm>
              <a:off x="4476750" y="3367088"/>
              <a:ext cx="4033838" cy="2911475"/>
            </a:xfrm>
            <a:prstGeom prst="rect">
              <a:avLst/>
            </a:prstGeom>
            <a:noFill/>
            <a:ln w="9525">
              <a:noFill/>
              <a:miter lim="800000"/>
              <a:headEnd/>
              <a:tailEnd/>
            </a:ln>
          </p:spPr>
        </p:pic>
        <p:sp>
          <p:nvSpPr>
            <p:cNvPr id="40966" name="TextBox 10"/>
            <p:cNvSpPr txBox="1">
              <a:spLocks noChangeArrowheads="1"/>
            </p:cNvSpPr>
            <p:nvPr/>
          </p:nvSpPr>
          <p:spPr bwMode="auto">
            <a:xfrm>
              <a:off x="5402932" y="6278563"/>
              <a:ext cx="1460500" cy="246063"/>
            </a:xfrm>
            <a:prstGeom prst="rect">
              <a:avLst/>
            </a:prstGeom>
            <a:noFill/>
            <a:ln w="9525">
              <a:noFill/>
              <a:miter lim="800000"/>
              <a:headEnd/>
              <a:tailEnd/>
            </a:ln>
          </p:spPr>
          <p:txBody>
            <a:bodyPr wrap="none">
              <a:spAutoFit/>
            </a:bodyPr>
            <a:lstStyle/>
            <a:p>
              <a:r>
                <a:rPr lang="en-CA" sz="1000" i="1" dirty="0"/>
                <a:t>Courtesy of Ben Smith</a:t>
              </a:r>
            </a:p>
          </p:txBody>
        </p:sp>
      </p:grpSp>
    </p:spTree>
    <p:extLst>
      <p:ext uri="{BB962C8B-B14F-4D97-AF65-F5344CB8AC3E}">
        <p14:creationId xmlns:p14="http://schemas.microsoft.com/office/powerpoint/2010/main" val="1319078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sensitivity &amp; speed</a:t>
            </a:r>
            <a:endParaRPr lang="en-CA" sz="2800" dirty="0">
              <a:effectLst>
                <a:outerShdw blurRad="38100" dist="38100" dir="2700000" algn="tl">
                  <a:srgbClr val="000000">
                    <a:alpha val="43137"/>
                  </a:srgbClr>
                </a:outerShdw>
              </a:effectLst>
            </a:endParaRPr>
          </a:p>
        </p:txBody>
      </p:sp>
      <p:sp>
        <p:nvSpPr>
          <p:cNvPr id="41986" name="Content Placeholder 2"/>
          <p:cNvSpPr>
            <a:spLocks noGrp="1"/>
          </p:cNvSpPr>
          <p:nvPr>
            <p:ph idx="1"/>
          </p:nvPr>
        </p:nvSpPr>
        <p:spPr>
          <a:xfrm>
            <a:off x="323850" y="1484313"/>
            <a:ext cx="8229600" cy="4525962"/>
          </a:xfrm>
        </p:spPr>
        <p:txBody>
          <a:bodyPr/>
          <a:lstStyle/>
          <a:p>
            <a:pPr marL="457200" indent="-457200">
              <a:spcAft>
                <a:spcPts val="1200"/>
              </a:spcAft>
              <a:buFontTx/>
              <a:buChar char="•"/>
            </a:pPr>
            <a:r>
              <a:rPr lang="en-CA" sz="2800" dirty="0" smtClean="0">
                <a:ea typeface="ＭＳ Ｐゴシック"/>
                <a:cs typeface="ＭＳ Ｐゴシック"/>
              </a:rPr>
              <a:t>Concentrations of 1-100 ppm usually </a:t>
            </a:r>
            <a:r>
              <a:rPr lang="en-CA" sz="2800" u="sng" dirty="0" smtClean="0">
                <a:solidFill>
                  <a:srgbClr val="FFFF00"/>
                </a:solidFill>
                <a:ea typeface="ＭＳ Ｐゴシック"/>
                <a:cs typeface="ＭＳ Ｐゴシック"/>
              </a:rPr>
              <a:t>detectable in seconds</a:t>
            </a:r>
            <a:r>
              <a:rPr lang="en-CA" sz="2800" dirty="0" smtClean="0">
                <a:ea typeface="ＭＳ Ｐゴシック"/>
                <a:cs typeface="ＭＳ Ｐゴシック"/>
              </a:rPr>
              <a:t> using a standard LIBS apparatus</a:t>
            </a:r>
            <a:endParaRPr lang="en-CA" sz="2800" dirty="0" smtClean="0">
              <a:ea typeface="ＭＳ Ｐゴシック"/>
              <a:cs typeface="ＭＳ Ｐゴシック"/>
              <a:sym typeface="Symbol" pitchFamily="18" charset="2"/>
            </a:endParaRPr>
          </a:p>
          <a:p>
            <a:pPr marL="457200" indent="-457200">
              <a:spcAft>
                <a:spcPts val="1200"/>
              </a:spcAft>
              <a:buFontTx/>
              <a:buChar char="•"/>
            </a:pPr>
            <a:endParaRPr lang="en-CA" sz="2800" dirty="0" smtClean="0">
              <a:ea typeface="ＭＳ Ｐゴシック"/>
              <a:cs typeface="ＭＳ Ｐゴシック"/>
            </a:endParaRPr>
          </a:p>
        </p:txBody>
      </p:sp>
      <p:grpSp>
        <p:nvGrpSpPr>
          <p:cNvPr id="3" name="Group 2"/>
          <p:cNvGrpSpPr/>
          <p:nvPr/>
        </p:nvGrpSpPr>
        <p:grpSpPr>
          <a:xfrm>
            <a:off x="216791" y="3888954"/>
            <a:ext cx="2959121" cy="2610997"/>
            <a:chOff x="147637" y="3272010"/>
            <a:chExt cx="2959121" cy="2610997"/>
          </a:xfrm>
        </p:grpSpPr>
        <p:sp>
          <p:nvSpPr>
            <p:cNvPr id="7" name="Rounded Rectangle 6"/>
            <p:cNvSpPr/>
            <p:nvPr/>
          </p:nvSpPr>
          <p:spPr>
            <a:xfrm>
              <a:off x="147638" y="3272010"/>
              <a:ext cx="2959120" cy="2610997"/>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41987" name="Picture 3"/>
            <p:cNvPicPr>
              <a:picLocks noChangeAspect="1"/>
            </p:cNvPicPr>
            <p:nvPr/>
          </p:nvPicPr>
          <p:blipFill>
            <a:blip r:embed="rId2"/>
            <a:srcRect/>
            <a:stretch>
              <a:fillRect/>
            </a:stretch>
          </p:blipFill>
          <p:spPr bwMode="auto">
            <a:xfrm>
              <a:off x="147637" y="3457575"/>
              <a:ext cx="2873376" cy="2335212"/>
            </a:xfrm>
            <a:prstGeom prst="rect">
              <a:avLst/>
            </a:prstGeom>
            <a:noFill/>
            <a:ln w="9525">
              <a:noFill/>
              <a:miter lim="800000"/>
              <a:headEnd/>
              <a:tailEnd/>
            </a:ln>
          </p:spPr>
        </p:pic>
      </p:grpSp>
      <p:grpSp>
        <p:nvGrpSpPr>
          <p:cNvPr id="6" name="Group 5"/>
          <p:cNvGrpSpPr/>
          <p:nvPr/>
        </p:nvGrpSpPr>
        <p:grpSpPr>
          <a:xfrm>
            <a:off x="4898685" y="4269388"/>
            <a:ext cx="3464265" cy="2140343"/>
            <a:chOff x="4996689" y="4483864"/>
            <a:chExt cx="3464265" cy="2140343"/>
          </a:xfrm>
        </p:grpSpPr>
        <p:sp>
          <p:nvSpPr>
            <p:cNvPr id="12" name="Rounded Rectangle 11"/>
            <p:cNvSpPr/>
            <p:nvPr/>
          </p:nvSpPr>
          <p:spPr>
            <a:xfrm>
              <a:off x="4996689" y="4483864"/>
              <a:ext cx="3464265" cy="2140343"/>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41988" name="Picture 7"/>
            <p:cNvPicPr>
              <a:picLocks noChangeAspect="1"/>
            </p:cNvPicPr>
            <p:nvPr/>
          </p:nvPicPr>
          <p:blipFill rotWithShape="1">
            <a:blip r:embed="rId3"/>
            <a:srcRect l="9075" t="26022" r="3561"/>
            <a:stretch/>
          </p:blipFill>
          <p:spPr bwMode="auto">
            <a:xfrm>
              <a:off x="5233011" y="4641502"/>
              <a:ext cx="3117775" cy="1816100"/>
            </a:xfrm>
            <a:prstGeom prst="rect">
              <a:avLst/>
            </a:prstGeom>
            <a:noFill/>
            <a:ln w="9525">
              <a:noFill/>
              <a:miter lim="800000"/>
              <a:headEnd/>
              <a:tailEnd/>
            </a:ln>
          </p:spPr>
        </p:pic>
      </p:grpSp>
      <p:grpSp>
        <p:nvGrpSpPr>
          <p:cNvPr id="5" name="Group 4"/>
          <p:cNvGrpSpPr/>
          <p:nvPr/>
        </p:nvGrpSpPr>
        <p:grpSpPr>
          <a:xfrm>
            <a:off x="2881007" y="2419218"/>
            <a:ext cx="4231364" cy="1971864"/>
            <a:chOff x="3282970" y="2610713"/>
            <a:chExt cx="4231364" cy="1971864"/>
          </a:xfrm>
        </p:grpSpPr>
        <p:sp>
          <p:nvSpPr>
            <p:cNvPr id="9" name="Rounded Rectangle 8"/>
            <p:cNvSpPr/>
            <p:nvPr/>
          </p:nvSpPr>
          <p:spPr>
            <a:xfrm>
              <a:off x="3282970" y="2610713"/>
              <a:ext cx="4231364" cy="1971863"/>
            </a:xfrm>
            <a:prstGeom prst="roundRect">
              <a:avLst/>
            </a:prstGeom>
            <a:solidFill>
              <a:schemeClr val="bg1"/>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41989" name="Picture 11"/>
            <p:cNvPicPr>
              <a:picLocks noChangeAspect="1"/>
            </p:cNvPicPr>
            <p:nvPr/>
          </p:nvPicPr>
          <p:blipFill>
            <a:blip r:embed="rId4"/>
            <a:srcRect/>
            <a:stretch>
              <a:fillRect/>
            </a:stretch>
          </p:blipFill>
          <p:spPr bwMode="auto">
            <a:xfrm>
              <a:off x="3304284" y="2669639"/>
              <a:ext cx="4210050" cy="1912938"/>
            </a:xfrm>
            <a:prstGeom prst="rect">
              <a:avLst/>
            </a:prstGeom>
            <a:noFill/>
            <a:ln w="9525">
              <a:noFill/>
              <a:miter lim="800000"/>
              <a:headEnd/>
              <a:tailEnd/>
            </a:ln>
          </p:spPr>
        </p:pic>
      </p:grpSp>
    </p:spTree>
    <p:extLst>
      <p:ext uri="{BB962C8B-B14F-4D97-AF65-F5344CB8AC3E}">
        <p14:creationId xmlns:p14="http://schemas.microsoft.com/office/powerpoint/2010/main" val="2571289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defRPr/>
            </a:pPr>
            <a:r>
              <a:rPr lang="en-CA" dirty="0" smtClean="0">
                <a:effectLst>
                  <a:outerShdw blurRad="38100" dist="38100" dir="2700000" algn="tl">
                    <a:srgbClr val="000000">
                      <a:alpha val="43137"/>
                    </a:srgbClr>
                  </a:outerShdw>
                </a:effectLst>
              </a:rPr>
              <a:t>Advantages of LIBS - </a:t>
            </a:r>
            <a:r>
              <a:rPr lang="en-CA" sz="2800" dirty="0" smtClean="0">
                <a:effectLst>
                  <a:outerShdw blurRad="38100" dist="38100" dir="2700000" algn="tl">
                    <a:srgbClr val="000000">
                      <a:alpha val="43137"/>
                    </a:srgbClr>
                  </a:outerShdw>
                </a:effectLst>
              </a:rPr>
              <a:t>portability / standoff</a:t>
            </a:r>
            <a:endParaRPr lang="en-CA" sz="2800" dirty="0">
              <a:effectLst>
                <a:outerShdw blurRad="38100" dist="38100" dir="2700000" algn="tl">
                  <a:srgbClr val="000000">
                    <a:alpha val="43137"/>
                  </a:srgbClr>
                </a:outerShdw>
              </a:effectLst>
            </a:endParaRPr>
          </a:p>
        </p:txBody>
      </p:sp>
      <p:sp>
        <p:nvSpPr>
          <p:cNvPr id="43010" name="Content Placeholder 2"/>
          <p:cNvSpPr>
            <a:spLocks noGrp="1"/>
          </p:cNvSpPr>
          <p:nvPr>
            <p:ph idx="1"/>
          </p:nvPr>
        </p:nvSpPr>
        <p:spPr>
          <a:xfrm>
            <a:off x="323850" y="1484313"/>
            <a:ext cx="8229600" cy="4525962"/>
          </a:xfrm>
        </p:spPr>
        <p:txBody>
          <a:bodyPr/>
          <a:lstStyle/>
          <a:p>
            <a:pPr marL="457200" indent="-457200">
              <a:spcAft>
                <a:spcPts val="1200"/>
              </a:spcAft>
              <a:buFontTx/>
              <a:buChar char="•"/>
            </a:pPr>
            <a:r>
              <a:rPr lang="en-CA" sz="2800" dirty="0" smtClean="0">
                <a:ea typeface="ＭＳ Ｐゴシック"/>
                <a:cs typeface="ＭＳ Ｐゴシック"/>
              </a:rPr>
              <a:t>Apparatus is compact, low weight; can be made man-portable</a:t>
            </a:r>
            <a:endParaRPr lang="en-CA" sz="2800" dirty="0" smtClean="0">
              <a:ea typeface="ＭＳ Ｐゴシック"/>
              <a:cs typeface="ＭＳ Ｐゴシック"/>
              <a:sym typeface="Symbol" pitchFamily="18" charset="2"/>
            </a:endParaRPr>
          </a:p>
          <a:p>
            <a:pPr marL="457200" indent="-457200">
              <a:spcAft>
                <a:spcPts val="1200"/>
              </a:spcAft>
              <a:buFontTx/>
              <a:buChar char="•"/>
            </a:pPr>
            <a:r>
              <a:rPr lang="en-CA" sz="2800" dirty="0" smtClean="0">
                <a:ea typeface="ＭＳ Ｐゴシック"/>
                <a:cs typeface="ＭＳ Ｐゴシック"/>
                <a:sym typeface="Symbol" pitchFamily="18" charset="2"/>
              </a:rPr>
              <a:t>All optical technique, so can be done at a distance “stand-off”</a:t>
            </a:r>
            <a:endParaRPr lang="en-CA" sz="2800" dirty="0" smtClean="0">
              <a:ea typeface="ＭＳ Ｐゴシック"/>
              <a:cs typeface="ＭＳ Ｐゴシック"/>
            </a:endParaRPr>
          </a:p>
        </p:txBody>
      </p:sp>
    </p:spTree>
    <p:extLst>
      <p:ext uri="{BB962C8B-B14F-4D97-AF65-F5344CB8AC3E}">
        <p14:creationId xmlns:p14="http://schemas.microsoft.com/office/powerpoint/2010/main" val="2933538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15912" y="370681"/>
            <a:ext cx="8828088" cy="858838"/>
          </a:xfrm>
          <a:prstGeom prst="rect">
            <a:avLst/>
          </a:prstGeom>
          <a:noFill/>
          <a:ln>
            <a:noFill/>
          </a:ln>
          <a:effectLst/>
          <a:extLst/>
        </p:spPr>
        <p:txBody>
          <a:bodyPr anchor="ctr"/>
          <a:lstStyle/>
          <a:p>
            <a:pPr>
              <a:defRPr/>
            </a:pPr>
            <a:r>
              <a:rPr lang="en-US" sz="3800" dirty="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First responder CBRNE prototypes have been built…</a:t>
            </a:r>
          </a:p>
        </p:txBody>
      </p:sp>
      <p:pic>
        <p:nvPicPr>
          <p:cNvPr id="44034" name="Picture 2"/>
          <p:cNvPicPr>
            <a:picLocks noChangeAspect="1" noChangeArrowheads="1"/>
          </p:cNvPicPr>
          <p:nvPr/>
        </p:nvPicPr>
        <p:blipFill>
          <a:blip r:embed="rId2"/>
          <a:srcRect/>
          <a:stretch>
            <a:fillRect/>
          </a:stretch>
        </p:blipFill>
        <p:spPr bwMode="auto">
          <a:xfrm>
            <a:off x="2743200" y="1295400"/>
            <a:ext cx="3381375" cy="5019675"/>
          </a:xfrm>
          <a:prstGeom prst="rect">
            <a:avLst/>
          </a:prstGeom>
          <a:noFill/>
          <a:ln w="9525">
            <a:noFill/>
            <a:miter lim="800000"/>
            <a:headEnd/>
            <a:tailEnd/>
          </a:ln>
        </p:spPr>
      </p:pic>
      <p:sp>
        <p:nvSpPr>
          <p:cNvPr id="44035" name="Text Box 5"/>
          <p:cNvSpPr txBox="1">
            <a:spLocks noChangeArrowheads="1"/>
          </p:cNvSpPr>
          <p:nvPr/>
        </p:nvSpPr>
        <p:spPr bwMode="auto">
          <a:xfrm>
            <a:off x="6248400" y="1752600"/>
            <a:ext cx="2286000" cy="366713"/>
          </a:xfrm>
          <a:prstGeom prst="rect">
            <a:avLst/>
          </a:prstGeom>
          <a:noFill/>
          <a:ln w="9525">
            <a:noFill/>
            <a:miter lim="800000"/>
            <a:headEnd/>
            <a:tailEnd/>
          </a:ln>
        </p:spPr>
        <p:txBody>
          <a:bodyPr>
            <a:spAutoFit/>
          </a:bodyPr>
          <a:lstStyle/>
          <a:p>
            <a:pPr eaLnBrk="0" hangingPunct="0">
              <a:spcBef>
                <a:spcPct val="50000"/>
              </a:spcBef>
            </a:pPr>
            <a:r>
              <a:rPr lang="en-US">
                <a:latin typeface="Arial Unicode MS" pitchFamily="34" charset="-128"/>
              </a:rPr>
              <a:t>Head’s-up display</a:t>
            </a:r>
          </a:p>
        </p:txBody>
      </p:sp>
      <p:sp>
        <p:nvSpPr>
          <p:cNvPr id="44036" name="Text Box 6"/>
          <p:cNvSpPr txBox="1">
            <a:spLocks noChangeArrowheads="1"/>
          </p:cNvSpPr>
          <p:nvPr/>
        </p:nvSpPr>
        <p:spPr bwMode="auto">
          <a:xfrm>
            <a:off x="6248400" y="3581400"/>
            <a:ext cx="2895600" cy="915988"/>
          </a:xfrm>
          <a:prstGeom prst="rect">
            <a:avLst/>
          </a:prstGeom>
          <a:noFill/>
          <a:ln w="9525">
            <a:noFill/>
            <a:miter lim="800000"/>
            <a:headEnd/>
            <a:tailEnd/>
          </a:ln>
        </p:spPr>
        <p:txBody>
          <a:bodyPr>
            <a:spAutoFit/>
          </a:bodyPr>
          <a:lstStyle/>
          <a:p>
            <a:pPr eaLnBrk="0" hangingPunct="0">
              <a:spcBef>
                <a:spcPct val="50000"/>
              </a:spcBef>
            </a:pPr>
            <a:r>
              <a:rPr lang="en-US">
                <a:latin typeface="Arial Unicode MS" pitchFamily="34" charset="-128"/>
              </a:rPr>
              <a:t>Hand-held probe contains laser, joystick for control, and focus optics</a:t>
            </a:r>
          </a:p>
        </p:txBody>
      </p:sp>
      <p:sp>
        <p:nvSpPr>
          <p:cNvPr id="44037" name="Text Box 7"/>
          <p:cNvSpPr txBox="1">
            <a:spLocks noChangeArrowheads="1"/>
          </p:cNvSpPr>
          <p:nvPr/>
        </p:nvSpPr>
        <p:spPr bwMode="auto">
          <a:xfrm>
            <a:off x="6477000" y="5257800"/>
            <a:ext cx="1676400" cy="641350"/>
          </a:xfrm>
          <a:prstGeom prst="rect">
            <a:avLst/>
          </a:prstGeom>
          <a:noFill/>
          <a:ln w="9525">
            <a:noFill/>
            <a:miter lim="800000"/>
            <a:headEnd/>
            <a:tailEnd/>
          </a:ln>
        </p:spPr>
        <p:txBody>
          <a:bodyPr>
            <a:spAutoFit/>
          </a:bodyPr>
          <a:lstStyle/>
          <a:p>
            <a:pPr eaLnBrk="0" hangingPunct="0">
              <a:spcBef>
                <a:spcPct val="50000"/>
              </a:spcBef>
            </a:pPr>
            <a:r>
              <a:rPr lang="en-US">
                <a:latin typeface="Arial Unicode MS" pitchFamily="34" charset="-128"/>
              </a:rPr>
              <a:t>Microplasma/ LIBS Event</a:t>
            </a:r>
          </a:p>
        </p:txBody>
      </p:sp>
      <p:sp>
        <p:nvSpPr>
          <p:cNvPr id="44038" name="Text Box 8"/>
          <p:cNvSpPr txBox="1">
            <a:spLocks noChangeArrowheads="1"/>
          </p:cNvSpPr>
          <p:nvPr/>
        </p:nvSpPr>
        <p:spPr bwMode="auto">
          <a:xfrm>
            <a:off x="152400" y="2286000"/>
            <a:ext cx="2514600" cy="1739900"/>
          </a:xfrm>
          <a:prstGeom prst="rect">
            <a:avLst/>
          </a:prstGeom>
          <a:noFill/>
          <a:ln w="9525">
            <a:noFill/>
            <a:miter lim="800000"/>
            <a:headEnd/>
            <a:tailEnd/>
          </a:ln>
        </p:spPr>
        <p:txBody>
          <a:bodyPr>
            <a:spAutoFit/>
          </a:bodyPr>
          <a:lstStyle/>
          <a:p>
            <a:pPr eaLnBrk="0" hangingPunct="0">
              <a:spcBef>
                <a:spcPct val="50000"/>
              </a:spcBef>
            </a:pPr>
            <a:r>
              <a:rPr lang="en-US">
                <a:latin typeface="Arial Unicode MS" pitchFamily="34" charset="-128"/>
              </a:rPr>
              <a:t>Backpack contains broadband high-resolution spectrometer, laser power supply, computer, and battery</a:t>
            </a:r>
          </a:p>
        </p:txBody>
      </p:sp>
      <p:sp>
        <p:nvSpPr>
          <p:cNvPr id="44039" name="Rectangle 9"/>
          <p:cNvSpPr>
            <a:spLocks noChangeArrowheads="1"/>
          </p:cNvSpPr>
          <p:nvPr/>
        </p:nvSpPr>
        <p:spPr bwMode="auto">
          <a:xfrm>
            <a:off x="6248400" y="1752600"/>
            <a:ext cx="2133600" cy="533400"/>
          </a:xfrm>
          <a:prstGeom prst="rect">
            <a:avLst/>
          </a:prstGeom>
          <a:noFill/>
          <a:ln w="38100">
            <a:solidFill>
              <a:schemeClr val="tx1"/>
            </a:solidFill>
            <a:miter lim="800000"/>
            <a:headEnd/>
            <a:tailEnd/>
          </a:ln>
        </p:spPr>
        <p:txBody>
          <a:bodyPr wrap="none" anchor="ctr"/>
          <a:lstStyle/>
          <a:p>
            <a:endParaRPr lang="en-US"/>
          </a:p>
        </p:txBody>
      </p:sp>
      <p:sp>
        <p:nvSpPr>
          <p:cNvPr id="44040" name="Rectangle 10"/>
          <p:cNvSpPr>
            <a:spLocks noChangeArrowheads="1"/>
          </p:cNvSpPr>
          <p:nvPr/>
        </p:nvSpPr>
        <p:spPr bwMode="auto">
          <a:xfrm>
            <a:off x="6248400" y="3581400"/>
            <a:ext cx="2743200" cy="1066800"/>
          </a:xfrm>
          <a:prstGeom prst="rect">
            <a:avLst/>
          </a:prstGeom>
          <a:noFill/>
          <a:ln w="38100">
            <a:solidFill>
              <a:schemeClr val="tx1"/>
            </a:solidFill>
            <a:miter lim="800000"/>
            <a:headEnd/>
            <a:tailEnd/>
          </a:ln>
        </p:spPr>
        <p:txBody>
          <a:bodyPr wrap="none" anchor="ctr"/>
          <a:lstStyle/>
          <a:p>
            <a:endParaRPr lang="en-US"/>
          </a:p>
        </p:txBody>
      </p:sp>
      <p:sp>
        <p:nvSpPr>
          <p:cNvPr id="44041" name="Rectangle 11"/>
          <p:cNvSpPr>
            <a:spLocks noChangeArrowheads="1"/>
          </p:cNvSpPr>
          <p:nvPr/>
        </p:nvSpPr>
        <p:spPr bwMode="auto">
          <a:xfrm>
            <a:off x="6477000" y="5257800"/>
            <a:ext cx="1600200" cy="762000"/>
          </a:xfrm>
          <a:prstGeom prst="rect">
            <a:avLst/>
          </a:prstGeom>
          <a:noFill/>
          <a:ln w="38100">
            <a:solidFill>
              <a:schemeClr val="tx1"/>
            </a:solidFill>
            <a:miter lim="800000"/>
            <a:headEnd/>
            <a:tailEnd/>
          </a:ln>
        </p:spPr>
        <p:txBody>
          <a:bodyPr wrap="none" anchor="ctr"/>
          <a:lstStyle/>
          <a:p>
            <a:endParaRPr lang="en-US"/>
          </a:p>
        </p:txBody>
      </p:sp>
      <p:sp>
        <p:nvSpPr>
          <p:cNvPr id="44042" name="Rectangle 12"/>
          <p:cNvSpPr>
            <a:spLocks noChangeArrowheads="1"/>
          </p:cNvSpPr>
          <p:nvPr/>
        </p:nvSpPr>
        <p:spPr bwMode="auto">
          <a:xfrm>
            <a:off x="152400" y="2286000"/>
            <a:ext cx="2362200" cy="1828800"/>
          </a:xfrm>
          <a:prstGeom prst="rect">
            <a:avLst/>
          </a:prstGeom>
          <a:noFill/>
          <a:ln w="38100">
            <a:solidFill>
              <a:schemeClr val="tx1"/>
            </a:solidFill>
            <a:miter lim="800000"/>
            <a:headEnd/>
            <a:tailEnd/>
          </a:ln>
        </p:spPr>
        <p:txBody>
          <a:bodyPr wrap="none" anchor="ctr"/>
          <a:lstStyle/>
          <a:p>
            <a:endParaRPr lang="en-US"/>
          </a:p>
        </p:txBody>
      </p:sp>
      <p:sp>
        <p:nvSpPr>
          <p:cNvPr id="44043" name="Line 13"/>
          <p:cNvSpPr>
            <a:spLocks noChangeShapeType="1"/>
          </p:cNvSpPr>
          <p:nvPr/>
        </p:nvSpPr>
        <p:spPr bwMode="auto">
          <a:xfrm>
            <a:off x="2514600" y="2667000"/>
            <a:ext cx="457200" cy="0"/>
          </a:xfrm>
          <a:prstGeom prst="line">
            <a:avLst/>
          </a:prstGeom>
          <a:noFill/>
          <a:ln w="9525">
            <a:solidFill>
              <a:schemeClr val="tx1"/>
            </a:solidFill>
            <a:round/>
            <a:headEnd/>
            <a:tailEnd type="triangle" w="med" len="med"/>
          </a:ln>
        </p:spPr>
        <p:txBody>
          <a:bodyPr/>
          <a:lstStyle/>
          <a:p>
            <a:endParaRPr lang="en-US"/>
          </a:p>
        </p:txBody>
      </p:sp>
      <p:sp>
        <p:nvSpPr>
          <p:cNvPr id="44044" name="Line 14"/>
          <p:cNvSpPr>
            <a:spLocks noChangeShapeType="1"/>
          </p:cNvSpPr>
          <p:nvPr/>
        </p:nvSpPr>
        <p:spPr bwMode="auto">
          <a:xfrm flipH="1">
            <a:off x="4572000" y="1981200"/>
            <a:ext cx="1676400" cy="76200"/>
          </a:xfrm>
          <a:prstGeom prst="line">
            <a:avLst/>
          </a:prstGeom>
          <a:noFill/>
          <a:ln w="9525">
            <a:solidFill>
              <a:schemeClr val="tx1"/>
            </a:solidFill>
            <a:round/>
            <a:headEnd/>
            <a:tailEnd type="triangle" w="med" len="med"/>
          </a:ln>
        </p:spPr>
        <p:txBody>
          <a:bodyPr/>
          <a:lstStyle/>
          <a:p>
            <a:endParaRPr lang="en-US"/>
          </a:p>
        </p:txBody>
      </p:sp>
      <p:sp>
        <p:nvSpPr>
          <p:cNvPr id="44045" name="Line 15"/>
          <p:cNvSpPr>
            <a:spLocks noChangeShapeType="1"/>
          </p:cNvSpPr>
          <p:nvPr/>
        </p:nvSpPr>
        <p:spPr bwMode="auto">
          <a:xfrm flipH="1">
            <a:off x="4267200" y="4191000"/>
            <a:ext cx="1981200" cy="152400"/>
          </a:xfrm>
          <a:prstGeom prst="line">
            <a:avLst/>
          </a:prstGeom>
          <a:noFill/>
          <a:ln w="9525">
            <a:solidFill>
              <a:schemeClr val="tx1"/>
            </a:solidFill>
            <a:round/>
            <a:headEnd/>
            <a:tailEnd type="triangle" w="med" len="med"/>
          </a:ln>
        </p:spPr>
        <p:txBody>
          <a:bodyPr/>
          <a:lstStyle/>
          <a:p>
            <a:endParaRPr lang="en-US"/>
          </a:p>
        </p:txBody>
      </p:sp>
      <p:sp>
        <p:nvSpPr>
          <p:cNvPr id="44046" name="Line 16"/>
          <p:cNvSpPr>
            <a:spLocks noChangeShapeType="1"/>
          </p:cNvSpPr>
          <p:nvPr/>
        </p:nvSpPr>
        <p:spPr bwMode="auto">
          <a:xfrm flipH="1">
            <a:off x="5562600" y="5867400"/>
            <a:ext cx="914400" cy="0"/>
          </a:xfrm>
          <a:prstGeom prst="line">
            <a:avLst/>
          </a:prstGeom>
          <a:noFill/>
          <a:ln w="9525">
            <a:solidFill>
              <a:schemeClr val="tx1"/>
            </a:solidFill>
            <a:round/>
            <a:headEnd/>
            <a:tailEnd type="triangle" w="med" len="med"/>
          </a:ln>
        </p:spPr>
        <p:txBody>
          <a:bodyPr/>
          <a:lstStyle/>
          <a:p>
            <a:endParaRPr lang="en-US"/>
          </a:p>
        </p:txBody>
      </p:sp>
      <p:sp>
        <p:nvSpPr>
          <p:cNvPr id="44047" name="Rectangle 17"/>
          <p:cNvSpPr>
            <a:spLocks noChangeArrowheads="1"/>
          </p:cNvSpPr>
          <p:nvPr/>
        </p:nvSpPr>
        <p:spPr bwMode="auto">
          <a:xfrm>
            <a:off x="2665413" y="6369050"/>
            <a:ext cx="3681412" cy="488950"/>
          </a:xfrm>
          <a:prstGeom prst="rect">
            <a:avLst/>
          </a:prstGeom>
          <a:noFill/>
          <a:ln w="9525">
            <a:noFill/>
            <a:miter lim="800000"/>
            <a:headEnd/>
            <a:tailEnd/>
          </a:ln>
        </p:spPr>
        <p:txBody>
          <a:bodyPr/>
          <a:lstStyle/>
          <a:p>
            <a:pPr marL="342900" indent="-342900">
              <a:spcBef>
                <a:spcPct val="20000"/>
              </a:spcBef>
            </a:pPr>
            <a:r>
              <a:rPr lang="en-US" sz="1200" i="1" dirty="0">
                <a:solidFill>
                  <a:schemeClr val="bg1"/>
                </a:solidFill>
              </a:rPr>
              <a:t>courtesy of Ocean Optics.</a:t>
            </a:r>
          </a:p>
        </p:txBody>
      </p:sp>
      <p:pic>
        <p:nvPicPr>
          <p:cNvPr id="93201" name="Picture 12" descr="http://nnsa.energy.gov/sites/default/files/nnsa/09-11-pageinlineimages/LIBS%20-%20Safeguard%20technologies%20embed_0.jpg"/>
          <p:cNvPicPr>
            <a:picLocks noChangeAspect="1" noChangeArrowheads="1"/>
          </p:cNvPicPr>
          <p:nvPr/>
        </p:nvPicPr>
        <p:blipFill>
          <a:blip r:embed="rId3"/>
          <a:srcRect/>
          <a:stretch>
            <a:fillRect/>
          </a:stretch>
        </p:blipFill>
        <p:spPr bwMode="auto">
          <a:xfrm>
            <a:off x="1920875" y="1597025"/>
            <a:ext cx="4762500" cy="3743325"/>
          </a:xfrm>
          <a:prstGeom prst="rect">
            <a:avLst/>
          </a:prstGeom>
          <a:noFill/>
          <a:ln w="9525">
            <a:noFill/>
            <a:miter lim="800000"/>
            <a:headEnd/>
            <a:tailEnd/>
          </a:ln>
        </p:spPr>
      </p:pic>
    </p:spTree>
    <p:extLst>
      <p:ext uri="{BB962C8B-B14F-4D97-AF65-F5344CB8AC3E}">
        <p14:creationId xmlns:p14="http://schemas.microsoft.com/office/powerpoint/2010/main" val="3539620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3850" y="1492250"/>
            <a:ext cx="8518525" cy="5208746"/>
            <a:chOff x="117475" y="146050"/>
            <a:chExt cx="8518525" cy="5208746"/>
          </a:xfrm>
        </p:grpSpPr>
        <p:sp>
          <p:nvSpPr>
            <p:cNvPr id="45057" name="TextBox 2"/>
            <p:cNvSpPr txBox="1">
              <a:spLocks noChangeArrowheads="1"/>
            </p:cNvSpPr>
            <p:nvPr/>
          </p:nvSpPr>
          <p:spPr bwMode="auto">
            <a:xfrm>
              <a:off x="258763" y="5108575"/>
              <a:ext cx="2255746" cy="246221"/>
            </a:xfrm>
            <a:prstGeom prst="rect">
              <a:avLst/>
            </a:prstGeom>
            <a:noFill/>
            <a:ln w="9525">
              <a:noFill/>
              <a:miter lim="800000"/>
              <a:headEnd/>
              <a:tailEnd/>
            </a:ln>
          </p:spPr>
          <p:txBody>
            <a:bodyPr wrap="none">
              <a:spAutoFit/>
            </a:bodyPr>
            <a:lstStyle/>
            <a:p>
              <a:r>
                <a:rPr lang="en-CA" sz="1000" i="1" dirty="0">
                  <a:solidFill>
                    <a:schemeClr val="bg1"/>
                  </a:solidFill>
                </a:rPr>
                <a:t>Courtesy of A.J. </a:t>
              </a:r>
              <a:r>
                <a:rPr lang="en-CA" sz="1000" i="1" dirty="0" err="1">
                  <a:solidFill>
                    <a:schemeClr val="bg1"/>
                  </a:solidFill>
                </a:rPr>
                <a:t>Miziolek</a:t>
              </a:r>
              <a:r>
                <a:rPr lang="en-CA" sz="1000" i="1" dirty="0">
                  <a:solidFill>
                    <a:schemeClr val="bg1"/>
                  </a:solidFill>
                </a:rPr>
                <a:t>, A. Whitehouse</a:t>
              </a:r>
            </a:p>
          </p:txBody>
        </p:sp>
        <p:pic>
          <p:nvPicPr>
            <p:cNvPr id="45058" name="Picture 3"/>
            <p:cNvPicPr>
              <a:picLocks noChangeAspect="1"/>
            </p:cNvPicPr>
            <p:nvPr/>
          </p:nvPicPr>
          <p:blipFill>
            <a:blip r:embed="rId2"/>
            <a:srcRect/>
            <a:stretch>
              <a:fillRect/>
            </a:stretch>
          </p:blipFill>
          <p:spPr bwMode="auto">
            <a:xfrm>
              <a:off x="117475" y="146050"/>
              <a:ext cx="8518525" cy="4778375"/>
            </a:xfrm>
            <a:prstGeom prst="rect">
              <a:avLst/>
            </a:prstGeom>
            <a:noFill/>
            <a:ln w="9525">
              <a:noFill/>
              <a:miter lim="800000"/>
              <a:headEnd/>
              <a:tailEnd/>
            </a:ln>
          </p:spPr>
        </p:pic>
        <p:pic>
          <p:nvPicPr>
            <p:cNvPr id="45059" name="Picture 4" descr="FigureGen2photo"/>
            <p:cNvPicPr>
              <a:picLocks noChangeAspect="1" noChangeArrowheads="1"/>
            </p:cNvPicPr>
            <p:nvPr/>
          </p:nvPicPr>
          <p:blipFill>
            <a:blip r:embed="rId3"/>
            <a:srcRect/>
            <a:stretch>
              <a:fillRect/>
            </a:stretch>
          </p:blipFill>
          <p:spPr bwMode="auto">
            <a:xfrm>
              <a:off x="323850" y="260350"/>
              <a:ext cx="1220788" cy="1231900"/>
            </a:xfrm>
            <a:prstGeom prst="rect">
              <a:avLst/>
            </a:prstGeom>
            <a:noFill/>
            <a:ln w="9525">
              <a:noFill/>
              <a:miter lim="800000"/>
              <a:headEnd/>
              <a:tailEnd/>
            </a:ln>
          </p:spPr>
        </p:pic>
        <p:pic>
          <p:nvPicPr>
            <p:cNvPr id="45060" name="Picture 91" descr="Gen 5 with 6-inch beam expander and cage (side-view, half cover)"/>
            <p:cNvPicPr>
              <a:picLocks noChangeAspect="1" noChangeArrowheads="1"/>
            </p:cNvPicPr>
            <p:nvPr/>
          </p:nvPicPr>
          <p:blipFill>
            <a:blip r:embed="rId4"/>
            <a:srcRect/>
            <a:stretch>
              <a:fillRect/>
            </a:stretch>
          </p:blipFill>
          <p:spPr bwMode="auto">
            <a:xfrm>
              <a:off x="179388" y="3789363"/>
              <a:ext cx="1693862" cy="1082675"/>
            </a:xfrm>
            <a:prstGeom prst="rect">
              <a:avLst/>
            </a:prstGeom>
            <a:noFill/>
            <a:ln w="9525">
              <a:noFill/>
              <a:miter lim="800000"/>
              <a:headEnd/>
              <a:tailEnd/>
            </a:ln>
          </p:spPr>
        </p:pic>
      </p:grpSp>
      <p:sp>
        <p:nvSpPr>
          <p:cNvPr id="7" name="Rectangle 2"/>
          <p:cNvSpPr>
            <a:spLocks noChangeArrowheads="1"/>
          </p:cNvSpPr>
          <p:nvPr/>
        </p:nvSpPr>
        <p:spPr bwMode="auto">
          <a:xfrm>
            <a:off x="315912" y="370681"/>
            <a:ext cx="8828088" cy="858838"/>
          </a:xfrm>
          <a:prstGeom prst="rect">
            <a:avLst/>
          </a:prstGeom>
          <a:noFill/>
          <a:ln>
            <a:noFill/>
          </a:ln>
          <a:effectLst/>
          <a:extLst/>
        </p:spPr>
        <p:txBody>
          <a:bodyPr anchor="ctr"/>
          <a:lstStyle/>
          <a:p>
            <a:pPr>
              <a:defRPr/>
            </a:pP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Hig</a:t>
            </a:r>
            <a:r>
              <a:rPr lang="en-US" sz="3800" dirty="0" smtClean="0">
                <a:solidFill>
                  <a:schemeClr val="bg1"/>
                </a:solidFill>
                <a:effectLst>
                  <a:outerShdw blurRad="38100" dist="38100" dir="2700000" algn="tl">
                    <a:srgbClr val="000000">
                      <a:alpha val="43137"/>
                    </a:srgbClr>
                  </a:outerShdw>
                </a:effectLst>
                <a:ea typeface="ＭＳ Ｐゴシック" panose="020B0600070205080204" pitchFamily="34" charset="-128"/>
              </a:rPr>
              <a:t>h-energy remote systems have been </a:t>
            </a: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built</a:t>
            </a:r>
            <a:r>
              <a:rPr lang="en-US" sz="3800" dirty="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a:t>
            </a:r>
          </a:p>
        </p:txBody>
      </p:sp>
    </p:spTree>
    <p:extLst>
      <p:ext uri="{BB962C8B-B14F-4D97-AF65-F5344CB8AC3E}">
        <p14:creationId xmlns:p14="http://schemas.microsoft.com/office/powerpoint/2010/main" val="2911351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15912" y="370681"/>
            <a:ext cx="8828088" cy="858838"/>
          </a:xfrm>
          <a:prstGeom prst="rect">
            <a:avLst/>
          </a:prstGeom>
          <a:noFill/>
          <a:ln>
            <a:noFill/>
          </a:ln>
          <a:effectLst/>
          <a:extLst/>
        </p:spPr>
        <p:txBody>
          <a:bodyPr anchor="ctr"/>
          <a:lstStyle/>
          <a:p>
            <a:pPr>
              <a:defRPr/>
            </a:pP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Hand-held systems have </a:t>
            </a:r>
            <a:r>
              <a:rPr lang="en-US" sz="3800" dirty="0" smtClean="0">
                <a:solidFill>
                  <a:schemeClr val="bg1"/>
                </a:solidFill>
                <a:effectLst>
                  <a:outerShdw blurRad="38100" dist="38100" dir="2700000" algn="tl">
                    <a:srgbClr val="000000">
                      <a:alpha val="43137"/>
                    </a:srgbClr>
                  </a:outerShdw>
                </a:effectLst>
                <a:ea typeface="ＭＳ Ｐゴシック" panose="020B0600070205080204" pitchFamily="34" charset="-128"/>
              </a:rPr>
              <a:t>been </a:t>
            </a:r>
            <a:r>
              <a:rPr lang="en-US" sz="3800" dirty="0" smtClean="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built</a:t>
            </a:r>
            <a:r>
              <a:rPr lang="en-US" sz="3800" dirty="0">
                <a:solidFill>
                  <a:schemeClr val="bg1"/>
                </a:solidFill>
                <a:effectLst>
                  <a:outerShdw blurRad="38100" dist="38100" dir="2700000" algn="tl">
                    <a:srgbClr val="000000">
                      <a:alpha val="43137"/>
                    </a:srgbClr>
                  </a:outerShdw>
                </a:effectLst>
                <a:latin typeface="+mn-lt"/>
                <a:ea typeface="ＭＳ Ｐゴシック" panose="020B0600070205080204" pitchFamily="34" charset="-128"/>
                <a:cs typeface="+mn-cs"/>
              </a:rPr>
              <a:t>…</a:t>
            </a:r>
          </a:p>
        </p:txBody>
      </p:sp>
      <p:sp>
        <p:nvSpPr>
          <p:cNvPr id="4" name="TextBox 3"/>
          <p:cNvSpPr txBox="1"/>
          <p:nvPr/>
        </p:nvSpPr>
        <p:spPr>
          <a:xfrm>
            <a:off x="2769548" y="1775261"/>
            <a:ext cx="2999924" cy="369332"/>
          </a:xfrm>
          <a:prstGeom prst="rect">
            <a:avLst/>
          </a:prstGeom>
          <a:noFill/>
        </p:spPr>
        <p:txBody>
          <a:bodyPr wrap="none" rtlCol="0">
            <a:spAutoFit/>
          </a:bodyPr>
          <a:lstStyle/>
          <a:p>
            <a:r>
              <a:rPr lang="en-CA" dirty="0" err="1" smtClean="0">
                <a:solidFill>
                  <a:schemeClr val="bg1"/>
                </a:solidFill>
              </a:rPr>
              <a:t>mPulse</a:t>
            </a:r>
            <a:r>
              <a:rPr lang="en-CA" dirty="0" smtClean="0">
                <a:solidFill>
                  <a:schemeClr val="bg1"/>
                </a:solidFill>
              </a:rPr>
              <a:t> – Oxford Instruments</a:t>
            </a:r>
            <a:endParaRPr lang="en-CA" dirty="0">
              <a:solidFill>
                <a:schemeClr val="bg1"/>
              </a:solidFill>
            </a:endParaRPr>
          </a:p>
        </p:txBody>
      </p:sp>
      <p:sp>
        <p:nvSpPr>
          <p:cNvPr id="11" name="TextBox 10"/>
          <p:cNvSpPr txBox="1"/>
          <p:nvPr/>
        </p:nvSpPr>
        <p:spPr>
          <a:xfrm>
            <a:off x="3189617" y="4649729"/>
            <a:ext cx="1856149" cy="369332"/>
          </a:xfrm>
          <a:prstGeom prst="rect">
            <a:avLst/>
          </a:prstGeom>
          <a:noFill/>
        </p:spPr>
        <p:txBody>
          <a:bodyPr wrap="none" rtlCol="0">
            <a:spAutoFit/>
          </a:bodyPr>
          <a:lstStyle/>
          <a:p>
            <a:r>
              <a:rPr lang="en-CA" dirty="0" err="1" smtClean="0">
                <a:solidFill>
                  <a:schemeClr val="bg1"/>
                </a:solidFill>
              </a:rPr>
              <a:t>ChemLite</a:t>
            </a:r>
            <a:r>
              <a:rPr lang="en-CA" dirty="0" smtClean="0">
                <a:solidFill>
                  <a:schemeClr val="bg1"/>
                </a:solidFill>
              </a:rPr>
              <a:t>- TSI, </a:t>
            </a:r>
            <a:r>
              <a:rPr lang="en-CA" dirty="0" err="1" smtClean="0">
                <a:solidFill>
                  <a:schemeClr val="bg1"/>
                </a:solidFill>
              </a:rPr>
              <a:t>Inc</a:t>
            </a:r>
            <a:endParaRPr lang="en-CA" dirty="0">
              <a:solidFill>
                <a:schemeClr val="bg1"/>
              </a:solidFill>
            </a:endParaRPr>
          </a:p>
        </p:txBody>
      </p:sp>
      <p:sp>
        <p:nvSpPr>
          <p:cNvPr id="13" name="TextBox 12"/>
          <p:cNvSpPr txBox="1"/>
          <p:nvPr/>
        </p:nvSpPr>
        <p:spPr>
          <a:xfrm>
            <a:off x="4641821" y="3218968"/>
            <a:ext cx="1901290" cy="369332"/>
          </a:xfrm>
          <a:prstGeom prst="rect">
            <a:avLst/>
          </a:prstGeom>
          <a:noFill/>
        </p:spPr>
        <p:txBody>
          <a:bodyPr wrap="none" rtlCol="0">
            <a:spAutoFit/>
          </a:bodyPr>
          <a:lstStyle/>
          <a:p>
            <a:r>
              <a:rPr lang="en-CA" dirty="0" smtClean="0">
                <a:solidFill>
                  <a:schemeClr val="bg1"/>
                </a:solidFill>
              </a:rPr>
              <a:t>LIBZ – </a:t>
            </a:r>
            <a:r>
              <a:rPr lang="en-CA" dirty="0" err="1" smtClean="0">
                <a:solidFill>
                  <a:schemeClr val="bg1"/>
                </a:solidFill>
              </a:rPr>
              <a:t>SciApps</a:t>
            </a:r>
            <a:r>
              <a:rPr lang="en-CA" dirty="0" smtClean="0">
                <a:solidFill>
                  <a:schemeClr val="bg1"/>
                </a:solidFill>
              </a:rPr>
              <a:t>, </a:t>
            </a:r>
            <a:r>
              <a:rPr lang="en-CA" dirty="0" err="1" smtClean="0">
                <a:solidFill>
                  <a:schemeClr val="bg1"/>
                </a:solidFill>
              </a:rPr>
              <a:t>Inc</a:t>
            </a:r>
            <a:endParaRPr lang="en-CA"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12" y="1279261"/>
            <a:ext cx="2466975" cy="1920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111" y="2242939"/>
            <a:ext cx="1823605" cy="2737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25" y="3770996"/>
            <a:ext cx="2762250" cy="2371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95976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effectLst>
                  <a:outerShdw blurRad="38100" dist="38100" dir="2700000" algn="tl">
                    <a:srgbClr val="000000">
                      <a:alpha val="43137"/>
                    </a:srgbClr>
                  </a:outerShdw>
                </a:effectLst>
              </a:rPr>
              <a:t>Interdisciplinary Applications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79462" y="1425388"/>
            <a:ext cx="7583487" cy="1553378"/>
          </a:xfrm>
        </p:spPr>
        <p:txBody>
          <a:bodyPr>
            <a:normAutofit/>
          </a:bodyPr>
          <a:lstStyle/>
          <a:p>
            <a:r>
              <a:rPr lang="en-US" dirty="0" smtClean="0"/>
              <a:t>The utility and ease of operation lend themselves to a variety of interdisciplinary applications.</a:t>
            </a:r>
          </a:p>
          <a:p>
            <a:r>
              <a:rPr lang="en-US" dirty="0" smtClean="0"/>
              <a:t>Four I want to mention:</a:t>
            </a:r>
          </a:p>
        </p:txBody>
      </p:sp>
      <p:sp>
        <p:nvSpPr>
          <p:cNvPr id="14" name="TextBox 13"/>
          <p:cNvSpPr txBox="1"/>
          <p:nvPr/>
        </p:nvSpPr>
        <p:spPr>
          <a:xfrm>
            <a:off x="1501736" y="2783514"/>
            <a:ext cx="6138937" cy="707886"/>
          </a:xfrm>
          <a:prstGeom prst="rect">
            <a:avLst/>
          </a:prstGeom>
          <a:noFill/>
        </p:spPr>
        <p:txBody>
          <a:bodyPr wrap="square" rtlCol="0">
            <a:spAutoFit/>
          </a:bodyPr>
          <a:lstStyle/>
          <a:p>
            <a:r>
              <a:rPr lang="en-CA" sz="4000" b="1" dirty="0" smtClean="0">
                <a:solidFill>
                  <a:srgbClr val="C00000"/>
                </a:solidFill>
              </a:rPr>
              <a:t>1. Bacterial identification</a:t>
            </a:r>
            <a:endParaRPr lang="en-CA" sz="4000" b="1" dirty="0">
              <a:solidFill>
                <a:srgbClr val="C00000"/>
              </a:solidFill>
            </a:endParaRPr>
          </a:p>
        </p:txBody>
      </p:sp>
      <p:sp>
        <p:nvSpPr>
          <p:cNvPr id="15" name="TextBox 14"/>
          <p:cNvSpPr txBox="1"/>
          <p:nvPr/>
        </p:nvSpPr>
        <p:spPr>
          <a:xfrm>
            <a:off x="1654136" y="3466583"/>
            <a:ext cx="6138937" cy="707886"/>
          </a:xfrm>
          <a:prstGeom prst="rect">
            <a:avLst/>
          </a:prstGeom>
          <a:noFill/>
        </p:spPr>
        <p:txBody>
          <a:bodyPr wrap="square" rtlCol="0">
            <a:spAutoFit/>
          </a:bodyPr>
          <a:lstStyle/>
          <a:p>
            <a:r>
              <a:rPr lang="en-CA" sz="4000" b="1" dirty="0" smtClean="0">
                <a:solidFill>
                  <a:srgbClr val="FFFF00"/>
                </a:solidFill>
              </a:rPr>
              <a:t>2. Biomedical specimens </a:t>
            </a:r>
            <a:endParaRPr lang="en-CA" sz="4000" b="1" dirty="0">
              <a:solidFill>
                <a:srgbClr val="FFFF00"/>
              </a:solidFill>
            </a:endParaRPr>
          </a:p>
        </p:txBody>
      </p:sp>
      <p:sp>
        <p:nvSpPr>
          <p:cNvPr id="6" name="TextBox 5"/>
          <p:cNvSpPr txBox="1"/>
          <p:nvPr/>
        </p:nvSpPr>
        <p:spPr>
          <a:xfrm>
            <a:off x="1806536" y="4141640"/>
            <a:ext cx="6138937" cy="707886"/>
          </a:xfrm>
          <a:prstGeom prst="rect">
            <a:avLst/>
          </a:prstGeom>
          <a:noFill/>
        </p:spPr>
        <p:txBody>
          <a:bodyPr wrap="square" rtlCol="0">
            <a:spAutoFit/>
          </a:bodyPr>
          <a:lstStyle/>
          <a:p>
            <a:r>
              <a:rPr lang="en-CA" sz="4000" b="1" dirty="0" smtClean="0">
                <a:solidFill>
                  <a:schemeClr val="accent3">
                    <a:lumMod val="60000"/>
                    <a:lumOff val="40000"/>
                  </a:schemeClr>
                </a:solidFill>
              </a:rPr>
              <a:t>3. Atomic branching ratios</a:t>
            </a:r>
            <a:endParaRPr lang="en-CA" sz="4000" b="1" dirty="0">
              <a:solidFill>
                <a:schemeClr val="accent3">
                  <a:lumMod val="60000"/>
                  <a:lumOff val="40000"/>
                </a:schemeClr>
              </a:solidFill>
            </a:endParaRPr>
          </a:p>
        </p:txBody>
      </p:sp>
      <p:sp>
        <p:nvSpPr>
          <p:cNvPr id="7" name="TextBox 6"/>
          <p:cNvSpPr txBox="1"/>
          <p:nvPr/>
        </p:nvSpPr>
        <p:spPr>
          <a:xfrm>
            <a:off x="2054186" y="4849526"/>
            <a:ext cx="6518314" cy="707886"/>
          </a:xfrm>
          <a:prstGeom prst="rect">
            <a:avLst/>
          </a:prstGeom>
          <a:noFill/>
        </p:spPr>
        <p:txBody>
          <a:bodyPr wrap="square" rtlCol="0">
            <a:spAutoFit/>
          </a:bodyPr>
          <a:lstStyle/>
          <a:p>
            <a:r>
              <a:rPr lang="en-CA" sz="4000" b="1" dirty="0" smtClean="0">
                <a:solidFill>
                  <a:schemeClr val="bg2">
                    <a:lumMod val="60000"/>
                    <a:lumOff val="40000"/>
                  </a:schemeClr>
                </a:solidFill>
              </a:rPr>
              <a:t>4. Mars exploration</a:t>
            </a:r>
            <a:endParaRPr lang="en-CA" sz="4000" b="1" dirty="0">
              <a:solidFill>
                <a:schemeClr val="bg2">
                  <a:lumMod val="60000"/>
                  <a:lumOff val="40000"/>
                </a:schemeClr>
              </a:solidFill>
            </a:endParaRPr>
          </a:p>
        </p:txBody>
      </p:sp>
    </p:spTree>
    <p:extLst>
      <p:ext uri="{BB962C8B-B14F-4D97-AF65-F5344CB8AC3E}">
        <p14:creationId xmlns:p14="http://schemas.microsoft.com/office/powerpoint/2010/main" val="6721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91" y="430292"/>
            <a:ext cx="8686799" cy="1883249"/>
          </a:xfrm>
        </p:spPr>
        <p:txBody>
          <a:bodyPr anchor="t" anchorCtr="0">
            <a:normAutofit/>
          </a:bodyPr>
          <a:lstStyle/>
          <a:p>
            <a:r>
              <a:rPr lang="en-US" dirty="0" smtClean="0">
                <a:effectLst>
                  <a:outerShdw blurRad="38100" dist="38100" dir="2700000" algn="tl">
                    <a:srgbClr val="000000">
                      <a:alpha val="43137"/>
                    </a:srgbClr>
                  </a:outerShdw>
                </a:effectLst>
              </a:rPr>
              <a:t>Laser-Induced Plasmas	</a:t>
            </a:r>
            <a:r>
              <a:rPr lang="en-US" dirty="0" smtClean="0"/>
              <a:t>			</a:t>
            </a:r>
            <a:endParaRPr lang="en-US" dirty="0"/>
          </a:p>
        </p:txBody>
      </p:sp>
      <p:sp>
        <p:nvSpPr>
          <p:cNvPr id="3" name="Content Placeholder 2"/>
          <p:cNvSpPr>
            <a:spLocks noGrp="1"/>
          </p:cNvSpPr>
          <p:nvPr>
            <p:ph idx="1"/>
          </p:nvPr>
        </p:nvSpPr>
        <p:spPr>
          <a:xfrm>
            <a:off x="706191" y="1474681"/>
            <a:ext cx="7583487" cy="4208930"/>
          </a:xfrm>
        </p:spPr>
        <p:txBody>
          <a:bodyPr>
            <a:normAutofit/>
          </a:bodyPr>
          <a:lstStyle/>
          <a:p>
            <a:r>
              <a:rPr lang="en-US" dirty="0" smtClean="0"/>
              <a:t>What is a “laser-induced plasma?”</a:t>
            </a:r>
          </a:p>
          <a:p>
            <a:endParaRPr lang="en-US" dirty="0"/>
          </a:p>
          <a:p>
            <a:endParaRPr lang="en-US" dirty="0" smtClean="0"/>
          </a:p>
          <a:p>
            <a:endParaRPr lang="en-US" dirty="0"/>
          </a:p>
          <a:p>
            <a:endParaRPr lang="en-US" dirty="0" smtClean="0"/>
          </a:p>
          <a:p>
            <a:endParaRPr lang="en-US" dirty="0" smtClean="0"/>
          </a:p>
        </p:txBody>
      </p:sp>
      <p:pic>
        <p:nvPicPr>
          <p:cNvPr id="5" name="Picture 4" descr="plasm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36444" y="2191818"/>
            <a:ext cx="2575593" cy="2571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ight Arrow 6"/>
          <p:cNvSpPr/>
          <p:nvPr/>
        </p:nvSpPr>
        <p:spPr>
          <a:xfrm>
            <a:off x="1587142" y="3132092"/>
            <a:ext cx="4881217" cy="552174"/>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Incident Laser Pulse</a:t>
            </a:r>
            <a:endParaRPr lang="en-US" dirty="0"/>
          </a:p>
        </p:txBody>
      </p:sp>
      <p:cxnSp>
        <p:nvCxnSpPr>
          <p:cNvPr id="9" name="Straight Arrow Connector 8"/>
          <p:cNvCxnSpPr/>
          <p:nvPr/>
        </p:nvCxnSpPr>
        <p:spPr>
          <a:xfrm>
            <a:off x="6711314" y="1420353"/>
            <a:ext cx="110435" cy="18000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600636" y="1033832"/>
            <a:ext cx="2221356" cy="369332"/>
          </a:xfrm>
          <a:prstGeom prst="rect">
            <a:avLst/>
          </a:prstGeom>
          <a:noFill/>
        </p:spPr>
        <p:txBody>
          <a:bodyPr wrap="none" rtlCol="0">
            <a:spAutoFit/>
          </a:bodyPr>
          <a:lstStyle/>
          <a:p>
            <a:r>
              <a:rPr lang="en-US" dirty="0" smtClean="0"/>
              <a:t>Laser-induced plasma</a:t>
            </a:r>
            <a:endParaRPr lang="en-US" dirty="0"/>
          </a:p>
        </p:txBody>
      </p:sp>
      <p:cxnSp>
        <p:nvCxnSpPr>
          <p:cNvPr id="12" name="Straight Arrow Connector 11"/>
          <p:cNvCxnSpPr/>
          <p:nvPr/>
        </p:nvCxnSpPr>
        <p:spPr>
          <a:xfrm flipV="1">
            <a:off x="4668271" y="4192266"/>
            <a:ext cx="2573130" cy="3202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3534" y="4327861"/>
            <a:ext cx="2404737" cy="369332"/>
          </a:xfrm>
          <a:prstGeom prst="rect">
            <a:avLst/>
          </a:prstGeom>
          <a:noFill/>
        </p:spPr>
        <p:txBody>
          <a:bodyPr wrap="none" rtlCol="0">
            <a:spAutoFit/>
          </a:bodyPr>
          <a:lstStyle/>
          <a:p>
            <a:r>
              <a:rPr lang="en-US" dirty="0" smtClean="0"/>
              <a:t>Rare-earth metal target</a:t>
            </a:r>
            <a:endParaRPr lang="en-US" dirty="0"/>
          </a:p>
        </p:txBody>
      </p:sp>
      <p:sp>
        <p:nvSpPr>
          <p:cNvPr id="11" name="Content Placeholder 2"/>
          <p:cNvSpPr txBox="1">
            <a:spLocks/>
          </p:cNvSpPr>
          <p:nvPr/>
        </p:nvSpPr>
        <p:spPr>
          <a:xfrm>
            <a:off x="573988" y="5262050"/>
            <a:ext cx="7583487" cy="113869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Can be done with ns, </a:t>
            </a:r>
            <a:r>
              <a:rPr lang="en-US" dirty="0" err="1" smtClean="0"/>
              <a:t>ps</a:t>
            </a:r>
            <a:r>
              <a:rPr lang="en-US" dirty="0" smtClean="0"/>
              <a:t>, or fs lasers</a:t>
            </a:r>
          </a:p>
          <a:p>
            <a:r>
              <a:rPr lang="en-US" dirty="0" smtClean="0"/>
              <a:t>Threshold irradiance:</a:t>
            </a:r>
          </a:p>
        </p:txBody>
      </p:sp>
      <p:pic>
        <p:nvPicPr>
          <p:cNvPr id="6" name="Picture 5"/>
          <p:cNvPicPr>
            <a:picLocks noChangeAspect="1"/>
          </p:cNvPicPr>
          <p:nvPr/>
        </p:nvPicPr>
        <p:blipFill>
          <a:blip r:embed="rId4"/>
          <a:stretch>
            <a:fillRect/>
          </a:stretch>
        </p:blipFill>
        <p:spPr>
          <a:xfrm>
            <a:off x="3486888" y="5734959"/>
            <a:ext cx="3279643" cy="558507"/>
          </a:xfrm>
          <a:prstGeom prst="rect">
            <a:avLst/>
          </a:prstGeom>
        </p:spPr>
      </p:pic>
    </p:spTree>
    <p:extLst>
      <p:ext uri="{BB962C8B-B14F-4D97-AF65-F5344CB8AC3E}">
        <p14:creationId xmlns:p14="http://schemas.microsoft.com/office/powerpoint/2010/main" val="261087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r="28768"/>
          <a:stretch/>
        </p:blipFill>
        <p:spPr>
          <a:xfrm>
            <a:off x="0" y="975367"/>
            <a:ext cx="9010650" cy="3055567"/>
          </a:xfrm>
          <a:prstGeom prst="rect">
            <a:avLst/>
          </a:prstGeom>
        </p:spPr>
      </p:pic>
      <p:pic>
        <p:nvPicPr>
          <p:cNvPr id="32" name="Picture 31"/>
          <p:cNvPicPr>
            <a:picLocks noChangeAspect="1"/>
          </p:cNvPicPr>
          <p:nvPr/>
        </p:nvPicPr>
        <p:blipFill>
          <a:blip r:embed="rId4"/>
          <a:stretch>
            <a:fillRect/>
          </a:stretch>
        </p:blipFill>
        <p:spPr>
          <a:xfrm>
            <a:off x="2455254" y="4131233"/>
            <a:ext cx="3900983" cy="2092735"/>
          </a:xfrm>
          <a:prstGeom prst="rect">
            <a:avLst/>
          </a:prstGeom>
        </p:spPr>
      </p:pic>
      <p:sp>
        <p:nvSpPr>
          <p:cNvPr id="33" name="Right Arrow 32"/>
          <p:cNvSpPr>
            <a:spLocks noChangeAspect="1"/>
          </p:cNvSpPr>
          <p:nvPr/>
        </p:nvSpPr>
        <p:spPr>
          <a:xfrm rot="5400000">
            <a:off x="4442500" y="4171950"/>
            <a:ext cx="325737" cy="244303"/>
          </a:xfrm>
          <a:prstGeom prst="rightArrow">
            <a:avLst/>
          </a:prstGeom>
          <a:solidFill>
            <a:srgbClr val="C00000"/>
          </a:solidFill>
          <a:ln>
            <a:solidFill>
              <a:schemeClr val="tx1"/>
            </a:solidFill>
          </a:ln>
          <a:effectLst>
            <a:outerShdw blurRad="254000" dist="38100" dir="5400000" sx="101000" sy="101000" algn="t"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noFill/>
            </a:endParaRPr>
          </a:p>
        </p:txBody>
      </p:sp>
      <p:sp>
        <p:nvSpPr>
          <p:cNvPr id="6" name="Title 1"/>
          <p:cNvSpPr>
            <a:spLocks noGrp="1"/>
          </p:cNvSpPr>
          <p:nvPr>
            <p:ph type="title"/>
          </p:nvPr>
        </p:nvSpPr>
        <p:spPr>
          <a:xfrm>
            <a:off x="490568" y="209261"/>
            <a:ext cx="8229600" cy="1143000"/>
          </a:xfrm>
        </p:spPr>
        <p:txBody>
          <a:bodyPr anchor="t"/>
          <a:lstStyle/>
          <a:p>
            <a:pPr algn="l"/>
            <a:r>
              <a:rPr lang="en-CA" sz="3600" dirty="0" smtClean="0">
                <a:effectLst>
                  <a:outerShdw blurRad="38100" dist="38100" dir="2700000" algn="tl">
                    <a:srgbClr val="000000">
                      <a:alpha val="43137"/>
                    </a:srgbClr>
                  </a:outerShdw>
                </a:effectLst>
              </a:rPr>
              <a:t>1. Bacterial identification</a:t>
            </a:r>
            <a:endParaRPr lang="en-CA" sz="3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stretch>
            <a:fillRect/>
          </a:stretch>
        </p:blipFill>
        <p:spPr>
          <a:xfrm>
            <a:off x="564233" y="4098074"/>
            <a:ext cx="1543414" cy="2081584"/>
          </a:xfrm>
          <a:prstGeom prst="rect">
            <a:avLst/>
          </a:prstGeom>
          <a:solidFill>
            <a:schemeClr val="bg1"/>
          </a:solidFill>
        </p:spPr>
      </p:pic>
      <p:pic>
        <p:nvPicPr>
          <p:cNvPr id="3" name="Picture 2"/>
          <p:cNvPicPr>
            <a:picLocks noChangeAspect="1"/>
          </p:cNvPicPr>
          <p:nvPr/>
        </p:nvPicPr>
        <p:blipFill>
          <a:blip r:embed="rId6"/>
          <a:stretch>
            <a:fillRect/>
          </a:stretch>
        </p:blipFill>
        <p:spPr>
          <a:xfrm>
            <a:off x="348074" y="6223968"/>
            <a:ext cx="2823751" cy="356253"/>
          </a:xfrm>
          <a:prstGeom prst="rect">
            <a:avLst/>
          </a:prstGeom>
          <a:solidFill>
            <a:schemeClr val="bg1"/>
          </a:solidFill>
        </p:spPr>
      </p:pic>
    </p:spTree>
    <p:extLst>
      <p:ext uri="{BB962C8B-B14F-4D97-AF65-F5344CB8AC3E}">
        <p14:creationId xmlns:p14="http://schemas.microsoft.com/office/powerpoint/2010/main" val="1863517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340" y="906698"/>
            <a:ext cx="8229600" cy="4525963"/>
          </a:xfrm>
        </p:spPr>
        <p:txBody>
          <a:bodyPr>
            <a:normAutofit/>
          </a:bodyPr>
          <a:lstStyle/>
          <a:p>
            <a:r>
              <a:rPr lang="en-CA" sz="2000" dirty="0"/>
              <a:t>Zinc in the fingernails has been shown to represent the overall zinc concentration in the </a:t>
            </a:r>
            <a:r>
              <a:rPr lang="en-CA" sz="2000" dirty="0" smtClean="0"/>
              <a:t>body (needed </a:t>
            </a:r>
            <a:r>
              <a:rPr lang="en-CA" sz="2000" dirty="0"/>
              <a:t>for enzymatic activity, cellular processes, neuron </a:t>
            </a:r>
            <a:r>
              <a:rPr lang="en-CA" sz="2000" dirty="0" smtClean="0"/>
              <a:t>communication.)</a:t>
            </a:r>
            <a:endParaRPr lang="en-CA" sz="2000" dirty="0"/>
          </a:p>
          <a:p>
            <a:r>
              <a:rPr lang="en-CA" dirty="0"/>
              <a:t>Need a real-time biomedical assay </a:t>
            </a:r>
            <a:r>
              <a:rPr lang="en-CA" dirty="0" smtClean="0"/>
              <a:t>to evaluate zinc content.</a:t>
            </a:r>
            <a:endParaRPr lang="en-CA" dirty="0"/>
          </a:p>
          <a:p>
            <a:endParaRPr lang="en-CA"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l="26508" t="32698" r="26085" b="30318"/>
          <a:stretch/>
        </p:blipFill>
        <p:spPr>
          <a:xfrm>
            <a:off x="467543" y="2967258"/>
            <a:ext cx="3047181" cy="3169613"/>
          </a:xfrm>
          <a:prstGeom prst="rect">
            <a:avLst/>
          </a:prstGeom>
        </p:spPr>
      </p:pic>
      <p:grpSp>
        <p:nvGrpSpPr>
          <p:cNvPr id="12" name="Group 11"/>
          <p:cNvGrpSpPr/>
          <p:nvPr/>
        </p:nvGrpSpPr>
        <p:grpSpPr>
          <a:xfrm>
            <a:off x="2339752" y="2967259"/>
            <a:ext cx="3346673" cy="3582494"/>
            <a:chOff x="2339752" y="4025274"/>
            <a:chExt cx="2400635" cy="252447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4025274"/>
              <a:ext cx="2400635" cy="2524478"/>
            </a:xfrm>
            <a:prstGeom prst="rect">
              <a:avLst/>
            </a:prstGeom>
          </p:spPr>
        </p:pic>
        <p:cxnSp>
          <p:nvCxnSpPr>
            <p:cNvPr id="11" name="Straight Arrow Connector 10"/>
            <p:cNvCxnSpPr/>
            <p:nvPr/>
          </p:nvCxnSpPr>
          <p:spPr>
            <a:xfrm>
              <a:off x="2915816" y="4509120"/>
              <a:ext cx="108012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59832" y="2944392"/>
            <a:ext cx="4064868" cy="3745315"/>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719324" y="3128531"/>
            <a:ext cx="4014613" cy="3699011"/>
          </a:xfrm>
          <a:prstGeom prst="rect">
            <a:avLst/>
          </a:prstGeom>
        </p:spPr>
      </p:pic>
      <p:sp>
        <p:nvSpPr>
          <p:cNvPr id="13" name="Title 1"/>
          <p:cNvSpPr txBox="1">
            <a:spLocks/>
          </p:cNvSpPr>
          <p:nvPr/>
        </p:nvSpPr>
        <p:spPr>
          <a:xfrm>
            <a:off x="490568" y="209261"/>
            <a:ext cx="8229600" cy="11430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CA" sz="3600" dirty="0" smtClean="0">
                <a:effectLst>
                  <a:outerShdw blurRad="38100" dist="38100" dir="2700000" algn="tl">
                    <a:srgbClr val="000000">
                      <a:alpha val="43137"/>
                    </a:srgbClr>
                  </a:outerShdw>
                </a:effectLst>
              </a:rPr>
              <a:t>2. Biomedical specimens</a:t>
            </a:r>
            <a:endParaRPr lang="en-CA" sz="3600"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7"/>
          <a:stretch>
            <a:fillRect/>
          </a:stretch>
        </p:blipFill>
        <p:spPr>
          <a:xfrm>
            <a:off x="349661" y="3360128"/>
            <a:ext cx="4037268" cy="2131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8"/>
          <a:stretch>
            <a:fillRect/>
          </a:stretch>
        </p:blipFill>
        <p:spPr>
          <a:xfrm>
            <a:off x="4423900" y="3359010"/>
            <a:ext cx="4026852" cy="2133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p:cNvSpPr txBox="1"/>
          <p:nvPr/>
        </p:nvSpPr>
        <p:spPr>
          <a:xfrm>
            <a:off x="1073425" y="5749956"/>
            <a:ext cx="6950172" cy="369332"/>
          </a:xfrm>
          <a:prstGeom prst="rect">
            <a:avLst/>
          </a:prstGeom>
          <a:solidFill>
            <a:schemeClr val="accent2">
              <a:lumMod val="60000"/>
              <a:lumOff val="40000"/>
            </a:schemeClr>
          </a:solidFill>
          <a:ln w="28575">
            <a:solidFill>
              <a:schemeClr val="tx1"/>
            </a:solidFill>
          </a:ln>
        </p:spPr>
        <p:txBody>
          <a:bodyPr wrap="none" rtlCol="0">
            <a:spAutoFit/>
          </a:bodyPr>
          <a:lstStyle/>
          <a:p>
            <a:r>
              <a:rPr lang="en-CA" dirty="0" smtClean="0"/>
              <a:t>We are seeing adequate SNR of zinc at the 150 ppm level in human nails.</a:t>
            </a:r>
            <a:endParaRPr lang="en-CA" dirty="0"/>
          </a:p>
        </p:txBody>
      </p:sp>
    </p:spTree>
    <p:extLst>
      <p:ext uri="{BB962C8B-B14F-4D97-AF65-F5344CB8AC3E}">
        <p14:creationId xmlns:p14="http://schemas.microsoft.com/office/powerpoint/2010/main" val="389526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38" y="275495"/>
            <a:ext cx="7583487" cy="1044388"/>
          </a:xfrm>
        </p:spPr>
        <p:txBody>
          <a:bodyPr anchor="t"/>
          <a:lstStyle/>
          <a:p>
            <a:r>
              <a:rPr lang="en-US" dirty="0" smtClean="0">
                <a:effectLst>
                  <a:outerShdw blurRad="38100" dist="38100" dir="2700000" algn="tl">
                    <a:srgbClr val="000000">
                      <a:alpha val="43137"/>
                    </a:srgbClr>
                  </a:outerShdw>
                </a:effectLst>
              </a:rPr>
              <a:t>3. Branching Ratios (Fractions)</a:t>
            </a:r>
            <a:endParaRPr lang="en-US" dirty="0">
              <a:effectLst>
                <a:outerShdw blurRad="38100" dist="38100" dir="2700000" algn="tl">
                  <a:srgbClr val="000000">
                    <a:alpha val="43137"/>
                  </a:srgbClr>
                </a:outerShdw>
              </a:effectLst>
            </a:endParaRPr>
          </a:p>
        </p:txBody>
      </p:sp>
      <p:grpSp>
        <p:nvGrpSpPr>
          <p:cNvPr id="4" name="Group 86"/>
          <p:cNvGrpSpPr>
            <a:grpSpLocks/>
          </p:cNvGrpSpPr>
          <p:nvPr/>
        </p:nvGrpSpPr>
        <p:grpSpPr bwMode="auto">
          <a:xfrm>
            <a:off x="738046" y="1677069"/>
            <a:ext cx="7377243" cy="4742909"/>
            <a:chOff x="1142980" y="874655"/>
            <a:chExt cx="7223110" cy="4233587"/>
          </a:xfrm>
        </p:grpSpPr>
        <p:grpSp>
          <p:nvGrpSpPr>
            <p:cNvPr id="5" name="Group 306"/>
            <p:cNvGrpSpPr>
              <a:grpSpLocks/>
            </p:cNvGrpSpPr>
            <p:nvPr/>
          </p:nvGrpSpPr>
          <p:grpSpPr bwMode="auto">
            <a:xfrm>
              <a:off x="1142980" y="874655"/>
              <a:ext cx="7223110" cy="4233587"/>
              <a:chOff x="-1868" y="12032"/>
              <a:chExt cx="9988" cy="5015"/>
            </a:xfrm>
          </p:grpSpPr>
          <p:sp>
            <p:nvSpPr>
              <p:cNvPr id="14" name="TextBox 13"/>
              <p:cNvSpPr txBox="1"/>
              <p:nvPr/>
            </p:nvSpPr>
            <p:spPr>
              <a:xfrm>
                <a:off x="-97" y="15686"/>
                <a:ext cx="1180" cy="325"/>
              </a:xfrm>
              <a:prstGeom prst="rect">
                <a:avLst/>
              </a:prstGeom>
              <a:noFill/>
            </p:spPr>
            <p:txBody>
              <a:bodyPr>
                <a:spAutoFit/>
              </a:bodyPr>
              <a:lstStyle/>
              <a:p>
                <a:pPr defTabSz="4176339" fontAlgn="auto">
                  <a:spcBef>
                    <a:spcPts val="0"/>
                  </a:spcBef>
                  <a:spcAft>
                    <a:spcPts val="0"/>
                  </a:spcAft>
                  <a:defRPr/>
                </a:pPr>
                <a:r>
                  <a:rPr lang="en-US" sz="1400" dirty="0">
                    <a:solidFill>
                      <a:schemeClr val="tx2">
                        <a:lumMod val="75000"/>
                      </a:schemeClr>
                    </a:solidFill>
                    <a:latin typeface="Arial" pitchFamily="34" charset="0"/>
                    <a:ea typeface="+mn-ea"/>
                    <a:cs typeface="Arial" pitchFamily="34" charset="0"/>
                  </a:rPr>
                  <a:t>440nm</a:t>
                </a:r>
              </a:p>
            </p:txBody>
          </p:sp>
          <p:grpSp>
            <p:nvGrpSpPr>
              <p:cNvPr id="15" name="Group 305"/>
              <p:cNvGrpSpPr>
                <a:grpSpLocks/>
              </p:cNvGrpSpPr>
              <p:nvPr/>
            </p:nvGrpSpPr>
            <p:grpSpPr bwMode="auto">
              <a:xfrm>
                <a:off x="-1868" y="12032"/>
                <a:ext cx="9988" cy="5015"/>
                <a:chOff x="-1868" y="12032"/>
                <a:chExt cx="9988" cy="5015"/>
              </a:xfrm>
            </p:grpSpPr>
            <p:grpSp>
              <p:nvGrpSpPr>
                <p:cNvPr id="16" name="Group 304"/>
                <p:cNvGrpSpPr>
                  <a:grpSpLocks/>
                </p:cNvGrpSpPr>
                <p:nvPr/>
              </p:nvGrpSpPr>
              <p:grpSpPr bwMode="auto">
                <a:xfrm>
                  <a:off x="-1868" y="13895"/>
                  <a:ext cx="3882" cy="3152"/>
                  <a:chOff x="-1868" y="13895"/>
                  <a:chExt cx="3882" cy="3152"/>
                </a:xfrm>
              </p:grpSpPr>
              <p:grpSp>
                <p:nvGrpSpPr>
                  <p:cNvPr id="50" name="Group 19"/>
                  <p:cNvGrpSpPr>
                    <a:grpSpLocks/>
                  </p:cNvGrpSpPr>
                  <p:nvPr/>
                </p:nvGrpSpPr>
                <p:grpSpPr bwMode="auto">
                  <a:xfrm>
                    <a:off x="-1657" y="16316"/>
                    <a:ext cx="3671" cy="731"/>
                    <a:chOff x="1800458" y="24489975"/>
                    <a:chExt cx="7363290" cy="1506699"/>
                  </a:xfrm>
                </p:grpSpPr>
                <p:sp>
                  <p:nvSpPr>
                    <p:cNvPr id="60" name="TextBox 64"/>
                    <p:cNvSpPr txBox="1">
                      <a:spLocks noChangeArrowheads="1"/>
                    </p:cNvSpPr>
                    <p:nvPr/>
                  </p:nvSpPr>
                  <p:spPr bwMode="auto">
                    <a:xfrm>
                      <a:off x="6660633" y="24489975"/>
                      <a:ext cx="2503115" cy="1274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6s</a:t>
                      </a:r>
                      <a:r>
                        <a:rPr lang="en-US" sz="3200">
                          <a:solidFill>
                            <a:srgbClr val="FFFFFF"/>
                          </a:solidFill>
                          <a:cs typeface="Arial" charset="0"/>
                        </a:rPr>
                        <a:t> </a:t>
                      </a:r>
                      <a:r>
                        <a:rPr lang="en-US" sz="1600" baseline="30000">
                          <a:solidFill>
                            <a:srgbClr val="FFFFFF"/>
                          </a:solidFill>
                          <a:cs typeface="Arial" charset="0"/>
                        </a:rPr>
                        <a:t>6</a:t>
                      </a:r>
                      <a:r>
                        <a:rPr lang="en-US" sz="1600">
                          <a:solidFill>
                            <a:srgbClr val="FFFFFF"/>
                          </a:solidFill>
                          <a:cs typeface="Arial" charset="0"/>
                        </a:rPr>
                        <a:t>I</a:t>
                      </a:r>
                      <a:r>
                        <a:rPr lang="en-US" sz="1600" baseline="-25000">
                          <a:solidFill>
                            <a:srgbClr val="FFFFFF"/>
                          </a:solidFill>
                          <a:cs typeface="Arial" charset="0"/>
                        </a:rPr>
                        <a:t>7/2</a:t>
                      </a:r>
                    </a:p>
                  </p:txBody>
                </p:sp>
                <p:sp>
                  <p:nvSpPr>
                    <p:cNvPr id="61" name="TextBox 65"/>
                    <p:cNvSpPr txBox="1">
                      <a:spLocks noChangeArrowheads="1"/>
                    </p:cNvSpPr>
                    <p:nvPr/>
                  </p:nvSpPr>
                  <p:spPr bwMode="auto">
                    <a:xfrm>
                      <a:off x="1800458" y="24789993"/>
                      <a:ext cx="3059080" cy="1206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FFFF"/>
                          </a:solidFill>
                          <a:cs typeface="Arial" charset="0"/>
                        </a:rPr>
                        <a:t>0.00</a:t>
                      </a:r>
                      <a:r>
                        <a:rPr lang="en-US" sz="3000">
                          <a:solidFill>
                            <a:srgbClr val="FFFFFF"/>
                          </a:solidFill>
                          <a:cs typeface="Arial" charset="0"/>
                        </a:rPr>
                        <a:t> </a:t>
                      </a:r>
                      <a:r>
                        <a:rPr lang="en-US" sz="1400">
                          <a:solidFill>
                            <a:srgbClr val="FFFFFF"/>
                          </a:solidFill>
                          <a:cs typeface="Arial" charset="0"/>
                        </a:rPr>
                        <a:t>(cm</a:t>
                      </a:r>
                      <a:r>
                        <a:rPr lang="en-US" sz="1400" baseline="30000">
                          <a:solidFill>
                            <a:srgbClr val="FFFFFF"/>
                          </a:solidFill>
                          <a:cs typeface="Arial" charset="0"/>
                        </a:rPr>
                        <a:t>-1</a:t>
                      </a:r>
                      <a:r>
                        <a:rPr lang="en-US" sz="1400">
                          <a:solidFill>
                            <a:srgbClr val="FFFFFF"/>
                          </a:solidFill>
                          <a:cs typeface="Arial" charset="0"/>
                        </a:rPr>
                        <a:t>)</a:t>
                      </a:r>
                    </a:p>
                  </p:txBody>
                </p:sp>
              </p:grpSp>
              <p:grpSp>
                <p:nvGrpSpPr>
                  <p:cNvPr id="51" name="Group 24"/>
                  <p:cNvGrpSpPr>
                    <a:grpSpLocks/>
                  </p:cNvGrpSpPr>
                  <p:nvPr/>
                </p:nvGrpSpPr>
                <p:grpSpPr bwMode="auto">
                  <a:xfrm>
                    <a:off x="-1763" y="15423"/>
                    <a:ext cx="3665" cy="683"/>
                    <a:chOff x="-3437942" y="23442573"/>
                    <a:chExt cx="7342833" cy="1410100"/>
                  </a:xfrm>
                </p:grpSpPr>
                <p:sp>
                  <p:nvSpPr>
                    <p:cNvPr id="58" name="TextBox 60"/>
                    <p:cNvSpPr txBox="1">
                      <a:spLocks noChangeArrowheads="1"/>
                    </p:cNvSpPr>
                    <p:nvPr/>
                  </p:nvSpPr>
                  <p:spPr bwMode="auto">
                    <a:xfrm>
                      <a:off x="1629778" y="23442573"/>
                      <a:ext cx="2275113" cy="141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6s</a:t>
                      </a:r>
                      <a:r>
                        <a:rPr lang="en-US" sz="3600">
                          <a:solidFill>
                            <a:srgbClr val="FFFFFF"/>
                          </a:solidFill>
                          <a:latin typeface="Calibri" charset="0"/>
                          <a:cs typeface="Arial" charset="0"/>
                        </a:rPr>
                        <a:t> </a:t>
                      </a:r>
                      <a:r>
                        <a:rPr lang="en-US" sz="1600" baseline="30000">
                          <a:solidFill>
                            <a:srgbClr val="FFFFFF"/>
                          </a:solidFill>
                          <a:latin typeface="Calibri" charset="0"/>
                          <a:cs typeface="Arial" charset="0"/>
                        </a:rPr>
                        <a:t>6</a:t>
                      </a:r>
                      <a:r>
                        <a:rPr lang="en-US" sz="1600">
                          <a:solidFill>
                            <a:srgbClr val="FFFFFF"/>
                          </a:solidFill>
                          <a:latin typeface="Calibri" charset="0"/>
                          <a:cs typeface="Arial" charset="0"/>
                        </a:rPr>
                        <a:t>I</a:t>
                      </a:r>
                      <a:r>
                        <a:rPr lang="en-US" sz="1600" baseline="-25000">
                          <a:solidFill>
                            <a:srgbClr val="FFFFFF"/>
                          </a:solidFill>
                          <a:latin typeface="Calibri" charset="0"/>
                          <a:cs typeface="Arial" charset="0"/>
                        </a:rPr>
                        <a:t>9/2</a:t>
                      </a:r>
                    </a:p>
                  </p:txBody>
                </p:sp>
                <p:sp>
                  <p:nvSpPr>
                    <p:cNvPr id="59" name="TextBox 61"/>
                    <p:cNvSpPr txBox="1">
                      <a:spLocks noChangeArrowheads="1"/>
                    </p:cNvSpPr>
                    <p:nvPr/>
                  </p:nvSpPr>
                  <p:spPr bwMode="auto">
                    <a:xfrm>
                      <a:off x="-3437942" y="23988236"/>
                      <a:ext cx="3307370" cy="671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513.32(cm</a:t>
                      </a:r>
                      <a:r>
                        <a:rPr lang="en-US" sz="1400" baseline="30000" dirty="0">
                          <a:solidFill>
                            <a:srgbClr val="FFFFFF"/>
                          </a:solidFill>
                          <a:cs typeface="Arial" charset="0"/>
                        </a:rPr>
                        <a:t>-1</a:t>
                      </a:r>
                      <a:r>
                        <a:rPr lang="en-US" sz="1400" dirty="0">
                          <a:solidFill>
                            <a:srgbClr val="FFFFFF"/>
                          </a:solidFill>
                          <a:cs typeface="Arial" charset="0"/>
                        </a:rPr>
                        <a:t>)</a:t>
                      </a:r>
                    </a:p>
                  </p:txBody>
                </p:sp>
              </p:grpSp>
              <p:grpSp>
                <p:nvGrpSpPr>
                  <p:cNvPr id="52" name="Group 36"/>
                  <p:cNvGrpSpPr>
                    <a:grpSpLocks/>
                  </p:cNvGrpSpPr>
                  <p:nvPr/>
                </p:nvGrpSpPr>
                <p:grpSpPr bwMode="auto">
                  <a:xfrm>
                    <a:off x="-1868" y="14427"/>
                    <a:ext cx="3840" cy="697"/>
                    <a:chOff x="-2576935" y="23700421"/>
                    <a:chExt cx="7688312" cy="1447390"/>
                  </a:xfrm>
                </p:grpSpPr>
                <p:sp>
                  <p:nvSpPr>
                    <p:cNvPr id="56" name="TextBox 57"/>
                    <p:cNvSpPr txBox="1">
                      <a:spLocks noChangeArrowheads="1"/>
                    </p:cNvSpPr>
                    <p:nvPr/>
                  </p:nvSpPr>
                  <p:spPr bwMode="auto">
                    <a:xfrm>
                      <a:off x="2696722" y="23700421"/>
                      <a:ext cx="2414655" cy="1284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6s</a:t>
                      </a:r>
                      <a:r>
                        <a:rPr lang="en-US" sz="3200">
                          <a:solidFill>
                            <a:srgbClr val="FFFFFF"/>
                          </a:solidFill>
                          <a:cs typeface="Arial" charset="0"/>
                        </a:rPr>
                        <a:t> </a:t>
                      </a:r>
                      <a:r>
                        <a:rPr lang="en-US" sz="1600" baseline="30000">
                          <a:solidFill>
                            <a:srgbClr val="FFFFFF"/>
                          </a:solidFill>
                          <a:cs typeface="Arial" charset="0"/>
                        </a:rPr>
                        <a:t>4</a:t>
                      </a:r>
                      <a:r>
                        <a:rPr lang="en-US" sz="1600">
                          <a:solidFill>
                            <a:srgbClr val="FFFFFF"/>
                          </a:solidFill>
                          <a:cs typeface="Arial" charset="0"/>
                        </a:rPr>
                        <a:t>I</a:t>
                      </a:r>
                      <a:r>
                        <a:rPr lang="en-US" sz="1600" baseline="-25000">
                          <a:solidFill>
                            <a:srgbClr val="FFFFFF"/>
                          </a:solidFill>
                          <a:cs typeface="Arial" charset="0"/>
                        </a:rPr>
                        <a:t>9/2</a:t>
                      </a:r>
                    </a:p>
                  </p:txBody>
                </p:sp>
                <p:sp>
                  <p:nvSpPr>
                    <p:cNvPr id="57" name="TextBox 58"/>
                    <p:cNvSpPr txBox="1">
                      <a:spLocks noChangeArrowheads="1"/>
                    </p:cNvSpPr>
                    <p:nvPr/>
                  </p:nvSpPr>
                  <p:spPr bwMode="auto">
                    <a:xfrm>
                      <a:off x="-2576935" y="24471931"/>
                      <a:ext cx="3575783" cy="675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1650.19(cm</a:t>
                      </a:r>
                      <a:r>
                        <a:rPr lang="en-US" sz="1400" baseline="30000" dirty="0">
                          <a:solidFill>
                            <a:srgbClr val="FFFFFF"/>
                          </a:solidFill>
                          <a:cs typeface="Arial" charset="0"/>
                        </a:rPr>
                        <a:t>-1</a:t>
                      </a:r>
                      <a:r>
                        <a:rPr lang="en-US" sz="1400" dirty="0">
                          <a:solidFill>
                            <a:srgbClr val="FFFFFF"/>
                          </a:solidFill>
                          <a:cs typeface="Arial" charset="0"/>
                        </a:rPr>
                        <a:t>)</a:t>
                      </a:r>
                    </a:p>
                  </p:txBody>
                </p:sp>
              </p:grpSp>
              <p:grpSp>
                <p:nvGrpSpPr>
                  <p:cNvPr id="53" name="Group 39"/>
                  <p:cNvGrpSpPr>
                    <a:grpSpLocks/>
                  </p:cNvGrpSpPr>
                  <p:nvPr/>
                </p:nvGrpSpPr>
                <p:grpSpPr bwMode="auto">
                  <a:xfrm>
                    <a:off x="-1868" y="13895"/>
                    <a:ext cx="3827" cy="689"/>
                    <a:chOff x="-2287876" y="24497151"/>
                    <a:chExt cx="7679493" cy="1416385"/>
                  </a:xfrm>
                </p:grpSpPr>
                <p:sp>
                  <p:nvSpPr>
                    <p:cNvPr id="54" name="TextBox 54"/>
                    <p:cNvSpPr txBox="1">
                      <a:spLocks noChangeArrowheads="1"/>
                    </p:cNvSpPr>
                    <p:nvPr/>
                  </p:nvSpPr>
                  <p:spPr bwMode="auto">
                    <a:xfrm>
                      <a:off x="2786323" y="24497151"/>
                      <a:ext cx="2605294" cy="1271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solidFill>
                            <a:srgbClr val="FFFFFF"/>
                          </a:solidFill>
                          <a:cs typeface="Arial" charset="0"/>
                        </a:rPr>
                        <a:t>6s</a:t>
                      </a:r>
                      <a:r>
                        <a:rPr lang="en-US" sz="3200" dirty="0">
                          <a:solidFill>
                            <a:srgbClr val="FFFFFF"/>
                          </a:solidFill>
                          <a:cs typeface="Arial" charset="0"/>
                        </a:rPr>
                        <a:t> </a:t>
                      </a:r>
                      <a:r>
                        <a:rPr lang="en-US" sz="1600" baseline="30000" dirty="0">
                          <a:solidFill>
                            <a:srgbClr val="FFFFFF"/>
                          </a:solidFill>
                          <a:cs typeface="Arial" charset="0"/>
                        </a:rPr>
                        <a:t>4</a:t>
                      </a:r>
                      <a:r>
                        <a:rPr lang="en-US" sz="1600" dirty="0">
                          <a:solidFill>
                            <a:srgbClr val="FFFFFF"/>
                          </a:solidFill>
                          <a:cs typeface="Arial" charset="0"/>
                        </a:rPr>
                        <a:t>I</a:t>
                      </a:r>
                      <a:r>
                        <a:rPr lang="en-US" sz="1600" baseline="-25000" dirty="0">
                          <a:solidFill>
                            <a:srgbClr val="FFFFFF"/>
                          </a:solidFill>
                          <a:cs typeface="Arial" charset="0"/>
                        </a:rPr>
                        <a:t>11/2</a:t>
                      </a:r>
                    </a:p>
                  </p:txBody>
                </p:sp>
                <p:sp>
                  <p:nvSpPr>
                    <p:cNvPr id="55" name="TextBox 55"/>
                    <p:cNvSpPr txBox="1">
                      <a:spLocks noChangeArrowheads="1"/>
                    </p:cNvSpPr>
                    <p:nvPr/>
                  </p:nvSpPr>
                  <p:spPr bwMode="auto">
                    <a:xfrm>
                      <a:off x="-2287876" y="25244283"/>
                      <a:ext cx="3583814" cy="669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3066.75(cm</a:t>
                      </a:r>
                      <a:r>
                        <a:rPr lang="en-US" sz="1400" baseline="30000" dirty="0">
                          <a:solidFill>
                            <a:srgbClr val="FFFFFF"/>
                          </a:solidFill>
                          <a:cs typeface="Arial" charset="0"/>
                        </a:rPr>
                        <a:t>-1</a:t>
                      </a:r>
                      <a:r>
                        <a:rPr lang="en-US" sz="1400" dirty="0">
                          <a:solidFill>
                            <a:srgbClr val="FFFFFF"/>
                          </a:solidFill>
                          <a:cs typeface="Arial" charset="0"/>
                        </a:rPr>
                        <a:t>)</a:t>
                      </a:r>
                    </a:p>
                  </p:txBody>
                </p:sp>
              </p:grpSp>
            </p:grpSp>
            <p:grpSp>
              <p:nvGrpSpPr>
                <p:cNvPr id="17" name="Group 303"/>
                <p:cNvGrpSpPr>
                  <a:grpSpLocks/>
                </p:cNvGrpSpPr>
                <p:nvPr/>
              </p:nvGrpSpPr>
              <p:grpSpPr bwMode="auto">
                <a:xfrm>
                  <a:off x="5060" y="16005"/>
                  <a:ext cx="3060" cy="373"/>
                  <a:chOff x="5060" y="16005"/>
                  <a:chExt cx="3060" cy="373"/>
                </a:xfrm>
              </p:grpSpPr>
              <p:sp>
                <p:nvSpPr>
                  <p:cNvPr id="48" name="TextBox 47"/>
                  <p:cNvSpPr txBox="1">
                    <a:spLocks noChangeArrowheads="1"/>
                  </p:cNvSpPr>
                  <p:nvPr/>
                </p:nvSpPr>
                <p:spPr bwMode="auto">
                  <a:xfrm>
                    <a:off x="5060" y="16005"/>
                    <a:ext cx="1274" cy="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5d </a:t>
                    </a:r>
                    <a:r>
                      <a:rPr lang="en-US" sz="1600" baseline="30000">
                        <a:solidFill>
                          <a:srgbClr val="FFFFFF"/>
                        </a:solidFill>
                        <a:cs typeface="Arial" charset="0"/>
                      </a:rPr>
                      <a:t>6</a:t>
                    </a:r>
                    <a:r>
                      <a:rPr lang="en-US" sz="1600">
                        <a:solidFill>
                          <a:srgbClr val="FFFFFF"/>
                        </a:solidFill>
                        <a:cs typeface="Arial" charset="0"/>
                      </a:rPr>
                      <a:t>L</a:t>
                    </a:r>
                    <a:r>
                      <a:rPr lang="en-US" sz="1600" baseline="-25000">
                        <a:solidFill>
                          <a:srgbClr val="FFFFFF"/>
                        </a:solidFill>
                        <a:cs typeface="Arial" charset="0"/>
                      </a:rPr>
                      <a:t>11/2</a:t>
                    </a:r>
                  </a:p>
                </p:txBody>
              </p:sp>
              <p:sp>
                <p:nvSpPr>
                  <p:cNvPr id="49" name="TextBox 48"/>
                  <p:cNvSpPr txBox="1">
                    <a:spLocks noChangeArrowheads="1"/>
                  </p:cNvSpPr>
                  <p:nvPr/>
                </p:nvSpPr>
                <p:spPr bwMode="auto">
                  <a:xfrm>
                    <a:off x="6334" y="16053"/>
                    <a:ext cx="1786"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4437.55(cm</a:t>
                    </a:r>
                    <a:r>
                      <a:rPr lang="en-US" sz="1400" baseline="30000" dirty="0">
                        <a:solidFill>
                          <a:srgbClr val="FFFFFF"/>
                        </a:solidFill>
                        <a:cs typeface="Arial" charset="0"/>
                      </a:rPr>
                      <a:t>-1</a:t>
                    </a:r>
                    <a:r>
                      <a:rPr lang="en-US" sz="1400" dirty="0">
                        <a:solidFill>
                          <a:srgbClr val="FFFFFF"/>
                        </a:solidFill>
                        <a:cs typeface="Arial" charset="0"/>
                      </a:rPr>
                      <a:t>)</a:t>
                    </a:r>
                  </a:p>
                </p:txBody>
              </p:sp>
            </p:grpSp>
            <p:grpSp>
              <p:nvGrpSpPr>
                <p:cNvPr id="18" name="Group 302"/>
                <p:cNvGrpSpPr>
                  <a:grpSpLocks/>
                </p:cNvGrpSpPr>
                <p:nvPr/>
              </p:nvGrpSpPr>
              <p:grpSpPr bwMode="auto">
                <a:xfrm>
                  <a:off x="3580" y="12863"/>
                  <a:ext cx="3053" cy="618"/>
                  <a:chOff x="3580" y="12863"/>
                  <a:chExt cx="3053" cy="618"/>
                </a:xfrm>
              </p:grpSpPr>
              <p:cxnSp>
                <p:nvCxnSpPr>
                  <p:cNvPr id="45" name="Straight Connector 44"/>
                  <p:cNvCxnSpPr/>
                  <p:nvPr/>
                </p:nvCxnSpPr>
                <p:spPr>
                  <a:xfrm>
                    <a:off x="3580" y="13456"/>
                    <a:ext cx="1027" cy="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4"/>
                  <p:cNvSpPr txBox="1">
                    <a:spLocks noChangeArrowheads="1"/>
                  </p:cNvSpPr>
                  <p:nvPr/>
                </p:nvSpPr>
                <p:spPr bwMode="auto">
                  <a:xfrm>
                    <a:off x="3721" y="12863"/>
                    <a:ext cx="1166" cy="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5d</a:t>
                    </a:r>
                    <a:r>
                      <a:rPr lang="en-US" sz="3200">
                        <a:solidFill>
                          <a:srgbClr val="FFFFFF"/>
                        </a:solidFill>
                        <a:cs typeface="Arial" charset="0"/>
                      </a:rPr>
                      <a:t> </a:t>
                    </a:r>
                    <a:r>
                      <a:rPr lang="en-US" sz="1600" baseline="30000">
                        <a:solidFill>
                          <a:srgbClr val="FFFFFF"/>
                        </a:solidFill>
                        <a:cs typeface="Arial" charset="0"/>
                      </a:rPr>
                      <a:t>6</a:t>
                    </a:r>
                    <a:r>
                      <a:rPr lang="en-US" sz="1600">
                        <a:solidFill>
                          <a:srgbClr val="FFFFFF"/>
                        </a:solidFill>
                        <a:cs typeface="Arial" charset="0"/>
                      </a:rPr>
                      <a:t>I</a:t>
                    </a:r>
                    <a:r>
                      <a:rPr lang="en-US" sz="1600" baseline="-25000">
                        <a:solidFill>
                          <a:srgbClr val="FFFFFF"/>
                        </a:solidFill>
                        <a:cs typeface="Arial" charset="0"/>
                      </a:rPr>
                      <a:t>7/2</a:t>
                    </a:r>
                  </a:p>
                </p:txBody>
              </p:sp>
              <p:sp>
                <p:nvSpPr>
                  <p:cNvPr id="47" name="TextBox 45"/>
                  <p:cNvSpPr txBox="1">
                    <a:spLocks noChangeArrowheads="1"/>
                  </p:cNvSpPr>
                  <p:nvPr/>
                </p:nvSpPr>
                <p:spPr bwMode="auto">
                  <a:xfrm>
                    <a:off x="4847" y="13117"/>
                    <a:ext cx="1786"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7524.74(cm</a:t>
                    </a:r>
                    <a:r>
                      <a:rPr lang="en-US" sz="1400" baseline="30000" dirty="0">
                        <a:solidFill>
                          <a:srgbClr val="FFFFFF"/>
                        </a:solidFill>
                        <a:cs typeface="Arial" charset="0"/>
                      </a:rPr>
                      <a:t>-1</a:t>
                    </a:r>
                    <a:r>
                      <a:rPr lang="en-US" sz="1400" dirty="0">
                        <a:solidFill>
                          <a:srgbClr val="FFFFFF"/>
                        </a:solidFill>
                        <a:cs typeface="Arial" charset="0"/>
                      </a:rPr>
                      <a:t>)</a:t>
                    </a:r>
                  </a:p>
                </p:txBody>
              </p:sp>
            </p:grpSp>
            <p:grpSp>
              <p:nvGrpSpPr>
                <p:cNvPr id="19" name="Group 301"/>
                <p:cNvGrpSpPr>
                  <a:grpSpLocks/>
                </p:cNvGrpSpPr>
                <p:nvPr/>
              </p:nvGrpSpPr>
              <p:grpSpPr bwMode="auto">
                <a:xfrm>
                  <a:off x="4418" y="14876"/>
                  <a:ext cx="2986" cy="410"/>
                  <a:chOff x="4418" y="14876"/>
                  <a:chExt cx="2986" cy="410"/>
                </a:xfrm>
              </p:grpSpPr>
              <p:sp>
                <p:nvSpPr>
                  <p:cNvPr id="43" name="TextBox 39"/>
                  <p:cNvSpPr txBox="1">
                    <a:spLocks noChangeArrowheads="1"/>
                  </p:cNvSpPr>
                  <p:nvPr/>
                </p:nvSpPr>
                <p:spPr bwMode="auto">
                  <a:xfrm>
                    <a:off x="4418" y="14876"/>
                    <a:ext cx="1361" cy="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5d </a:t>
                    </a:r>
                    <a:r>
                      <a:rPr lang="en-US" sz="1600" baseline="30000">
                        <a:solidFill>
                          <a:srgbClr val="FFFFFF"/>
                        </a:solidFill>
                        <a:cs typeface="Arial" charset="0"/>
                      </a:rPr>
                      <a:t>6</a:t>
                    </a:r>
                    <a:r>
                      <a:rPr lang="en-US" sz="1600">
                        <a:solidFill>
                          <a:srgbClr val="FFFFFF"/>
                        </a:solidFill>
                        <a:cs typeface="Arial" charset="0"/>
                      </a:rPr>
                      <a:t>K</a:t>
                    </a:r>
                    <a:r>
                      <a:rPr lang="en-US" sz="1600" baseline="-25000">
                        <a:solidFill>
                          <a:srgbClr val="FFFFFF"/>
                        </a:solidFill>
                        <a:cs typeface="Arial" charset="0"/>
                      </a:rPr>
                      <a:t>9/2</a:t>
                    </a:r>
                  </a:p>
                </p:txBody>
              </p:sp>
              <p:sp>
                <p:nvSpPr>
                  <p:cNvPr id="44" name="TextBox 42"/>
                  <p:cNvSpPr txBox="1">
                    <a:spLocks noChangeArrowheads="1"/>
                  </p:cNvSpPr>
                  <p:nvPr/>
                </p:nvSpPr>
                <p:spPr bwMode="auto">
                  <a:xfrm>
                    <a:off x="5618" y="14961"/>
                    <a:ext cx="1786"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6005.27(cm</a:t>
                    </a:r>
                    <a:r>
                      <a:rPr lang="en-US" sz="1400" baseline="30000" dirty="0">
                        <a:solidFill>
                          <a:srgbClr val="FFFFFF"/>
                        </a:solidFill>
                        <a:cs typeface="Arial" charset="0"/>
                      </a:rPr>
                      <a:t>-1</a:t>
                    </a:r>
                    <a:r>
                      <a:rPr lang="en-US" sz="1400" dirty="0">
                        <a:solidFill>
                          <a:srgbClr val="FFFFFF"/>
                        </a:solidFill>
                        <a:cs typeface="Arial" charset="0"/>
                      </a:rPr>
                      <a:t>)</a:t>
                    </a:r>
                  </a:p>
                </p:txBody>
              </p:sp>
            </p:grpSp>
            <p:grpSp>
              <p:nvGrpSpPr>
                <p:cNvPr id="20" name="Group 300"/>
                <p:cNvGrpSpPr>
                  <a:grpSpLocks/>
                </p:cNvGrpSpPr>
                <p:nvPr/>
              </p:nvGrpSpPr>
              <p:grpSpPr bwMode="auto">
                <a:xfrm>
                  <a:off x="4351" y="13796"/>
                  <a:ext cx="3133" cy="618"/>
                  <a:chOff x="4351" y="13796"/>
                  <a:chExt cx="3133" cy="618"/>
                </a:xfrm>
              </p:grpSpPr>
              <p:cxnSp>
                <p:nvCxnSpPr>
                  <p:cNvPr id="40" name="Straight Connector 39"/>
                  <p:cNvCxnSpPr/>
                  <p:nvPr/>
                </p:nvCxnSpPr>
                <p:spPr>
                  <a:xfrm>
                    <a:off x="4378" y="14402"/>
                    <a:ext cx="1137"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37"/>
                  <p:cNvSpPr txBox="1">
                    <a:spLocks noChangeArrowheads="1"/>
                  </p:cNvSpPr>
                  <p:nvPr/>
                </p:nvSpPr>
                <p:spPr bwMode="auto">
                  <a:xfrm>
                    <a:off x="4351" y="13796"/>
                    <a:ext cx="1382" cy="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5d</a:t>
                    </a:r>
                    <a:r>
                      <a:rPr lang="en-US" sz="3200">
                        <a:solidFill>
                          <a:srgbClr val="FFFFFF"/>
                        </a:solidFill>
                        <a:cs typeface="Arial" charset="0"/>
                      </a:rPr>
                      <a:t> </a:t>
                    </a:r>
                    <a:r>
                      <a:rPr lang="en-US" sz="1600" baseline="30000">
                        <a:solidFill>
                          <a:srgbClr val="FFFFFF"/>
                        </a:solidFill>
                        <a:cs typeface="Arial" charset="0"/>
                      </a:rPr>
                      <a:t>6</a:t>
                    </a:r>
                    <a:r>
                      <a:rPr lang="en-US" sz="1600">
                        <a:solidFill>
                          <a:srgbClr val="FFFFFF"/>
                        </a:solidFill>
                        <a:cs typeface="Arial" charset="0"/>
                      </a:rPr>
                      <a:t>K</a:t>
                    </a:r>
                    <a:r>
                      <a:rPr lang="en-US" sz="1600" baseline="-25000">
                        <a:solidFill>
                          <a:srgbClr val="FFFFFF"/>
                        </a:solidFill>
                        <a:cs typeface="Arial" charset="0"/>
                      </a:rPr>
                      <a:t>11/2</a:t>
                    </a:r>
                  </a:p>
                </p:txBody>
              </p:sp>
              <p:sp>
                <p:nvSpPr>
                  <p:cNvPr id="42" name="TextBox 38"/>
                  <p:cNvSpPr txBox="1">
                    <a:spLocks noChangeArrowheads="1"/>
                  </p:cNvSpPr>
                  <p:nvPr/>
                </p:nvSpPr>
                <p:spPr bwMode="auto">
                  <a:xfrm>
                    <a:off x="5698" y="14066"/>
                    <a:ext cx="1786"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6931.80(cm</a:t>
                    </a:r>
                    <a:r>
                      <a:rPr lang="en-US" sz="1400" baseline="30000" dirty="0">
                        <a:solidFill>
                          <a:srgbClr val="FFFFFF"/>
                        </a:solidFill>
                        <a:cs typeface="Arial" charset="0"/>
                      </a:rPr>
                      <a:t>-1</a:t>
                    </a:r>
                    <a:r>
                      <a:rPr lang="en-US" sz="1400" dirty="0">
                        <a:solidFill>
                          <a:srgbClr val="FFFFFF"/>
                        </a:solidFill>
                        <a:cs typeface="Arial" charset="0"/>
                      </a:rPr>
                      <a:t>)</a:t>
                    </a:r>
                  </a:p>
                </p:txBody>
              </p:sp>
            </p:grpSp>
            <p:grpSp>
              <p:nvGrpSpPr>
                <p:cNvPr id="21" name="Group 299"/>
                <p:cNvGrpSpPr>
                  <a:grpSpLocks/>
                </p:cNvGrpSpPr>
                <p:nvPr/>
              </p:nvGrpSpPr>
              <p:grpSpPr bwMode="auto">
                <a:xfrm>
                  <a:off x="1137" y="12032"/>
                  <a:ext cx="4626" cy="400"/>
                  <a:chOff x="1137" y="12032"/>
                  <a:chExt cx="4626" cy="400"/>
                </a:xfrm>
              </p:grpSpPr>
              <p:cxnSp>
                <p:nvCxnSpPr>
                  <p:cNvPr id="37" name="Straight Connector 36"/>
                  <p:cNvCxnSpPr/>
                  <p:nvPr/>
                </p:nvCxnSpPr>
                <p:spPr>
                  <a:xfrm>
                    <a:off x="1137" y="12432"/>
                    <a:ext cx="13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4"/>
                  <p:cNvSpPr txBox="1">
                    <a:spLocks noChangeArrowheads="1"/>
                  </p:cNvSpPr>
                  <p:nvPr/>
                </p:nvSpPr>
                <p:spPr bwMode="auto">
                  <a:xfrm>
                    <a:off x="1279" y="12049"/>
                    <a:ext cx="1092"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FFFFFF"/>
                        </a:solidFill>
                        <a:cs typeface="Arial" charset="0"/>
                      </a:rPr>
                      <a:t>6p </a:t>
                    </a:r>
                    <a:r>
                      <a:rPr lang="en-US" sz="1400" baseline="30000" dirty="0">
                        <a:solidFill>
                          <a:srgbClr val="FFFFFF"/>
                        </a:solidFill>
                        <a:cs typeface="Arial" charset="0"/>
                      </a:rPr>
                      <a:t>6</a:t>
                    </a:r>
                    <a:r>
                      <a:rPr lang="en-US" sz="1400" dirty="0">
                        <a:solidFill>
                          <a:srgbClr val="FFFFFF"/>
                        </a:solidFill>
                        <a:cs typeface="Arial" charset="0"/>
                      </a:rPr>
                      <a:t>K</a:t>
                    </a:r>
                    <a:r>
                      <a:rPr lang="en-US" sz="1400" baseline="-25000" dirty="0">
                        <a:solidFill>
                          <a:srgbClr val="FFFFFF"/>
                        </a:solidFill>
                        <a:cs typeface="Arial" charset="0"/>
                      </a:rPr>
                      <a:t>9/2</a:t>
                    </a:r>
                  </a:p>
                </p:txBody>
              </p:sp>
              <p:sp>
                <p:nvSpPr>
                  <p:cNvPr id="39" name="TextBox 35"/>
                  <p:cNvSpPr txBox="1">
                    <a:spLocks noChangeArrowheads="1"/>
                  </p:cNvSpPr>
                  <p:nvPr/>
                </p:nvSpPr>
                <p:spPr bwMode="auto">
                  <a:xfrm>
                    <a:off x="2566" y="12032"/>
                    <a:ext cx="3197" cy="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err="1" smtClean="0">
                        <a:solidFill>
                          <a:srgbClr val="FFFFFF"/>
                        </a:solidFill>
                        <a:cs typeface="Arial" charset="0"/>
                      </a:rPr>
                      <a:t>Nd</a:t>
                    </a:r>
                    <a:r>
                      <a:rPr lang="en-US" dirty="0" smtClean="0">
                        <a:solidFill>
                          <a:srgbClr val="FFFFFF"/>
                        </a:solidFill>
                        <a:cs typeface="Arial" charset="0"/>
                      </a:rPr>
                      <a:t> II: 23229.99</a:t>
                    </a:r>
                    <a:r>
                      <a:rPr lang="en-US" dirty="0">
                        <a:solidFill>
                          <a:srgbClr val="FFFFFF"/>
                        </a:solidFill>
                        <a:cs typeface="Arial" charset="0"/>
                      </a:rPr>
                      <a:t>(cm</a:t>
                    </a:r>
                    <a:r>
                      <a:rPr lang="en-US" baseline="30000" dirty="0">
                        <a:solidFill>
                          <a:srgbClr val="FFFFFF"/>
                        </a:solidFill>
                        <a:cs typeface="Arial" charset="0"/>
                      </a:rPr>
                      <a:t>-1</a:t>
                    </a:r>
                    <a:r>
                      <a:rPr lang="en-US" dirty="0">
                        <a:solidFill>
                          <a:srgbClr val="FFFFFF"/>
                        </a:solidFill>
                        <a:cs typeface="Arial" charset="0"/>
                      </a:rPr>
                      <a:t>)</a:t>
                    </a:r>
                  </a:p>
                </p:txBody>
              </p:sp>
            </p:grpSp>
            <p:sp>
              <p:nvSpPr>
                <p:cNvPr id="22" name="TextBox 17"/>
                <p:cNvSpPr txBox="1">
                  <a:spLocks noChangeArrowheads="1"/>
                </p:cNvSpPr>
                <p:nvPr/>
              </p:nvSpPr>
              <p:spPr bwMode="auto">
                <a:xfrm>
                  <a:off x="3222" y="12805"/>
                  <a:ext cx="1256"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C00000"/>
                      </a:solidFill>
                      <a:cs typeface="Arial" charset="0"/>
                    </a:rPr>
                    <a:t>636nm</a:t>
                  </a:r>
                </a:p>
              </p:txBody>
            </p:sp>
            <p:sp>
              <p:nvSpPr>
                <p:cNvPr id="23" name="TextBox 22"/>
                <p:cNvSpPr txBox="1"/>
                <p:nvPr/>
              </p:nvSpPr>
              <p:spPr>
                <a:xfrm>
                  <a:off x="3894" y="13659"/>
                  <a:ext cx="1711" cy="325"/>
                </a:xfrm>
                <a:prstGeom prst="rect">
                  <a:avLst/>
                </a:prstGeom>
                <a:noFill/>
              </p:spPr>
              <p:txBody>
                <a:bodyPr>
                  <a:spAutoFit/>
                </a:bodyPr>
                <a:lstStyle/>
                <a:p>
                  <a:pPr defTabSz="4176339" fontAlgn="auto">
                    <a:spcBef>
                      <a:spcPts val="0"/>
                    </a:spcBef>
                    <a:spcAft>
                      <a:spcPts val="0"/>
                    </a:spcAft>
                    <a:defRPr/>
                  </a:pPr>
                  <a:r>
                    <a:rPr lang="en-US" sz="1400" dirty="0">
                      <a:solidFill>
                        <a:schemeClr val="accent6">
                          <a:lumMod val="75000"/>
                        </a:schemeClr>
                      </a:solidFill>
                      <a:latin typeface="Arial" pitchFamily="34" charset="0"/>
                      <a:ea typeface="+mn-ea"/>
                      <a:cs typeface="Arial" pitchFamily="34" charset="0"/>
                    </a:rPr>
                    <a:t>613nm</a:t>
                  </a:r>
                </a:p>
              </p:txBody>
            </p:sp>
            <p:sp>
              <p:nvSpPr>
                <p:cNvPr id="24" name="TextBox 19"/>
                <p:cNvSpPr txBox="1">
                  <a:spLocks noChangeArrowheads="1"/>
                </p:cNvSpPr>
                <p:nvPr/>
              </p:nvSpPr>
              <p:spPr bwMode="auto">
                <a:xfrm>
                  <a:off x="4214" y="14516"/>
                  <a:ext cx="1484"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C000"/>
                      </a:solidFill>
                      <a:cs typeface="Arial" charset="0"/>
                    </a:rPr>
                    <a:t>580nm</a:t>
                  </a:r>
                </a:p>
              </p:txBody>
            </p:sp>
            <p:cxnSp>
              <p:nvCxnSpPr>
                <p:cNvPr id="25" name="Straight Arrow Connector 24"/>
                <p:cNvCxnSpPr/>
                <p:nvPr/>
              </p:nvCxnSpPr>
              <p:spPr>
                <a:xfrm>
                  <a:off x="2452" y="12447"/>
                  <a:ext cx="1294" cy="99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4"/>
                <p:cNvSpPr txBox="1">
                  <a:spLocks noChangeArrowheads="1"/>
                </p:cNvSpPr>
                <p:nvPr/>
              </p:nvSpPr>
              <p:spPr bwMode="auto">
                <a:xfrm>
                  <a:off x="4750" y="15599"/>
                  <a:ext cx="2055" cy="325"/>
                </a:xfrm>
                <a:prstGeom prst="rect">
                  <a:avLst/>
                </a:prstGeom>
                <a:noFill/>
                <a:ln w="9525">
                  <a:noFill/>
                  <a:miter lim="800000"/>
                  <a:headEnd/>
                  <a:tailEnd/>
                </a:ln>
              </p:spPr>
              <p:txBody>
                <a:bodyPr>
                  <a:spAutoFit/>
                </a:bodyPr>
                <a:lstStyle/>
                <a:p>
                  <a:pPr>
                    <a:defRPr/>
                  </a:pPr>
                  <a:r>
                    <a:rPr lang="en-US" sz="1400" dirty="0">
                      <a:solidFill>
                        <a:schemeClr val="accent2">
                          <a:lumMod val="50000"/>
                        </a:schemeClr>
                      </a:solidFill>
                      <a:ea typeface="+mn-ea"/>
                      <a:cs typeface="Arial" charset="0"/>
                    </a:rPr>
                    <a:t>531nm</a:t>
                  </a:r>
                </a:p>
              </p:txBody>
            </p:sp>
            <p:cxnSp>
              <p:nvCxnSpPr>
                <p:cNvPr id="27" name="Straight Arrow Connector 26"/>
                <p:cNvCxnSpPr/>
                <p:nvPr/>
              </p:nvCxnSpPr>
              <p:spPr>
                <a:xfrm flipH="1">
                  <a:off x="1801" y="12393"/>
                  <a:ext cx="638" cy="2124"/>
                </a:xfrm>
                <a:prstGeom prst="straightConnector1">
                  <a:avLst/>
                </a:prstGeom>
                <a:ln w="25400">
                  <a:solidFill>
                    <a:srgbClr val="339933"/>
                  </a:solidFill>
                  <a:tailEnd type="arrow"/>
                </a:ln>
              </p:spPr>
              <p:style>
                <a:lnRef idx="1">
                  <a:schemeClr val="accent1"/>
                </a:lnRef>
                <a:fillRef idx="0">
                  <a:schemeClr val="accent1"/>
                </a:fillRef>
                <a:effectRef idx="0">
                  <a:schemeClr val="accent1"/>
                </a:effectRef>
                <a:fontRef idx="minor">
                  <a:schemeClr val="tx1"/>
                </a:fontRef>
              </p:style>
            </p:cxnSp>
            <p:sp>
              <p:nvSpPr>
                <p:cNvPr id="28" name="TextBox 26"/>
                <p:cNvSpPr txBox="1">
                  <a:spLocks noChangeArrowheads="1"/>
                </p:cNvSpPr>
                <p:nvPr/>
              </p:nvSpPr>
              <p:spPr bwMode="auto">
                <a:xfrm>
                  <a:off x="-173" y="14151"/>
                  <a:ext cx="125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339933"/>
                      </a:solidFill>
                      <a:cs typeface="Arial" charset="0"/>
                    </a:rPr>
                    <a:t>495nm</a:t>
                  </a:r>
                </a:p>
              </p:txBody>
            </p:sp>
            <p:cxnSp>
              <p:nvCxnSpPr>
                <p:cNvPr id="29" name="Straight Arrow Connector 28"/>
                <p:cNvCxnSpPr/>
                <p:nvPr/>
              </p:nvCxnSpPr>
              <p:spPr>
                <a:xfrm flipH="1">
                  <a:off x="1906" y="12447"/>
                  <a:ext cx="507" cy="261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8"/>
                <p:cNvSpPr txBox="1">
                  <a:spLocks noChangeArrowheads="1"/>
                </p:cNvSpPr>
                <p:nvPr/>
              </p:nvSpPr>
              <p:spPr bwMode="auto">
                <a:xfrm>
                  <a:off x="-182" y="14697"/>
                  <a:ext cx="1302"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0070C0"/>
                      </a:solidFill>
                      <a:cs typeface="Arial" charset="0"/>
                    </a:rPr>
                    <a:t>463nm</a:t>
                  </a:r>
                </a:p>
              </p:txBody>
            </p:sp>
            <p:cxnSp>
              <p:nvCxnSpPr>
                <p:cNvPr id="31" name="Straight Arrow Connector 30"/>
                <p:cNvCxnSpPr/>
                <p:nvPr/>
              </p:nvCxnSpPr>
              <p:spPr>
                <a:xfrm flipH="1">
                  <a:off x="1926" y="12449"/>
                  <a:ext cx="486" cy="3604"/>
                </a:xfrm>
                <a:prstGeom prst="straightConnector1">
                  <a:avLst/>
                </a:prstGeom>
                <a:ln w="254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a:spLocks noChangeArrowheads="1"/>
                </p:cNvSpPr>
                <p:nvPr/>
              </p:nvSpPr>
              <p:spPr bwMode="auto">
                <a:xfrm>
                  <a:off x="-132" y="16592"/>
                  <a:ext cx="1484"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7030A0"/>
                      </a:solidFill>
                      <a:cs typeface="Arial" charset="0"/>
                    </a:rPr>
                    <a:t>430nm</a:t>
                  </a:r>
                </a:p>
              </p:txBody>
            </p:sp>
            <p:cxnSp>
              <p:nvCxnSpPr>
                <p:cNvPr id="33" name="Straight Arrow Connector 32"/>
                <p:cNvCxnSpPr/>
                <p:nvPr/>
              </p:nvCxnSpPr>
              <p:spPr>
                <a:xfrm flipH="1">
                  <a:off x="2031" y="12449"/>
                  <a:ext cx="408" cy="4503"/>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H="1">
                  <a:off x="2418" y="12436"/>
                  <a:ext cx="1956" cy="1977"/>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444" y="12447"/>
                  <a:ext cx="2727" cy="3966"/>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439" y="12447"/>
                  <a:ext cx="2100" cy="2791"/>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6" name="Group 85"/>
            <p:cNvGrpSpPr>
              <a:grpSpLocks/>
            </p:cNvGrpSpPr>
            <p:nvPr/>
          </p:nvGrpSpPr>
          <p:grpSpPr bwMode="auto">
            <a:xfrm>
              <a:off x="2362200" y="2085975"/>
              <a:ext cx="4652254" cy="2944913"/>
              <a:chOff x="2362200" y="2085975"/>
              <a:chExt cx="4652254" cy="2944913"/>
            </a:xfrm>
          </p:grpSpPr>
          <p:cxnSp>
            <p:nvCxnSpPr>
              <p:cNvPr id="7" name="Straight Connector 6"/>
              <p:cNvCxnSpPr/>
              <p:nvPr/>
            </p:nvCxnSpPr>
            <p:spPr bwMode="auto">
              <a:xfrm>
                <a:off x="5123625" y="2086391"/>
                <a:ext cx="823796" cy="14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6191451" y="4571852"/>
                <a:ext cx="822242" cy="14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2437739" y="3428313"/>
                <a:ext cx="1370921" cy="14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5732923" y="3656454"/>
                <a:ext cx="823796" cy="14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2437739" y="5029550"/>
                <a:ext cx="1464181" cy="14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2437739" y="4265774"/>
                <a:ext cx="1464181" cy="28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a:off x="2361576" y="2972031"/>
                <a:ext cx="1370921" cy="14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2" name="TextBox 61"/>
          <p:cNvSpPr txBox="1"/>
          <p:nvPr/>
        </p:nvSpPr>
        <p:spPr>
          <a:xfrm>
            <a:off x="330746" y="1679630"/>
            <a:ext cx="2275007" cy="369332"/>
          </a:xfrm>
          <a:prstGeom prst="rect">
            <a:avLst/>
          </a:prstGeom>
          <a:noFill/>
        </p:spPr>
        <p:txBody>
          <a:bodyPr wrap="none" rtlCol="0">
            <a:spAutoFit/>
          </a:bodyPr>
          <a:lstStyle/>
          <a:p>
            <a:r>
              <a:rPr lang="en-US" b="1" u="sng" dirty="0" smtClean="0"/>
              <a:t>UPPER ENERGY LEVEL</a:t>
            </a:r>
            <a:endParaRPr lang="en-US" b="1" u="sng" dirty="0"/>
          </a:p>
        </p:txBody>
      </p:sp>
      <p:sp>
        <p:nvSpPr>
          <p:cNvPr id="63" name="TextBox 62"/>
          <p:cNvSpPr txBox="1"/>
          <p:nvPr/>
        </p:nvSpPr>
        <p:spPr>
          <a:xfrm>
            <a:off x="466638" y="2065223"/>
            <a:ext cx="2916183" cy="369332"/>
          </a:xfrm>
          <a:prstGeom prst="rect">
            <a:avLst/>
          </a:prstGeom>
          <a:noFill/>
        </p:spPr>
        <p:txBody>
          <a:bodyPr wrap="none" rtlCol="0">
            <a:spAutoFit/>
          </a:bodyPr>
          <a:lstStyle/>
          <a:p>
            <a:pPr marL="285750" indent="-285750">
              <a:buFont typeface="Arial"/>
              <a:buChar char="•"/>
            </a:pPr>
            <a:r>
              <a:rPr lang="en-US" dirty="0" smtClean="0"/>
              <a:t>Only 8 allowed transitions</a:t>
            </a:r>
            <a:endParaRPr lang="en-US" dirty="0"/>
          </a:p>
        </p:txBody>
      </p:sp>
    </p:spTree>
    <p:extLst>
      <p:ext uri="{BB962C8B-B14F-4D97-AF65-F5344CB8AC3E}">
        <p14:creationId xmlns:p14="http://schemas.microsoft.com/office/powerpoint/2010/main" val="8704356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1170999"/>
            <a:ext cx="8963025" cy="537115"/>
          </a:xfrm>
        </p:spPr>
        <p:txBody>
          <a:bodyPr anchor="t"/>
          <a:lstStyle/>
          <a:p>
            <a:r>
              <a:rPr lang="en-US" sz="1800" dirty="0" smtClean="0">
                <a:solidFill>
                  <a:schemeClr val="tx1"/>
                </a:solidFill>
              </a:rPr>
              <a:t>Metallic targets in low pressure </a:t>
            </a:r>
            <a:r>
              <a:rPr lang="en-US" sz="1800" dirty="0" err="1" smtClean="0">
                <a:solidFill>
                  <a:schemeClr val="tx1"/>
                </a:solidFill>
              </a:rPr>
              <a:t>Ar</a:t>
            </a:r>
            <a:r>
              <a:rPr lang="en-US" sz="1800" dirty="0" smtClean="0">
                <a:solidFill>
                  <a:schemeClr val="tx1"/>
                </a:solidFill>
              </a:rPr>
              <a:t> atmosphere yield good intensities for BR measurements</a:t>
            </a:r>
            <a:endParaRPr lang="en-US" sz="180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3" cstate="print"/>
          <a:srcRect l="8717" t="13247" r="1017" b="4723"/>
          <a:stretch/>
        </p:blipFill>
        <p:spPr>
          <a:xfrm>
            <a:off x="479169" y="1587428"/>
            <a:ext cx="8292190" cy="4627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284149" y="1937405"/>
            <a:ext cx="4024735" cy="1200329"/>
          </a:xfrm>
          <a:prstGeom prst="rect">
            <a:avLst/>
          </a:prstGeom>
          <a:noFill/>
        </p:spPr>
        <p:txBody>
          <a:bodyPr wrap="none" rtlCol="0">
            <a:spAutoFit/>
          </a:bodyPr>
          <a:lstStyle/>
          <a:p>
            <a:r>
              <a:rPr lang="en-US" u="sng" dirty="0" smtClean="0"/>
              <a:t>Observation time after plasma formation</a:t>
            </a:r>
          </a:p>
          <a:p>
            <a:r>
              <a:rPr lang="en-US" dirty="0"/>
              <a:t>	</a:t>
            </a:r>
            <a:r>
              <a:rPr lang="en-US" dirty="0" err="1" smtClean="0"/>
              <a:t>Nd</a:t>
            </a:r>
            <a:r>
              <a:rPr lang="en-US" dirty="0" smtClean="0"/>
              <a:t> III 	: &lt; 1 </a:t>
            </a:r>
            <a:r>
              <a:rPr lang="en-US" dirty="0" err="1" smtClean="0"/>
              <a:t>μs</a:t>
            </a:r>
            <a:endParaRPr lang="en-US" dirty="0" smtClean="0"/>
          </a:p>
          <a:p>
            <a:r>
              <a:rPr lang="en-US" dirty="0"/>
              <a:t>	</a:t>
            </a:r>
            <a:r>
              <a:rPr lang="en-US" dirty="0" err="1" smtClean="0">
                <a:solidFill>
                  <a:srgbClr val="FF0000"/>
                </a:solidFill>
              </a:rPr>
              <a:t>Nd</a:t>
            </a:r>
            <a:r>
              <a:rPr lang="en-US" dirty="0" smtClean="0">
                <a:solidFill>
                  <a:srgbClr val="FF0000"/>
                </a:solidFill>
              </a:rPr>
              <a:t> II 	: 1 </a:t>
            </a:r>
            <a:r>
              <a:rPr lang="en-US" dirty="0" err="1">
                <a:solidFill>
                  <a:srgbClr val="FF0000"/>
                </a:solidFill>
              </a:rPr>
              <a:t>μ</a:t>
            </a:r>
            <a:r>
              <a:rPr lang="en-US" dirty="0" err="1" smtClean="0">
                <a:solidFill>
                  <a:srgbClr val="FF0000"/>
                </a:solidFill>
              </a:rPr>
              <a:t>s</a:t>
            </a:r>
            <a:r>
              <a:rPr lang="en-US" dirty="0" smtClean="0">
                <a:solidFill>
                  <a:srgbClr val="FF0000"/>
                </a:solidFill>
              </a:rPr>
              <a:t> to 3 </a:t>
            </a:r>
            <a:r>
              <a:rPr lang="en-US" dirty="0" err="1">
                <a:solidFill>
                  <a:srgbClr val="FF0000"/>
                </a:solidFill>
              </a:rPr>
              <a:t>μ</a:t>
            </a:r>
            <a:r>
              <a:rPr lang="en-US" dirty="0" err="1" smtClean="0">
                <a:solidFill>
                  <a:srgbClr val="FF0000"/>
                </a:solidFill>
              </a:rPr>
              <a:t>s</a:t>
            </a:r>
            <a:endParaRPr lang="en-US" dirty="0" smtClean="0">
              <a:solidFill>
                <a:srgbClr val="FF0000"/>
              </a:solidFill>
            </a:endParaRPr>
          </a:p>
          <a:p>
            <a:r>
              <a:rPr lang="en-US" dirty="0"/>
              <a:t>	</a:t>
            </a:r>
            <a:r>
              <a:rPr lang="en-US" dirty="0" err="1" smtClean="0">
                <a:solidFill>
                  <a:srgbClr val="0000FF"/>
                </a:solidFill>
              </a:rPr>
              <a:t>Nd</a:t>
            </a:r>
            <a:r>
              <a:rPr lang="en-US" dirty="0" smtClean="0">
                <a:solidFill>
                  <a:srgbClr val="0000FF"/>
                </a:solidFill>
              </a:rPr>
              <a:t> I 	: &gt; 3 </a:t>
            </a:r>
            <a:r>
              <a:rPr lang="en-US" dirty="0" err="1">
                <a:solidFill>
                  <a:srgbClr val="0000FF"/>
                </a:solidFill>
              </a:rPr>
              <a:t>μ</a:t>
            </a:r>
            <a:r>
              <a:rPr lang="en-US" dirty="0" err="1" smtClean="0">
                <a:solidFill>
                  <a:srgbClr val="0000FF"/>
                </a:solidFill>
              </a:rPr>
              <a:t>s</a:t>
            </a:r>
            <a:endParaRPr lang="en-US" dirty="0">
              <a:solidFill>
                <a:srgbClr val="0000FF"/>
              </a:solidFill>
            </a:endParaRPr>
          </a:p>
        </p:txBody>
      </p:sp>
      <p:sp>
        <p:nvSpPr>
          <p:cNvPr id="12" name="Title 1"/>
          <p:cNvSpPr txBox="1">
            <a:spLocks/>
          </p:cNvSpPr>
          <p:nvPr/>
        </p:nvSpPr>
        <p:spPr>
          <a:xfrm>
            <a:off x="479169" y="193063"/>
            <a:ext cx="7583487" cy="77848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US" dirty="0" smtClean="0">
                <a:effectLst>
                  <a:outerShdw blurRad="38100" dist="38100" dir="2700000" algn="tl">
                    <a:srgbClr val="000000">
                      <a:alpha val="43137"/>
                    </a:srgbClr>
                  </a:outerShdw>
                </a:effectLst>
              </a:rPr>
              <a:t>3. Branching Ratios (Fractions)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3129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0568" y="209261"/>
            <a:ext cx="8229600" cy="1143000"/>
          </a:xfrm>
        </p:spPr>
        <p:txBody>
          <a:bodyPr anchor="t"/>
          <a:lstStyle/>
          <a:p>
            <a:pPr algn="l"/>
            <a:r>
              <a:rPr lang="en-CA" sz="3600" dirty="0" smtClean="0">
                <a:effectLst>
                  <a:outerShdw blurRad="38100" dist="38100" dir="2700000" algn="tl">
                    <a:srgbClr val="000000">
                      <a:alpha val="43137"/>
                    </a:srgbClr>
                  </a:outerShdw>
                </a:effectLst>
              </a:rPr>
              <a:t>4. Mars exploration</a:t>
            </a:r>
            <a:endParaRPr lang="en-CA" sz="3600" dirty="0">
              <a:effectLst>
                <a:outerShdw blurRad="38100" dist="38100" dir="2700000" algn="tl">
                  <a:srgbClr val="000000">
                    <a:alpha val="43137"/>
                  </a:srgbClr>
                </a:outerShdw>
              </a:effectLst>
            </a:endParaRP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23749" y="831850"/>
            <a:ext cx="6437675" cy="433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78" y="1761065"/>
            <a:ext cx="2074555" cy="2777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8748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90568" y="209261"/>
            <a:ext cx="8229600" cy="1143000"/>
          </a:xfrm>
        </p:spPr>
        <p:txBody>
          <a:bodyPr anchor="t"/>
          <a:lstStyle/>
          <a:p>
            <a:pPr algn="l"/>
            <a:r>
              <a:rPr lang="en-CA" sz="3600" dirty="0" smtClean="0">
                <a:effectLst>
                  <a:outerShdw blurRad="38100" dist="38100" dir="2700000" algn="tl">
                    <a:srgbClr val="000000">
                      <a:alpha val="43137"/>
                    </a:srgbClr>
                  </a:outerShdw>
                </a:effectLst>
              </a:rPr>
              <a:t>4. Mars exploration</a:t>
            </a:r>
            <a:endParaRPr lang="en-CA" sz="3600" dirty="0">
              <a:effectLst>
                <a:outerShdw blurRad="38100" dist="38100" dir="2700000" algn="tl">
                  <a:srgbClr val="000000">
                    <a:alpha val="43137"/>
                  </a:srgbClr>
                </a:outerShdw>
              </a:effectLst>
            </a:endParaRPr>
          </a:p>
        </p:txBody>
      </p:sp>
      <p:pic>
        <p:nvPicPr>
          <p:cNvPr id="7" name="Picture 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025" y="2103438"/>
            <a:ext cx="389572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89400" y="1546225"/>
            <a:ext cx="49212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2003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6201" y="549804"/>
            <a:ext cx="6062132" cy="606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90568" y="209261"/>
            <a:ext cx="8229600" cy="1143000"/>
          </a:xfrm>
        </p:spPr>
        <p:txBody>
          <a:bodyPr anchor="t"/>
          <a:lstStyle/>
          <a:p>
            <a:pPr algn="l"/>
            <a:r>
              <a:rPr lang="en-CA" sz="3600" dirty="0" smtClean="0">
                <a:effectLst>
                  <a:outerShdw blurRad="38100" dist="38100" dir="2700000" algn="tl">
                    <a:srgbClr val="000000">
                      <a:alpha val="43137"/>
                    </a:srgbClr>
                  </a:outerShdw>
                </a:effectLst>
              </a:rPr>
              <a:t>4. Mars exploration</a:t>
            </a:r>
            <a:endParaRPr lang="en-CA" sz="3600" dirty="0">
              <a:effectLst>
                <a:outerShdw blurRad="38100" dist="38100" dir="2700000" algn="tl">
                  <a:srgbClr val="000000">
                    <a:alpha val="43137"/>
                  </a:srgbClr>
                </a:outerShdw>
              </a:effectLst>
            </a:endParaRPr>
          </a:p>
        </p:txBody>
      </p:sp>
      <p:sp>
        <p:nvSpPr>
          <p:cNvPr id="9" name="TextBox 8"/>
          <p:cNvSpPr txBox="1">
            <a:spLocks noChangeArrowheads="1"/>
          </p:cNvSpPr>
          <p:nvPr/>
        </p:nvSpPr>
        <p:spPr bwMode="auto">
          <a:xfrm>
            <a:off x="5246688" y="549804"/>
            <a:ext cx="2338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2400">
                <a:solidFill>
                  <a:srgbClr val="002776"/>
                </a:solidFill>
                <a:latin typeface="Arial" panose="020B0604020202020204" pitchFamily="34" charset="0"/>
              </a:defRPr>
            </a:lvl1pPr>
            <a:lvl2pPr marL="742950" indent="-285750">
              <a:spcBef>
                <a:spcPct val="20000"/>
              </a:spcBef>
              <a:buChar char="–"/>
              <a:defRPr sz="2400">
                <a:solidFill>
                  <a:srgbClr val="002776"/>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rgbClr val="002776"/>
                </a:solidFill>
                <a:latin typeface="Arial" panose="020B0604020202020204" pitchFamily="34" charset="0"/>
              </a:defRPr>
            </a:lvl3pPr>
            <a:lvl4pPr marL="1600200" indent="-228600">
              <a:spcBef>
                <a:spcPct val="20000"/>
              </a:spcBef>
              <a:buChar char="–"/>
              <a:defRPr sz="2400">
                <a:solidFill>
                  <a:srgbClr val="002776"/>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400">
                <a:solidFill>
                  <a:srgbClr val="002776"/>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400">
                <a:solidFill>
                  <a:srgbClr val="002776"/>
                </a:solidFill>
                <a:latin typeface="Arial" panose="020B0604020202020204" pitchFamily="34" charset="0"/>
              </a:defRPr>
            </a:lvl9pPr>
          </a:lstStyle>
          <a:p>
            <a:pPr>
              <a:spcBef>
                <a:spcPct val="0"/>
              </a:spcBef>
              <a:buClrTx/>
              <a:buFontTx/>
              <a:buNone/>
            </a:pPr>
            <a:r>
              <a:rPr lang="en-CA" altLang="en-US" sz="1800" b="1" i="1" dirty="0">
                <a:solidFill>
                  <a:srgbClr val="7030A0"/>
                </a:solidFill>
              </a:rPr>
              <a:t>SELFIE ON MARS</a:t>
            </a:r>
          </a:p>
        </p:txBody>
      </p:sp>
    </p:spTree>
    <p:extLst>
      <p:ext uri="{BB962C8B-B14F-4D97-AF65-F5344CB8AC3E}">
        <p14:creationId xmlns:p14="http://schemas.microsoft.com/office/powerpoint/2010/main" val="3406036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val="0"/>
              </a:ext>
            </a:extLst>
          </a:blip>
          <a:srcRect l="10465" r="9620"/>
          <a:stretch/>
        </p:blipFill>
        <p:spPr>
          <a:xfrm>
            <a:off x="257175" y="1185056"/>
            <a:ext cx="3742440" cy="3514725"/>
          </a:xfrm>
          <a:prstGeom prst="rect">
            <a:avLst/>
          </a:prstGeom>
        </p:spPr>
      </p:pic>
      <p:pic>
        <p:nvPicPr>
          <p:cNvPr id="5" name="Picture 4"/>
          <p:cNvPicPr>
            <a:picLocks noChangeAspect="1"/>
          </p:cNvPicPr>
          <p:nvPr/>
        </p:nvPicPr>
        <p:blipFill rotWithShape="1">
          <a:blip r:embed="rId3"/>
          <a:srcRect l="5625" t="52408" r="34479" b="33148"/>
          <a:stretch/>
        </p:blipFill>
        <p:spPr>
          <a:xfrm>
            <a:off x="0" y="4699781"/>
            <a:ext cx="5222427" cy="708434"/>
          </a:xfrm>
          <a:prstGeom prst="rect">
            <a:avLst/>
          </a:prstGeom>
        </p:spPr>
      </p:pic>
      <p:pic>
        <p:nvPicPr>
          <p:cNvPr id="6" name="Picture 5"/>
          <p:cNvPicPr>
            <a:picLocks noChangeAspect="1"/>
          </p:cNvPicPr>
          <p:nvPr/>
        </p:nvPicPr>
        <p:blipFill rotWithShape="1">
          <a:blip r:embed="rId4"/>
          <a:srcRect l="728" t="14039" r="43959" b="8077"/>
          <a:stretch/>
        </p:blipFill>
        <p:spPr>
          <a:xfrm>
            <a:off x="4978290" y="450820"/>
            <a:ext cx="3683898" cy="2809753"/>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1945" t="10000" r="13848" b="8592"/>
          <a:stretch/>
        </p:blipFill>
        <p:spPr>
          <a:xfrm>
            <a:off x="5735139" y="3892767"/>
            <a:ext cx="2890440" cy="2379878"/>
          </a:xfrm>
          <a:prstGeom prst="rect">
            <a:avLst/>
          </a:prstGeom>
        </p:spPr>
      </p:pic>
      <p:sp>
        <p:nvSpPr>
          <p:cNvPr id="10" name="Rectangle 9"/>
          <p:cNvSpPr/>
          <p:nvPr/>
        </p:nvSpPr>
        <p:spPr>
          <a:xfrm>
            <a:off x="4037715" y="6284202"/>
            <a:ext cx="4257674" cy="369332"/>
          </a:xfrm>
          <a:prstGeom prst="rect">
            <a:avLst/>
          </a:prstGeom>
        </p:spPr>
        <p:txBody>
          <a:bodyPr wrap="square">
            <a:spAutoFit/>
          </a:bodyPr>
          <a:lstStyle/>
          <a:p>
            <a:r>
              <a:rPr lang="en-CA" dirty="0">
                <a:solidFill>
                  <a:schemeClr val="bg1"/>
                </a:solidFill>
              </a:rPr>
              <a:t>Alpha Particle X-ray Spectrometer (APXS</a:t>
            </a:r>
            <a:r>
              <a:rPr lang="en-CA" dirty="0" smtClean="0">
                <a:solidFill>
                  <a:schemeClr val="bg1"/>
                </a:solidFill>
              </a:rPr>
              <a:t>)</a:t>
            </a:r>
            <a:endParaRPr lang="en-CA" dirty="0">
              <a:solidFill>
                <a:schemeClr val="bg1"/>
              </a:solidFill>
            </a:endParaRPr>
          </a:p>
        </p:txBody>
      </p:sp>
      <p:sp>
        <p:nvSpPr>
          <p:cNvPr id="14" name="Title 1"/>
          <p:cNvSpPr>
            <a:spLocks noGrp="1"/>
          </p:cNvSpPr>
          <p:nvPr>
            <p:ph type="title"/>
          </p:nvPr>
        </p:nvSpPr>
        <p:spPr>
          <a:xfrm>
            <a:off x="490568" y="209261"/>
            <a:ext cx="8229600" cy="1143000"/>
          </a:xfrm>
        </p:spPr>
        <p:txBody>
          <a:bodyPr anchor="t"/>
          <a:lstStyle/>
          <a:p>
            <a:pPr algn="l"/>
            <a:r>
              <a:rPr lang="en-CA" sz="3600" dirty="0" smtClean="0">
                <a:effectLst>
                  <a:outerShdw blurRad="38100" dist="38100" dir="2700000" algn="tl">
                    <a:srgbClr val="000000">
                      <a:alpha val="43137"/>
                    </a:srgbClr>
                  </a:outerShdw>
                </a:effectLst>
              </a:rPr>
              <a:t>4. Mars exploration</a:t>
            </a:r>
            <a:endParaRPr lang="en-CA" sz="3600" dirty="0">
              <a:effectLst>
                <a:outerShdw blurRad="38100" dist="38100" dir="2700000" algn="tl">
                  <a:srgbClr val="000000">
                    <a:alpha val="43137"/>
                  </a:srgbClr>
                </a:outerShdw>
              </a:effectLst>
            </a:endParaRPr>
          </a:p>
        </p:txBody>
      </p:sp>
      <p:sp>
        <p:nvSpPr>
          <p:cNvPr id="16" name="Rectangle 15"/>
          <p:cNvSpPr/>
          <p:nvPr/>
        </p:nvSpPr>
        <p:spPr>
          <a:xfrm>
            <a:off x="6572973" y="3266352"/>
            <a:ext cx="2147195" cy="369332"/>
          </a:xfrm>
          <a:prstGeom prst="rect">
            <a:avLst/>
          </a:prstGeom>
        </p:spPr>
        <p:txBody>
          <a:bodyPr wrap="square">
            <a:spAutoFit/>
          </a:bodyPr>
          <a:lstStyle/>
          <a:p>
            <a:r>
              <a:rPr lang="en-CA" dirty="0" err="1" smtClean="0">
                <a:solidFill>
                  <a:schemeClr val="bg1"/>
                </a:solidFill>
              </a:rPr>
              <a:t>ChemCam</a:t>
            </a:r>
            <a:r>
              <a:rPr lang="en-CA" dirty="0" smtClean="0">
                <a:solidFill>
                  <a:schemeClr val="bg1"/>
                </a:solidFill>
              </a:rPr>
              <a:t> (LIBS)</a:t>
            </a:r>
            <a:endParaRPr lang="en-CA" dirty="0">
              <a:solidFill>
                <a:schemeClr val="bg1"/>
              </a:solidFill>
            </a:endParaRPr>
          </a:p>
        </p:txBody>
      </p:sp>
      <p:sp>
        <p:nvSpPr>
          <p:cNvPr id="12" name="TextBox 11"/>
          <p:cNvSpPr txBox="1"/>
          <p:nvPr/>
        </p:nvSpPr>
        <p:spPr>
          <a:xfrm>
            <a:off x="257175" y="6263120"/>
            <a:ext cx="2630913" cy="369332"/>
          </a:xfrm>
          <a:prstGeom prst="rect">
            <a:avLst/>
          </a:prstGeom>
          <a:noFill/>
        </p:spPr>
        <p:txBody>
          <a:bodyPr wrap="none" rtlCol="0">
            <a:spAutoFit/>
          </a:bodyPr>
          <a:lstStyle/>
          <a:p>
            <a:r>
              <a:rPr lang="en-CA" i="1" dirty="0" smtClean="0"/>
              <a:t>Courtesy of www.phys.org</a:t>
            </a:r>
            <a:endParaRPr lang="en-CA" i="1" dirty="0"/>
          </a:p>
        </p:txBody>
      </p:sp>
    </p:spTree>
    <p:extLst>
      <p:ext uri="{BB962C8B-B14F-4D97-AF65-F5344CB8AC3E}">
        <p14:creationId xmlns:p14="http://schemas.microsoft.com/office/powerpoint/2010/main" val="2865579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77" y="381000"/>
            <a:ext cx="7583487" cy="1044388"/>
          </a:xfrm>
        </p:spPr>
        <p:txBody>
          <a:bodyPr anchor="t"/>
          <a:lstStyle/>
          <a:p>
            <a:pPr>
              <a:defRPr/>
            </a:pPr>
            <a:r>
              <a:rPr lang="en-CA" dirty="0" smtClean="0">
                <a:effectLst>
                  <a:outerShdw blurRad="38100" dist="38100" dir="2700000" algn="tl">
                    <a:srgbClr val="000000">
                      <a:alpha val="43137"/>
                    </a:srgbClr>
                  </a:outerShdw>
                </a:effectLst>
              </a:rPr>
              <a:t>Conclusions	</a:t>
            </a:r>
            <a:endParaRPr lang="en-CA" sz="2800" dirty="0">
              <a:solidFill>
                <a:schemeClr val="accent6"/>
              </a:solidFill>
              <a:effectLst>
                <a:outerShdw blurRad="38100" dist="38100" dir="2700000" algn="tl">
                  <a:srgbClr val="000000">
                    <a:alpha val="43137"/>
                  </a:srgbClr>
                </a:outerShdw>
              </a:effectLst>
            </a:endParaRPr>
          </a:p>
        </p:txBody>
      </p:sp>
      <p:sp>
        <p:nvSpPr>
          <p:cNvPr id="11" name="Content Placeholder 2"/>
          <p:cNvSpPr>
            <a:spLocks noGrp="1"/>
          </p:cNvSpPr>
          <p:nvPr>
            <p:ph idx="1"/>
          </p:nvPr>
        </p:nvSpPr>
        <p:spPr>
          <a:xfrm>
            <a:off x="323850" y="1484313"/>
            <a:ext cx="8229600" cy="4525962"/>
          </a:xfrm>
        </p:spPr>
        <p:txBody>
          <a:bodyPr/>
          <a:lstStyle/>
          <a:p>
            <a:pPr marL="457200" indent="-457200">
              <a:spcAft>
                <a:spcPts val="1200"/>
              </a:spcAft>
              <a:buFontTx/>
              <a:buChar char="•"/>
            </a:pPr>
            <a:r>
              <a:rPr lang="en-CA" sz="2800" dirty="0" smtClean="0">
                <a:ea typeface="ＭＳ Ｐゴシック"/>
                <a:cs typeface="ＭＳ Ｐゴシック"/>
              </a:rPr>
              <a:t>LIBS provides an accurate, fast, spatially resolved, remote spectrochemical analysis of almost any type of target (solid, liquid, gas, powder)</a:t>
            </a:r>
            <a:endParaRPr lang="en-CA" sz="2800" dirty="0" smtClean="0">
              <a:ea typeface="ＭＳ Ｐゴシック"/>
              <a:cs typeface="ＭＳ Ｐゴシック"/>
              <a:sym typeface="Symbol" pitchFamily="18" charset="2"/>
            </a:endParaRPr>
          </a:p>
          <a:p>
            <a:pPr marL="457200" indent="-457200">
              <a:spcAft>
                <a:spcPts val="1200"/>
              </a:spcAft>
              <a:buFontTx/>
              <a:buChar char="•"/>
            </a:pPr>
            <a:r>
              <a:rPr lang="en-CA" sz="2800" dirty="0" smtClean="0">
                <a:ea typeface="ＭＳ Ｐゴシック"/>
                <a:cs typeface="ＭＳ Ｐゴシック"/>
                <a:sym typeface="Symbol" pitchFamily="18" charset="2"/>
              </a:rPr>
              <a:t>High degree of versatility and robustness suggests its adoption in many different interdisciplinary fields</a:t>
            </a:r>
          </a:p>
          <a:p>
            <a:pPr marL="457200" indent="-457200">
              <a:spcAft>
                <a:spcPts val="1200"/>
              </a:spcAft>
              <a:buFontTx/>
              <a:buChar char="•"/>
            </a:pPr>
            <a:r>
              <a:rPr lang="en-CA" sz="2800" dirty="0" smtClean="0">
                <a:ea typeface="ＭＳ Ｐゴシック"/>
                <a:cs typeface="ＭＳ Ｐゴシック"/>
                <a:sym typeface="Symbol" pitchFamily="18" charset="2"/>
              </a:rPr>
              <a:t>Experiments utilizing LIBS involve an exciting mixture of physics, laser science, and analytic chemistry (at a minimum)</a:t>
            </a:r>
            <a:endParaRPr lang="en-CA" sz="2800" dirty="0" smtClean="0">
              <a:ea typeface="ＭＳ Ｐゴシック"/>
              <a:cs typeface="ＭＳ Ｐゴシック"/>
            </a:endParaRPr>
          </a:p>
        </p:txBody>
      </p:sp>
    </p:spTree>
    <p:extLst>
      <p:ext uri="{BB962C8B-B14F-4D97-AF65-F5344CB8AC3E}">
        <p14:creationId xmlns:p14="http://schemas.microsoft.com/office/powerpoint/2010/main" val="3808275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984" y="384021"/>
            <a:ext cx="7583487" cy="1044388"/>
          </a:xfrm>
        </p:spPr>
        <p:txBody>
          <a:bodyPr anchor="t"/>
          <a:lstStyle/>
          <a:p>
            <a:r>
              <a:rPr lang="en-US" dirty="0" smtClean="0">
                <a:effectLst>
                  <a:outerShdw blurRad="38100" dist="38100" dir="2700000" algn="tl">
                    <a:srgbClr val="000000">
                      <a:alpha val="43137"/>
                    </a:srgbClr>
                  </a:outerShdw>
                </a:effectLst>
              </a:rPr>
              <a:t>Funding and Acknowledgements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8641" y="1614765"/>
            <a:ext cx="8295701" cy="4635021"/>
          </a:xfrm>
        </p:spPr>
        <p:txBody>
          <a:bodyPr>
            <a:normAutofit fontScale="92500" lnSpcReduction="10000"/>
          </a:bodyPr>
          <a:lstStyle/>
          <a:p>
            <a:pPr marL="0" indent="0">
              <a:buNone/>
            </a:pPr>
            <a:r>
              <a:rPr lang="en-US" sz="2800" dirty="0" smtClean="0"/>
              <a:t>We gratefully </a:t>
            </a:r>
            <a:r>
              <a:rPr lang="en-US" sz="2800" dirty="0"/>
              <a:t>acknowledge funding for this project provided by</a:t>
            </a:r>
            <a:r>
              <a:rPr lang="en-US" sz="2800" dirty="0" smtClean="0"/>
              <a:t>:</a:t>
            </a:r>
            <a:endParaRPr lang="en-CA" sz="2800" dirty="0"/>
          </a:p>
          <a:p>
            <a:pPr marL="741363" indent="-276225">
              <a:buFont typeface="Arial" pitchFamily="34" charset="0"/>
              <a:buChar char="•"/>
            </a:pPr>
            <a:r>
              <a:rPr lang="en-US" sz="2400" spc="50" dirty="0"/>
              <a:t> A </a:t>
            </a:r>
            <a:r>
              <a:rPr lang="en-US" sz="2400" i="1" u="sng" spc="50" dirty="0">
                <a:solidFill>
                  <a:schemeClr val="accent3">
                    <a:lumMod val="40000"/>
                    <a:lumOff val="60000"/>
                  </a:schemeClr>
                </a:solidFill>
              </a:rPr>
              <a:t>Natural Sciences and Engineering Research Council of Canada</a:t>
            </a:r>
            <a:r>
              <a:rPr lang="en-US" sz="2400" i="1" spc="50" dirty="0">
                <a:solidFill>
                  <a:schemeClr val="accent3">
                    <a:lumMod val="40000"/>
                    <a:lumOff val="60000"/>
                  </a:schemeClr>
                </a:solidFill>
              </a:rPr>
              <a:t> </a:t>
            </a:r>
            <a:r>
              <a:rPr lang="en-US" sz="2400" spc="50" dirty="0"/>
              <a:t>Discovery grant and a Research Tools and Instruments grant</a:t>
            </a:r>
          </a:p>
          <a:p>
            <a:pPr marL="741363" indent="-276225">
              <a:buFont typeface="Arial" pitchFamily="34" charset="0"/>
              <a:buChar char="•"/>
            </a:pPr>
            <a:r>
              <a:rPr lang="en-US" sz="2400" spc="50" dirty="0"/>
              <a:t> A </a:t>
            </a:r>
            <a:r>
              <a:rPr lang="en-US" sz="2400" i="1" u="sng" spc="50" dirty="0">
                <a:solidFill>
                  <a:schemeClr val="accent3">
                    <a:lumMod val="40000"/>
                    <a:lumOff val="60000"/>
                  </a:schemeClr>
                </a:solidFill>
              </a:rPr>
              <a:t>Canada Foundation for Innovation</a:t>
            </a:r>
            <a:r>
              <a:rPr lang="en-US" sz="2400" i="1" spc="50" dirty="0">
                <a:solidFill>
                  <a:schemeClr val="accent3">
                    <a:lumMod val="40000"/>
                    <a:lumOff val="60000"/>
                  </a:schemeClr>
                </a:solidFill>
              </a:rPr>
              <a:t> </a:t>
            </a:r>
            <a:r>
              <a:rPr lang="en-US" sz="2400" spc="50" dirty="0"/>
              <a:t>Leaders Opportunity Fund grant</a:t>
            </a:r>
            <a:endParaRPr lang="en-CA" sz="2400" spc="50" dirty="0"/>
          </a:p>
          <a:p>
            <a:pPr marL="741363" indent="-276225">
              <a:buFont typeface="Arial" pitchFamily="34" charset="0"/>
              <a:buChar char="•"/>
            </a:pPr>
            <a:r>
              <a:rPr lang="en-US" sz="2400" spc="50" dirty="0"/>
              <a:t> An </a:t>
            </a:r>
            <a:r>
              <a:rPr lang="en-US" sz="2400" i="1" u="sng" spc="50" dirty="0">
                <a:solidFill>
                  <a:schemeClr val="accent3">
                    <a:lumMod val="40000"/>
                    <a:lumOff val="60000"/>
                  </a:schemeClr>
                </a:solidFill>
              </a:rPr>
              <a:t>Ontario Research Fund</a:t>
            </a:r>
            <a:r>
              <a:rPr lang="en-US" sz="2400" i="1" spc="50" dirty="0">
                <a:solidFill>
                  <a:schemeClr val="accent3">
                    <a:lumMod val="40000"/>
                    <a:lumOff val="60000"/>
                  </a:schemeClr>
                </a:solidFill>
              </a:rPr>
              <a:t> </a:t>
            </a:r>
            <a:r>
              <a:rPr lang="en-US" sz="2400" spc="50" dirty="0"/>
              <a:t>Small Infrastructure Funds grant</a:t>
            </a:r>
            <a:endParaRPr lang="en-CA" sz="2400" spc="50" dirty="0"/>
          </a:p>
          <a:p>
            <a:pPr marL="741363" indent="-276225">
              <a:buFont typeface="Arial" pitchFamily="34" charset="0"/>
              <a:buChar char="•"/>
            </a:pPr>
            <a:r>
              <a:rPr lang="en-US" sz="2400" spc="50" dirty="0"/>
              <a:t> </a:t>
            </a:r>
            <a:r>
              <a:rPr lang="en-US" sz="2400" i="1" u="sng" spc="50" dirty="0">
                <a:solidFill>
                  <a:schemeClr val="accent3">
                    <a:lumMod val="40000"/>
                    <a:lumOff val="60000"/>
                  </a:schemeClr>
                </a:solidFill>
              </a:rPr>
              <a:t>University of Windsor</a:t>
            </a:r>
            <a:r>
              <a:rPr lang="en-US" sz="2400" i="1" spc="50" dirty="0">
                <a:solidFill>
                  <a:schemeClr val="accent3">
                    <a:lumMod val="40000"/>
                    <a:lumOff val="60000"/>
                  </a:schemeClr>
                </a:solidFill>
              </a:rPr>
              <a:t> </a:t>
            </a:r>
            <a:r>
              <a:rPr lang="en-US" sz="2400" spc="50" dirty="0"/>
              <a:t>Outstanding Scholars program</a:t>
            </a:r>
            <a:endParaRPr lang="en-CA" sz="2400" spc="50" dirty="0"/>
          </a:p>
          <a:p>
            <a:pPr marL="741363" indent="-276225">
              <a:buFont typeface="Arial" pitchFamily="34" charset="0"/>
              <a:buChar char="•"/>
            </a:pPr>
            <a:r>
              <a:rPr lang="en-US" sz="2400" spc="50" dirty="0"/>
              <a:t> </a:t>
            </a:r>
            <a:r>
              <a:rPr lang="en-US" sz="2400" i="1" u="sng" spc="50" dirty="0">
                <a:solidFill>
                  <a:schemeClr val="accent3">
                    <a:lumMod val="40000"/>
                    <a:lumOff val="60000"/>
                  </a:schemeClr>
                </a:solidFill>
              </a:rPr>
              <a:t>University of Windsor</a:t>
            </a:r>
            <a:r>
              <a:rPr lang="en-US" sz="2400" i="1" spc="50" dirty="0">
                <a:solidFill>
                  <a:schemeClr val="accent3">
                    <a:lumMod val="40000"/>
                    <a:lumOff val="60000"/>
                  </a:schemeClr>
                </a:solidFill>
              </a:rPr>
              <a:t> </a:t>
            </a:r>
            <a:r>
              <a:rPr lang="en-US" sz="2400" spc="50" dirty="0"/>
              <a:t>Faculty of </a:t>
            </a:r>
            <a:r>
              <a:rPr lang="en-US" sz="2400" spc="50" dirty="0" smtClean="0"/>
              <a:t>Science</a:t>
            </a:r>
          </a:p>
          <a:p>
            <a:endParaRPr lang="en-US" b="1" dirty="0"/>
          </a:p>
        </p:txBody>
      </p:sp>
      <p:pic>
        <p:nvPicPr>
          <p:cNvPr id="7" name="Picture 5" descr="Canada Foundation for Innov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796" y="4153213"/>
            <a:ext cx="1701270" cy="395506"/>
          </a:xfrm>
          <a:prstGeom prst="rect">
            <a:avLst/>
          </a:prstGeom>
          <a:solidFill>
            <a:schemeClr val="bg1"/>
          </a:solidFill>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1436" y="5638800"/>
            <a:ext cx="1157630" cy="44200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808" y="3054439"/>
            <a:ext cx="1347258" cy="543924"/>
          </a:xfrm>
          <a:prstGeom prst="rect">
            <a:avLst/>
          </a:prstGeom>
        </p:spPr>
      </p:pic>
    </p:spTree>
    <p:extLst>
      <p:ext uri="{BB962C8B-B14F-4D97-AF65-F5344CB8AC3E}">
        <p14:creationId xmlns:p14="http://schemas.microsoft.com/office/powerpoint/2010/main" val="1724655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05684" y="176270"/>
            <a:ext cx="6737476" cy="6257581"/>
            <a:chOff x="1326871" y="209321"/>
            <a:chExt cx="6737476" cy="6257581"/>
          </a:xfrm>
        </p:grpSpPr>
        <p:grpSp>
          <p:nvGrpSpPr>
            <p:cNvPr id="8" name="Group 7"/>
            <p:cNvGrpSpPr/>
            <p:nvPr/>
          </p:nvGrpSpPr>
          <p:grpSpPr>
            <a:xfrm>
              <a:off x="1326871" y="209321"/>
              <a:ext cx="6737476" cy="6257581"/>
              <a:chOff x="5938539" y="253388"/>
              <a:chExt cx="6961766" cy="685800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38539" y="253388"/>
                <a:ext cx="6961766" cy="6858000"/>
              </a:xfrm>
              <a:prstGeom prst="rect">
                <a:avLst/>
              </a:prstGeom>
            </p:spPr>
          </p:pic>
          <p:sp>
            <p:nvSpPr>
              <p:cNvPr id="3" name="TextBox 2"/>
              <p:cNvSpPr txBox="1"/>
              <p:nvPr/>
            </p:nvSpPr>
            <p:spPr>
              <a:xfrm>
                <a:off x="8632891" y="754644"/>
                <a:ext cx="773855" cy="708347"/>
              </a:xfrm>
              <a:prstGeom prst="rect">
                <a:avLst/>
              </a:prstGeom>
              <a:noFill/>
            </p:spPr>
            <p:txBody>
              <a:bodyPr wrap="none" rtlCol="0">
                <a:spAutoFit/>
              </a:bodyPr>
              <a:lstStyle/>
              <a:p>
                <a:r>
                  <a:rPr lang="en-CA" sz="3600" b="1" dirty="0" smtClean="0"/>
                  <a:t>LIP</a:t>
                </a:r>
                <a:endParaRPr lang="en-CA" sz="3600" b="1" dirty="0"/>
              </a:p>
            </p:txBody>
          </p:sp>
          <p:sp>
            <p:nvSpPr>
              <p:cNvPr id="4" name="Oval 3"/>
              <p:cNvSpPr/>
              <p:nvPr/>
            </p:nvSpPr>
            <p:spPr>
              <a:xfrm>
                <a:off x="8119691" y="1334398"/>
                <a:ext cx="1817783" cy="738131"/>
              </a:xfrm>
              <a:prstGeom prst="ellipse">
                <a:avLst/>
              </a:prstGeom>
              <a:gradFill>
                <a:gsLst>
                  <a:gs pos="0">
                    <a:schemeClr val="accent1">
                      <a:shade val="51000"/>
                      <a:satMod val="130000"/>
                    </a:schemeClr>
                  </a:gs>
                  <a:gs pos="52000">
                    <a:schemeClr val="accent1">
                      <a:shade val="93000"/>
                      <a:satMod val="130000"/>
                    </a:schemeClr>
                  </a:gs>
                  <a:gs pos="97000">
                    <a:schemeClr val="bg2"/>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6" name="TextBox 5"/>
              <p:cNvSpPr txBox="1"/>
              <p:nvPr/>
            </p:nvSpPr>
            <p:spPr>
              <a:xfrm>
                <a:off x="8288637" y="1400975"/>
                <a:ext cx="1479892" cy="584775"/>
              </a:xfrm>
              <a:prstGeom prst="rect">
                <a:avLst/>
              </a:prstGeom>
              <a:noFill/>
            </p:spPr>
            <p:txBody>
              <a:bodyPr wrap="none" rtlCol="0">
                <a:spAutoFit/>
              </a:bodyPr>
              <a:lstStyle/>
              <a:p>
                <a:r>
                  <a:rPr lang="en-CA" sz="1600" dirty="0" smtClean="0">
                    <a:solidFill>
                      <a:schemeClr val="bg1"/>
                    </a:solidFill>
                  </a:rPr>
                  <a:t>5,000-50,000 K</a:t>
                </a:r>
              </a:p>
              <a:p>
                <a:r>
                  <a:rPr lang="en-CA" sz="1600" dirty="0" smtClean="0">
                    <a:solidFill>
                      <a:schemeClr val="bg1"/>
                    </a:solidFill>
                  </a:rPr>
                  <a:t>10</a:t>
                </a:r>
                <a:r>
                  <a:rPr lang="en-CA" sz="1600" baseline="30000" dirty="0" smtClean="0">
                    <a:solidFill>
                      <a:schemeClr val="bg1"/>
                    </a:solidFill>
                  </a:rPr>
                  <a:t>17</a:t>
                </a:r>
                <a:r>
                  <a:rPr lang="en-CA" sz="1600" dirty="0" smtClean="0">
                    <a:solidFill>
                      <a:schemeClr val="bg1"/>
                    </a:solidFill>
                  </a:rPr>
                  <a:t> – 10</a:t>
                </a:r>
                <a:r>
                  <a:rPr lang="en-CA" sz="1600" baseline="30000" dirty="0" smtClean="0">
                    <a:solidFill>
                      <a:schemeClr val="bg1"/>
                    </a:solidFill>
                  </a:rPr>
                  <a:t>20</a:t>
                </a:r>
                <a:r>
                  <a:rPr lang="en-CA" sz="1600" dirty="0" smtClean="0">
                    <a:solidFill>
                      <a:schemeClr val="bg1"/>
                    </a:solidFill>
                  </a:rPr>
                  <a:t> cm</a:t>
                </a:r>
                <a:r>
                  <a:rPr lang="en-CA" sz="1600" baseline="30000" dirty="0" smtClean="0">
                    <a:solidFill>
                      <a:schemeClr val="bg1"/>
                    </a:solidFill>
                  </a:rPr>
                  <a:t>-3</a:t>
                </a:r>
                <a:endParaRPr lang="en-CA" sz="1600" baseline="30000" dirty="0">
                  <a:solidFill>
                    <a:schemeClr val="bg1"/>
                  </a:solidFill>
                </a:endParaRPr>
              </a:p>
            </p:txBody>
          </p:sp>
        </p:grpSp>
        <p:sp>
          <p:nvSpPr>
            <p:cNvPr id="9" name="TextBox 8"/>
            <p:cNvSpPr txBox="1"/>
            <p:nvPr/>
          </p:nvSpPr>
          <p:spPr>
            <a:xfrm>
              <a:off x="1326871" y="6173378"/>
              <a:ext cx="1703543" cy="276999"/>
            </a:xfrm>
            <a:prstGeom prst="rect">
              <a:avLst/>
            </a:prstGeom>
            <a:noFill/>
          </p:spPr>
          <p:txBody>
            <a:bodyPr wrap="none" rtlCol="0">
              <a:spAutoFit/>
            </a:bodyPr>
            <a:lstStyle/>
            <a:p>
              <a:r>
                <a:rPr lang="en-CA" sz="1200" i="1" dirty="0" smtClean="0"/>
                <a:t>Adapted from Wikipedia</a:t>
              </a:r>
              <a:endParaRPr lang="en-CA" sz="1200" i="1" dirty="0"/>
            </a:p>
          </p:txBody>
        </p:sp>
      </p:grpSp>
    </p:spTree>
    <p:extLst>
      <p:ext uri="{BB962C8B-B14F-4D97-AF65-F5344CB8AC3E}">
        <p14:creationId xmlns:p14="http://schemas.microsoft.com/office/powerpoint/2010/main" val="4228241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bwMode="auto">
          <a:xfrm>
            <a:off x="347405" y="6537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kern="0" dirty="0" smtClean="0">
                <a:solidFill>
                  <a:schemeClr val="bg1"/>
                </a:solidFill>
                <a:effectLst>
                  <a:outerShdw blurRad="38100" dist="38100" dir="2700000" algn="tl">
                    <a:srgbClr val="000000">
                      <a:alpha val="43137"/>
                    </a:srgbClr>
                  </a:outerShdw>
                </a:effectLst>
              </a:rPr>
              <a:t>All Credit to the Students!</a:t>
            </a:r>
          </a:p>
        </p:txBody>
      </p:sp>
      <p:sp>
        <p:nvSpPr>
          <p:cNvPr id="7" name="Rectangle 6"/>
          <p:cNvSpPr/>
          <p:nvPr/>
        </p:nvSpPr>
        <p:spPr>
          <a:xfrm>
            <a:off x="6969311" y="2393308"/>
            <a:ext cx="1903085" cy="369332"/>
          </a:xfrm>
          <a:prstGeom prst="rect">
            <a:avLst/>
          </a:prstGeom>
        </p:spPr>
        <p:txBody>
          <a:bodyPr wrap="none">
            <a:spAutoFit/>
          </a:bodyPr>
          <a:lstStyle/>
          <a:p>
            <a:r>
              <a:rPr lang="en-US" altLang="en-US" b="1" i="1" dirty="0" smtClean="0"/>
              <a:t>Khadijia Sheikh</a:t>
            </a:r>
            <a:endParaRPr lang="en-CA" dirty="0"/>
          </a:p>
        </p:txBody>
      </p:sp>
      <p:sp>
        <p:nvSpPr>
          <p:cNvPr id="8" name="Rectangle 7"/>
          <p:cNvSpPr/>
          <p:nvPr/>
        </p:nvSpPr>
        <p:spPr>
          <a:xfrm>
            <a:off x="3608946" y="2784351"/>
            <a:ext cx="1915909" cy="369332"/>
          </a:xfrm>
          <a:prstGeom prst="rect">
            <a:avLst/>
          </a:prstGeom>
        </p:spPr>
        <p:txBody>
          <a:bodyPr wrap="none">
            <a:spAutoFit/>
          </a:bodyPr>
          <a:lstStyle/>
          <a:p>
            <a:r>
              <a:rPr lang="en-US" altLang="en-US" b="1" i="1" dirty="0" smtClean="0"/>
              <a:t>Russell Putnam</a:t>
            </a:r>
            <a:endParaRPr lang="en-CA" dirty="0"/>
          </a:p>
        </p:txBody>
      </p:sp>
      <p:sp>
        <p:nvSpPr>
          <p:cNvPr id="9" name="Rectangle 8"/>
          <p:cNvSpPr/>
          <p:nvPr/>
        </p:nvSpPr>
        <p:spPr>
          <a:xfrm>
            <a:off x="173408" y="4752893"/>
            <a:ext cx="2069797" cy="369332"/>
          </a:xfrm>
          <a:prstGeom prst="rect">
            <a:avLst/>
          </a:prstGeom>
        </p:spPr>
        <p:txBody>
          <a:bodyPr wrap="none">
            <a:spAutoFit/>
          </a:bodyPr>
          <a:lstStyle/>
          <a:p>
            <a:r>
              <a:rPr lang="en-US" altLang="en-US" b="1" i="1" dirty="0" smtClean="0"/>
              <a:t>Andrew Daabous</a:t>
            </a:r>
            <a:endParaRPr lang="en-CA" dirty="0"/>
          </a:p>
        </p:txBody>
      </p:sp>
      <p:sp>
        <p:nvSpPr>
          <p:cNvPr id="10" name="Rectangle 9"/>
          <p:cNvSpPr/>
          <p:nvPr/>
        </p:nvSpPr>
        <p:spPr>
          <a:xfrm>
            <a:off x="7637534" y="3651740"/>
            <a:ext cx="1582484" cy="369332"/>
          </a:xfrm>
          <a:prstGeom prst="rect">
            <a:avLst/>
          </a:prstGeom>
        </p:spPr>
        <p:txBody>
          <a:bodyPr wrap="none">
            <a:spAutoFit/>
          </a:bodyPr>
          <a:lstStyle/>
          <a:p>
            <a:r>
              <a:rPr lang="en-US" altLang="en-US" b="1" i="1" dirty="0" smtClean="0"/>
              <a:t>Derek Gillies</a:t>
            </a:r>
            <a:endParaRPr lang="en-CA" dirty="0"/>
          </a:p>
        </p:txBody>
      </p:sp>
      <p:sp>
        <p:nvSpPr>
          <p:cNvPr id="23" name="Rectangle 22"/>
          <p:cNvSpPr/>
          <p:nvPr/>
        </p:nvSpPr>
        <p:spPr>
          <a:xfrm>
            <a:off x="4566901" y="3713606"/>
            <a:ext cx="1954381" cy="369332"/>
          </a:xfrm>
          <a:prstGeom prst="rect">
            <a:avLst/>
          </a:prstGeom>
        </p:spPr>
        <p:txBody>
          <a:bodyPr wrap="none">
            <a:spAutoFit/>
          </a:bodyPr>
          <a:lstStyle/>
          <a:p>
            <a:r>
              <a:rPr lang="en-US" altLang="en-US" b="1" i="1" dirty="0" smtClean="0"/>
              <a:t>Dylan Malenfant</a:t>
            </a:r>
            <a:endParaRPr lang="en-CA" dirty="0"/>
          </a:p>
        </p:txBody>
      </p:sp>
      <p:sp>
        <p:nvSpPr>
          <p:cNvPr id="24" name="Rectangle 23"/>
          <p:cNvSpPr/>
          <p:nvPr/>
        </p:nvSpPr>
        <p:spPr>
          <a:xfrm>
            <a:off x="6149748" y="3250371"/>
            <a:ext cx="1890261" cy="369332"/>
          </a:xfrm>
          <a:prstGeom prst="rect">
            <a:avLst/>
          </a:prstGeom>
        </p:spPr>
        <p:txBody>
          <a:bodyPr wrap="none">
            <a:spAutoFit/>
          </a:bodyPr>
          <a:lstStyle/>
          <a:p>
            <a:r>
              <a:rPr lang="en-US" altLang="en-US" b="1" i="1" dirty="0" smtClean="0"/>
              <a:t>Anthony Piazza</a:t>
            </a:r>
            <a:endParaRPr lang="en-CA" dirty="0"/>
          </a:p>
        </p:txBody>
      </p:sp>
      <p:sp>
        <p:nvSpPr>
          <p:cNvPr id="25" name="Rectangle 24"/>
          <p:cNvSpPr/>
          <p:nvPr/>
        </p:nvSpPr>
        <p:spPr>
          <a:xfrm>
            <a:off x="2688305" y="5681864"/>
            <a:ext cx="1685077" cy="369332"/>
          </a:xfrm>
          <a:prstGeom prst="rect">
            <a:avLst/>
          </a:prstGeom>
        </p:spPr>
        <p:txBody>
          <a:bodyPr wrap="none">
            <a:spAutoFit/>
          </a:bodyPr>
          <a:lstStyle/>
          <a:p>
            <a:r>
              <a:rPr lang="en-US" altLang="en-US" b="1" i="1" dirty="0" smtClean="0"/>
              <a:t>Vlora Riberdy</a:t>
            </a:r>
            <a:endParaRPr lang="en-CA" dirty="0"/>
          </a:p>
        </p:txBody>
      </p:sp>
      <p:sp>
        <p:nvSpPr>
          <p:cNvPr id="26" name="Rectangle 25"/>
          <p:cNvSpPr/>
          <p:nvPr/>
        </p:nvSpPr>
        <p:spPr>
          <a:xfrm>
            <a:off x="2826434" y="4383561"/>
            <a:ext cx="1544012" cy="369332"/>
          </a:xfrm>
          <a:prstGeom prst="rect">
            <a:avLst/>
          </a:prstGeom>
        </p:spPr>
        <p:txBody>
          <a:bodyPr wrap="none">
            <a:spAutoFit/>
          </a:bodyPr>
          <a:lstStyle/>
          <a:p>
            <a:r>
              <a:rPr lang="en-US" altLang="en-US" b="1" i="1" dirty="0" smtClean="0"/>
              <a:t>Allie Paulick</a:t>
            </a:r>
            <a:endParaRPr lang="en-CA" dirty="0"/>
          </a:p>
        </p:txBody>
      </p:sp>
      <p:sp>
        <p:nvSpPr>
          <p:cNvPr id="16" name="Rectangle 15"/>
          <p:cNvSpPr/>
          <p:nvPr/>
        </p:nvSpPr>
        <p:spPr>
          <a:xfrm>
            <a:off x="4055954" y="1065205"/>
            <a:ext cx="1527021" cy="369332"/>
          </a:xfrm>
          <a:prstGeom prst="rect">
            <a:avLst/>
          </a:prstGeom>
        </p:spPr>
        <p:txBody>
          <a:bodyPr wrap="none">
            <a:spAutoFit/>
          </a:bodyPr>
          <a:lstStyle/>
          <a:p>
            <a:r>
              <a:rPr lang="en-US" altLang="en-US" b="1" i="1" dirty="0" smtClean="0"/>
              <a:t>Dan Trojand</a:t>
            </a:r>
            <a:endParaRPr lang="en-CA" dirty="0"/>
          </a:p>
        </p:txBody>
      </p:sp>
      <p:pic>
        <p:nvPicPr>
          <p:cNvPr id="27" name="Picture 3" descr="Andr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107" y="5178447"/>
            <a:ext cx="1804484" cy="13548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Khadija%20for%20main%20page%20pic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0479" y="892585"/>
            <a:ext cx="1818708" cy="148183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9996" y="4093015"/>
            <a:ext cx="4345663" cy="249332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203" y="1158844"/>
            <a:ext cx="3476531" cy="2496584"/>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0665" y="1065205"/>
            <a:ext cx="1316193" cy="1643180"/>
          </a:xfrm>
          <a:prstGeom prst="rect">
            <a:avLst/>
          </a:prstGeom>
        </p:spPr>
      </p:pic>
    </p:spTree>
    <p:extLst>
      <p:ext uri="{BB962C8B-B14F-4D97-AF65-F5344CB8AC3E}">
        <p14:creationId xmlns:p14="http://schemas.microsoft.com/office/powerpoint/2010/main" val="76937493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91" y="430292"/>
            <a:ext cx="8686799" cy="1883249"/>
          </a:xfrm>
        </p:spPr>
        <p:txBody>
          <a:bodyPr anchor="t" anchorCtr="0">
            <a:normAutofit/>
          </a:bodyPr>
          <a:lstStyle/>
          <a:p>
            <a:r>
              <a:rPr lang="en-US" dirty="0" smtClean="0">
                <a:effectLst>
                  <a:outerShdw blurRad="38100" dist="38100" dir="2700000" algn="tl">
                    <a:srgbClr val="000000">
                      <a:alpha val="43137"/>
                    </a:srgbClr>
                  </a:outerShdw>
                </a:effectLst>
              </a:rPr>
              <a:t>Laser-Induced Plasmas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06191" y="1474681"/>
            <a:ext cx="7583487" cy="4208930"/>
          </a:xfrm>
        </p:spPr>
        <p:txBody>
          <a:bodyPr>
            <a:normAutofit/>
          </a:bodyPr>
          <a:lstStyle/>
          <a:p>
            <a:r>
              <a:rPr lang="en-US" dirty="0" smtClean="0"/>
              <a:t>What is a “laser-induced plasma?”</a:t>
            </a:r>
          </a:p>
          <a:p>
            <a:endParaRPr lang="en-US" dirty="0"/>
          </a:p>
          <a:p>
            <a:endParaRPr lang="en-US" dirty="0" smtClean="0"/>
          </a:p>
          <a:p>
            <a:endParaRPr lang="en-US" dirty="0"/>
          </a:p>
          <a:p>
            <a:endParaRPr lang="en-US" dirty="0" smtClean="0"/>
          </a:p>
          <a:p>
            <a:endParaRPr lang="en-US" dirty="0" smtClean="0"/>
          </a:p>
        </p:txBody>
      </p:sp>
      <p:grpSp>
        <p:nvGrpSpPr>
          <p:cNvPr id="14" name="Group 13"/>
          <p:cNvGrpSpPr/>
          <p:nvPr/>
        </p:nvGrpSpPr>
        <p:grpSpPr>
          <a:xfrm>
            <a:off x="1587142" y="1033832"/>
            <a:ext cx="6924895" cy="3729301"/>
            <a:chOff x="1833219" y="2827131"/>
            <a:chExt cx="6924895" cy="3729301"/>
          </a:xfrm>
        </p:grpSpPr>
        <p:pic>
          <p:nvPicPr>
            <p:cNvPr id="5" name="Picture 4" descr="plasma.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82521" y="3985117"/>
              <a:ext cx="2575593" cy="25713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ight Arrow 6"/>
            <p:cNvSpPr/>
            <p:nvPr/>
          </p:nvSpPr>
          <p:spPr>
            <a:xfrm>
              <a:off x="1833219" y="4925391"/>
              <a:ext cx="4881217" cy="552174"/>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Incident Laser Pulse</a:t>
              </a:r>
              <a:endParaRPr lang="en-US" dirty="0"/>
            </a:p>
          </p:txBody>
        </p:sp>
        <p:cxnSp>
          <p:nvCxnSpPr>
            <p:cNvPr id="9" name="Straight Arrow Connector 8"/>
            <p:cNvCxnSpPr/>
            <p:nvPr/>
          </p:nvCxnSpPr>
          <p:spPr>
            <a:xfrm>
              <a:off x="6957391" y="3213652"/>
              <a:ext cx="110435" cy="18000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46713" y="2827131"/>
              <a:ext cx="2221356" cy="369332"/>
            </a:xfrm>
            <a:prstGeom prst="rect">
              <a:avLst/>
            </a:prstGeom>
            <a:noFill/>
          </p:spPr>
          <p:txBody>
            <a:bodyPr wrap="none" rtlCol="0">
              <a:spAutoFit/>
            </a:bodyPr>
            <a:lstStyle/>
            <a:p>
              <a:r>
                <a:rPr lang="en-US" dirty="0" smtClean="0"/>
                <a:t>Laser-induced plasma</a:t>
              </a:r>
              <a:endParaRPr lang="en-US" dirty="0"/>
            </a:p>
          </p:txBody>
        </p:sp>
        <p:cxnSp>
          <p:nvCxnSpPr>
            <p:cNvPr id="12" name="Straight Arrow Connector 11"/>
            <p:cNvCxnSpPr/>
            <p:nvPr/>
          </p:nvCxnSpPr>
          <p:spPr>
            <a:xfrm flipV="1">
              <a:off x="4914348" y="5985565"/>
              <a:ext cx="2573130" cy="3202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09611" y="6121160"/>
              <a:ext cx="2404737" cy="369332"/>
            </a:xfrm>
            <a:prstGeom prst="rect">
              <a:avLst/>
            </a:prstGeom>
            <a:noFill/>
          </p:spPr>
          <p:txBody>
            <a:bodyPr wrap="none" rtlCol="0">
              <a:spAutoFit/>
            </a:bodyPr>
            <a:lstStyle/>
            <a:p>
              <a:r>
                <a:rPr lang="en-US" dirty="0" smtClean="0"/>
                <a:t>Rare-earth metal target</a:t>
              </a:r>
              <a:endParaRPr lang="en-US" dirty="0"/>
            </a:p>
          </p:txBody>
        </p:sp>
      </p:grpSp>
      <p:sp>
        <p:nvSpPr>
          <p:cNvPr id="11" name="Content Placeholder 2"/>
          <p:cNvSpPr txBox="1">
            <a:spLocks/>
          </p:cNvSpPr>
          <p:nvPr/>
        </p:nvSpPr>
        <p:spPr>
          <a:xfrm>
            <a:off x="573988" y="5262050"/>
            <a:ext cx="7583487" cy="1138697"/>
          </a:xfrm>
          <a:prstGeom prst="rect">
            <a:avLst/>
          </a:prstGeom>
        </p:spPr>
        <p:txBody>
          <a:bodyPr vert="horz" lIns="91440" tIns="45720" rIns="91440" bIns="45720" rtlCol="0">
            <a:normAutofit/>
          </a:bodyPr>
          <a:lst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r>
              <a:rPr lang="en-US" dirty="0" smtClean="0"/>
              <a:t>Can be done with ns, </a:t>
            </a:r>
            <a:r>
              <a:rPr lang="en-US" dirty="0" err="1" smtClean="0"/>
              <a:t>ps</a:t>
            </a:r>
            <a:r>
              <a:rPr lang="en-US" dirty="0" smtClean="0"/>
              <a:t>, or fs lasers</a:t>
            </a:r>
          </a:p>
          <a:p>
            <a:r>
              <a:rPr lang="en-US" dirty="0" smtClean="0"/>
              <a:t>Threshold irradiance:</a:t>
            </a:r>
          </a:p>
        </p:txBody>
      </p:sp>
      <p:pic>
        <p:nvPicPr>
          <p:cNvPr id="6" name="Picture 5"/>
          <p:cNvPicPr>
            <a:picLocks noChangeAspect="1"/>
          </p:cNvPicPr>
          <p:nvPr/>
        </p:nvPicPr>
        <p:blipFill>
          <a:blip r:embed="rId4"/>
          <a:stretch>
            <a:fillRect/>
          </a:stretch>
        </p:blipFill>
        <p:spPr>
          <a:xfrm>
            <a:off x="3486888" y="5734959"/>
            <a:ext cx="3279643" cy="558507"/>
          </a:xfrm>
          <a:prstGeom prst="rect">
            <a:avLst/>
          </a:prstGeom>
        </p:spPr>
      </p:pic>
      <p:sp>
        <p:nvSpPr>
          <p:cNvPr id="4" name="TextBox 3"/>
          <p:cNvSpPr txBox="1"/>
          <p:nvPr/>
        </p:nvSpPr>
        <p:spPr>
          <a:xfrm>
            <a:off x="588887" y="5327990"/>
            <a:ext cx="7700791" cy="707886"/>
          </a:xfrm>
          <a:prstGeom prst="rect">
            <a:avLst/>
          </a:prstGeom>
          <a:noFill/>
        </p:spPr>
        <p:txBody>
          <a:bodyPr wrap="square" rtlCol="0">
            <a:spAutoFit/>
          </a:bodyPr>
          <a:lstStyle/>
          <a:p>
            <a:r>
              <a:rPr lang="en-CA" sz="4000" b="1" dirty="0" smtClean="0">
                <a:solidFill>
                  <a:srgbClr val="FFFF00"/>
                </a:solidFill>
              </a:rPr>
              <a:t>We can do spectroscopy on that!</a:t>
            </a:r>
            <a:endParaRPr lang="en-CA" sz="4000" b="1" dirty="0">
              <a:solidFill>
                <a:srgbClr val="FFFF00"/>
              </a:solidFill>
            </a:endParaRPr>
          </a:p>
        </p:txBody>
      </p:sp>
    </p:spTree>
    <p:extLst>
      <p:ext uri="{BB962C8B-B14F-4D97-AF65-F5344CB8AC3E}">
        <p14:creationId xmlns:p14="http://schemas.microsoft.com/office/powerpoint/2010/main" val="10481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1+ppt_w/2"/>
                                          </p:val>
                                        </p:tav>
                                      </p:tavLst>
                                    </p:anim>
                                    <p:anim calcmode="lin" valueType="num">
                                      <p:cBhvr additive="base">
                                        <p:cTn id="7" dur="500"/>
                                        <p:tgtEl>
                                          <p:spTgt spid="11"/>
                                        </p:tgtEl>
                                        <p:attrNameLst>
                                          <p:attrName>ppt_y</p:attrName>
                                        </p:attrNameLst>
                                      </p:cBhvr>
                                      <p:tavLst>
                                        <p:tav tm="0">
                                          <p:val>
                                            <p:strVal val="ppt_y"/>
                                          </p:val>
                                        </p:tav>
                                        <p:tav tm="100000">
                                          <p:val>
                                            <p:strVal val="ppt_y"/>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1+ppt_w/2"/>
                                          </p:val>
                                        </p:tav>
                                      </p:tavLst>
                                    </p:anim>
                                    <p:anim calcmode="lin" valueType="num">
                                      <p:cBhvr additive="base">
                                        <p:cTn id="11" dur="500"/>
                                        <p:tgtEl>
                                          <p:spTgt spid="6"/>
                                        </p:tgtEl>
                                        <p:attrNameLst>
                                          <p:attrName>ppt_y</p:attrName>
                                        </p:attrNameLst>
                                      </p:cBhvr>
                                      <p:tavLst>
                                        <p:tav tm="0">
                                          <p:val>
                                            <p:strVal val="ppt_y"/>
                                          </p:val>
                                        </p:tav>
                                        <p:tav tm="100000">
                                          <p:val>
                                            <p:strVal val="ppt_y"/>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47675" y="66675"/>
            <a:ext cx="8229600" cy="933450"/>
          </a:xfrm>
        </p:spPr>
        <p:txBody>
          <a:bodyPr/>
          <a:lstStyle/>
          <a:p>
            <a:r>
              <a:rPr lang="en-US" altLang="en-US"/>
              <a:t>What It looks Like</a:t>
            </a:r>
          </a:p>
        </p:txBody>
      </p:sp>
      <p:pic>
        <p:nvPicPr>
          <p:cNvPr id="130052" name="Picture 4" descr="water target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7675" y="-119063"/>
            <a:ext cx="8051800" cy="6977063"/>
          </a:xfrm>
          <a:prstGeom prst="rect">
            <a:avLst/>
          </a:prstGeom>
          <a:noFill/>
          <a:extLst>
            <a:ext uri="{909E8E84-426E-40DD-AFC4-6F175D3DCCD1}">
              <a14:hiddenFill xmlns:a14="http://schemas.microsoft.com/office/drawing/2010/main">
                <a:solidFill>
                  <a:srgbClr val="FFFFFF"/>
                </a:solidFill>
              </a14:hiddenFill>
            </a:ext>
          </a:extLst>
        </p:spPr>
      </p:pic>
      <p:pic>
        <p:nvPicPr>
          <p:cNvPr id="130054" name="Picture 6" descr="100_029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9075" y="-12700"/>
            <a:ext cx="9159875" cy="6870700"/>
          </a:xfrm>
          <a:prstGeom prst="rect">
            <a:avLst/>
          </a:prstGeom>
          <a:noFill/>
          <a:extLst>
            <a:ext uri="{909E8E84-426E-40DD-AFC4-6F175D3DCCD1}">
              <a14:hiddenFill xmlns:a14="http://schemas.microsoft.com/office/drawing/2010/main">
                <a:solidFill>
                  <a:srgbClr val="FFFFFF"/>
                </a:solidFill>
              </a14:hiddenFill>
            </a:ext>
          </a:extLst>
        </p:spPr>
      </p:pic>
      <p:pic>
        <p:nvPicPr>
          <p:cNvPr id="130053" name="Picture 5" descr="3000mTorr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04900" y="-828675"/>
            <a:ext cx="11353800" cy="851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5654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0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27917" y="66675"/>
            <a:ext cx="5984751" cy="6730733"/>
            <a:chOff x="559268" y="66675"/>
            <a:chExt cx="5984751" cy="6730733"/>
          </a:xfrm>
        </p:grpSpPr>
        <p:pic>
          <p:nvPicPr>
            <p:cNvPr id="131080" name="Picture 8" descr="large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8" y="66675"/>
              <a:ext cx="5661025" cy="65500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977089" y="5938092"/>
              <a:ext cx="2566930" cy="85931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8" name="TextBox 7"/>
          <p:cNvSpPr txBox="1"/>
          <p:nvPr/>
        </p:nvSpPr>
        <p:spPr>
          <a:xfrm>
            <a:off x="713383" y="1956167"/>
            <a:ext cx="2614018" cy="4154984"/>
          </a:xfrm>
          <a:prstGeom prst="rect">
            <a:avLst/>
          </a:prstGeom>
          <a:noFill/>
        </p:spPr>
        <p:txBody>
          <a:bodyPr wrap="square" rtlCol="0">
            <a:spAutoFit/>
          </a:bodyPr>
          <a:lstStyle/>
          <a:p>
            <a:r>
              <a:rPr lang="en-CA" sz="2400" dirty="0" smtClean="0">
                <a:solidFill>
                  <a:schemeClr val="bg1"/>
                </a:solidFill>
              </a:rPr>
              <a:t>When we do a time-resolved spectroscopy of the plasma, we call it:</a:t>
            </a:r>
          </a:p>
          <a:p>
            <a:endParaRPr lang="en-CA" sz="2400" b="1" dirty="0" smtClean="0">
              <a:solidFill>
                <a:schemeClr val="bg1"/>
              </a:solidFill>
            </a:endParaRPr>
          </a:p>
          <a:p>
            <a:r>
              <a:rPr lang="en-CA" sz="2400" dirty="0" smtClean="0">
                <a:solidFill>
                  <a:schemeClr val="accent4">
                    <a:lumMod val="40000"/>
                    <a:lumOff val="60000"/>
                  </a:schemeClr>
                </a:solidFill>
              </a:rPr>
              <a:t>“Laser-induced breakdown spectroscopy”</a:t>
            </a:r>
          </a:p>
          <a:p>
            <a:r>
              <a:rPr lang="en-CA" sz="2400" dirty="0" smtClean="0">
                <a:solidFill>
                  <a:schemeClr val="accent4">
                    <a:lumMod val="40000"/>
                    <a:lumOff val="60000"/>
                  </a:schemeClr>
                </a:solidFill>
              </a:rPr>
              <a:t>          or </a:t>
            </a:r>
          </a:p>
          <a:p>
            <a:r>
              <a:rPr lang="en-CA" sz="2400" b="1" dirty="0" smtClean="0">
                <a:solidFill>
                  <a:schemeClr val="accent4">
                    <a:lumMod val="40000"/>
                    <a:lumOff val="60000"/>
                  </a:schemeClr>
                </a:solidFill>
              </a:rPr>
              <a:t>        LIBS</a:t>
            </a:r>
            <a:endParaRPr lang="en-CA" sz="2400" b="1" dirty="0">
              <a:solidFill>
                <a:schemeClr val="accent4">
                  <a:lumMod val="40000"/>
                  <a:lumOff val="60000"/>
                </a:schemeClr>
              </a:solidFill>
            </a:endParaRPr>
          </a:p>
        </p:txBody>
      </p:sp>
    </p:spTree>
    <p:extLst>
      <p:ext uri="{BB962C8B-B14F-4D97-AF65-F5344CB8AC3E}">
        <p14:creationId xmlns:p14="http://schemas.microsoft.com/office/powerpoint/2010/main" val="385064524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470991" y="381000"/>
            <a:ext cx="7583487" cy="1044388"/>
          </a:xfrm>
        </p:spPr>
        <p:txBody>
          <a:bodyPr anchor="t"/>
          <a:lstStyle/>
          <a:p>
            <a:r>
              <a:rPr lang="en-US" altLang="en-US" dirty="0">
                <a:effectLst>
                  <a:outerShdw blurRad="38100" dist="38100" dir="2700000" algn="tl">
                    <a:srgbClr val="000000">
                      <a:alpha val="43137"/>
                    </a:srgbClr>
                  </a:outerShdw>
                </a:effectLst>
              </a:rPr>
              <a:t>The Goal of LIBS Plasma Creation</a:t>
            </a:r>
          </a:p>
        </p:txBody>
      </p:sp>
      <p:sp>
        <p:nvSpPr>
          <p:cNvPr id="211971" name="Rectangle 3"/>
          <p:cNvSpPr>
            <a:spLocks noGrp="1" noChangeArrowheads="1"/>
          </p:cNvSpPr>
          <p:nvPr>
            <p:ph type="body" idx="1"/>
          </p:nvPr>
        </p:nvSpPr>
        <p:spPr>
          <a:xfrm>
            <a:off x="457200" y="1200150"/>
            <a:ext cx="8229600" cy="5257800"/>
          </a:xfrm>
        </p:spPr>
        <p:txBody>
          <a:bodyPr/>
          <a:lstStyle/>
          <a:p>
            <a:pPr>
              <a:spcBef>
                <a:spcPct val="65000"/>
              </a:spcBef>
            </a:pPr>
            <a:r>
              <a:rPr lang="en-US" altLang="en-US" dirty="0"/>
              <a:t>to create an </a:t>
            </a:r>
            <a:r>
              <a:rPr lang="en-US" altLang="en-US" u="sng" dirty="0"/>
              <a:t>optically thin plasma </a:t>
            </a:r>
            <a:r>
              <a:rPr lang="en-US" altLang="en-US" dirty="0"/>
              <a:t>which is in thermodynamic equilibrium </a:t>
            </a:r>
            <a:r>
              <a:rPr lang="en-US" altLang="en-US" dirty="0" smtClean="0"/>
              <a:t>(or LTE) and </a:t>
            </a:r>
            <a:r>
              <a:rPr lang="en-US" altLang="en-US" dirty="0"/>
              <a:t>whose elemental composition is the same as that of the </a:t>
            </a:r>
            <a:r>
              <a:rPr lang="en-US" altLang="en-US" dirty="0" smtClean="0"/>
              <a:t>target/sample</a:t>
            </a:r>
            <a:endParaRPr lang="en-US" altLang="en-US" dirty="0"/>
          </a:p>
          <a:p>
            <a:pPr marL="804863" lvl="1" indent="-263525">
              <a:spcBef>
                <a:spcPts val="2400"/>
              </a:spcBef>
            </a:pPr>
            <a:r>
              <a:rPr lang="en-US" altLang="en-US" dirty="0"/>
              <a:t>if achieved, </a:t>
            </a:r>
            <a:r>
              <a:rPr lang="en-US" altLang="en-US" b="1" dirty="0" smtClean="0">
                <a:solidFill>
                  <a:srgbClr val="FFFF00"/>
                </a:solidFill>
              </a:rPr>
              <a:t>atomic emission spectral </a:t>
            </a:r>
            <a:r>
              <a:rPr lang="en-US" altLang="en-US" b="1" dirty="0">
                <a:solidFill>
                  <a:srgbClr val="FFFF00"/>
                </a:solidFill>
              </a:rPr>
              <a:t>line intensities </a:t>
            </a:r>
            <a:r>
              <a:rPr lang="en-US" altLang="en-US" dirty="0"/>
              <a:t>can be </a:t>
            </a:r>
            <a:r>
              <a:rPr lang="en-US" altLang="en-US" dirty="0" smtClean="0"/>
              <a:t>related to </a:t>
            </a:r>
            <a:r>
              <a:rPr lang="en-US" altLang="en-US" b="1" dirty="0">
                <a:solidFill>
                  <a:srgbClr val="FFFF00"/>
                </a:solidFill>
              </a:rPr>
              <a:t>relative concentrations</a:t>
            </a:r>
            <a:r>
              <a:rPr lang="en-US" altLang="en-US" dirty="0"/>
              <a:t> of </a:t>
            </a:r>
            <a:r>
              <a:rPr lang="en-US" altLang="en-US" dirty="0" smtClean="0"/>
              <a:t>elements (sometimes absolute concentrations)</a:t>
            </a:r>
            <a:endParaRPr lang="en-US" altLang="en-US" dirty="0"/>
          </a:p>
          <a:p>
            <a:pPr marL="804863" lvl="1" indent="-263525">
              <a:spcBef>
                <a:spcPts val="2400"/>
              </a:spcBef>
            </a:pPr>
            <a:r>
              <a:rPr lang="en-US" altLang="en-US" dirty="0"/>
              <a:t>typically these conditions are only met </a:t>
            </a:r>
            <a:r>
              <a:rPr lang="en-US" altLang="en-US" i="1" dirty="0"/>
              <a:t>approximately</a:t>
            </a:r>
            <a:r>
              <a:rPr lang="en-US" altLang="en-US" dirty="0"/>
              <a:t>.</a:t>
            </a:r>
          </a:p>
        </p:txBody>
      </p:sp>
      <p:pic>
        <p:nvPicPr>
          <p:cNvPr id="2" name="Picture 1"/>
          <p:cNvPicPr>
            <a:picLocks noChangeAspect="1"/>
          </p:cNvPicPr>
          <p:nvPr/>
        </p:nvPicPr>
        <p:blipFill rotWithShape="1">
          <a:blip r:embed="rId3"/>
          <a:srcRect l="2812" t="13550" r="1458" b="7252"/>
          <a:stretch/>
        </p:blipFill>
        <p:spPr>
          <a:xfrm>
            <a:off x="171450" y="4179188"/>
            <a:ext cx="5391150" cy="2434524"/>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a:off x="3138487" y="4404426"/>
            <a:ext cx="5759877" cy="1623683"/>
          </a:xfrm>
          <a:prstGeom prst="rect">
            <a:avLst/>
          </a:prstGeom>
          <a:ln>
            <a:noFill/>
          </a:ln>
          <a:effectLst>
            <a:outerShdw blurRad="190500" algn="tl" rotWithShape="0">
              <a:srgbClr val="000000">
                <a:alpha val="70000"/>
              </a:srgbClr>
            </a:outerShdw>
          </a:effectLst>
        </p:spPr>
      </p:pic>
      <p:sp>
        <p:nvSpPr>
          <p:cNvPr id="3" name="TextBox 2"/>
          <p:cNvSpPr txBox="1"/>
          <p:nvPr/>
        </p:nvSpPr>
        <p:spPr>
          <a:xfrm>
            <a:off x="1109662" y="4261935"/>
            <a:ext cx="2028825" cy="369332"/>
          </a:xfrm>
          <a:prstGeom prst="rect">
            <a:avLst/>
          </a:prstGeom>
          <a:noFill/>
        </p:spPr>
        <p:txBody>
          <a:bodyPr wrap="none" rtlCol="0">
            <a:spAutoFit/>
          </a:bodyPr>
          <a:lstStyle/>
          <a:p>
            <a:r>
              <a:rPr lang="en-CA" i="1" dirty="0" smtClean="0">
                <a:solidFill>
                  <a:srgbClr val="C00000"/>
                </a:solidFill>
              </a:rPr>
              <a:t>steel LIBS spectrum</a:t>
            </a:r>
            <a:endParaRPr lang="en-CA" i="1" dirty="0">
              <a:solidFill>
                <a:srgbClr val="C00000"/>
              </a:solidFill>
            </a:endParaRPr>
          </a:p>
        </p:txBody>
      </p:sp>
    </p:spTree>
    <p:extLst>
      <p:ext uri="{BB962C8B-B14F-4D97-AF65-F5344CB8AC3E}">
        <p14:creationId xmlns:p14="http://schemas.microsoft.com/office/powerpoint/2010/main" val="160704292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2" name="Picture 8" descr="The first laser. Maiman used a coiled flash lamp to energize atoms in a ruby crystal (aluminum oxide &quot;doped&quot; with traces of chromium). The two ends of the crystal were silvered. When the atoms spontaneously lost their energy, if one ray happened to move along the axis it would bounce back and forth between the mirrors and have a greater chance to stimulate other atoms to emit more rays. One end was only partly silvered to let some of the rays escap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62299" y="1425388"/>
            <a:ext cx="2347913" cy="30194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5346" name="Rectangle 2"/>
          <p:cNvSpPr>
            <a:spLocks noGrp="1" noChangeArrowheads="1"/>
          </p:cNvSpPr>
          <p:nvPr>
            <p:ph type="title"/>
          </p:nvPr>
        </p:nvSpPr>
        <p:spPr/>
        <p:txBody>
          <a:bodyPr/>
          <a:lstStyle/>
          <a:p>
            <a:r>
              <a:rPr lang="en-US" altLang="en-US"/>
              <a:t>History</a:t>
            </a:r>
          </a:p>
        </p:txBody>
      </p:sp>
      <p:pic>
        <p:nvPicPr>
          <p:cNvPr id="185349" name="Picture 5" descr="Theodore Maiman looking at a ruby cylinder, the heart of his first laser experiments. A publicity shot by Hughes Aircraft Co., July 196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06375"/>
            <a:ext cx="2657475" cy="33226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5350" name="Text Box 6"/>
          <p:cNvSpPr txBox="1">
            <a:spLocks noChangeArrowheads="1"/>
          </p:cNvSpPr>
          <p:nvPr/>
        </p:nvSpPr>
        <p:spPr bwMode="auto">
          <a:xfrm>
            <a:off x="176272" y="3532379"/>
            <a:ext cx="32623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u="sng" dirty="0">
                <a:solidFill>
                  <a:srgbClr val="FF0000"/>
                </a:solidFill>
              </a:rPr>
              <a:t>1960</a:t>
            </a:r>
            <a:r>
              <a:rPr lang="en-US" altLang="en-US" u="sng" dirty="0"/>
              <a:t> </a:t>
            </a:r>
          </a:p>
          <a:p>
            <a:r>
              <a:rPr lang="en-US" altLang="en-US" dirty="0" err="1" smtClean="0">
                <a:solidFill>
                  <a:schemeClr val="accent3">
                    <a:lumMod val="40000"/>
                    <a:lumOff val="60000"/>
                  </a:schemeClr>
                </a:solidFill>
              </a:rPr>
              <a:t>Maiman</a:t>
            </a:r>
            <a:r>
              <a:rPr lang="en-US" altLang="en-US" dirty="0"/>
              <a:t>:</a:t>
            </a:r>
            <a:r>
              <a:rPr lang="en-US" altLang="en-US" dirty="0" smtClean="0"/>
              <a:t> </a:t>
            </a:r>
            <a:r>
              <a:rPr lang="en-US" altLang="en-US" dirty="0"/>
              <a:t>first ruby laser</a:t>
            </a:r>
          </a:p>
        </p:txBody>
      </p:sp>
      <p:sp>
        <p:nvSpPr>
          <p:cNvPr id="185355" name="Text Box 11"/>
          <p:cNvSpPr txBox="1">
            <a:spLocks noChangeArrowheads="1"/>
          </p:cNvSpPr>
          <p:nvPr/>
        </p:nvSpPr>
        <p:spPr bwMode="auto">
          <a:xfrm>
            <a:off x="2992436" y="4509405"/>
            <a:ext cx="268763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u="sng" dirty="0">
                <a:solidFill>
                  <a:srgbClr val="FF0000"/>
                </a:solidFill>
              </a:rPr>
              <a:t>1962</a:t>
            </a:r>
          </a:p>
          <a:p>
            <a:r>
              <a:rPr lang="en-US" altLang="en-US" dirty="0" err="1">
                <a:solidFill>
                  <a:schemeClr val="accent3">
                    <a:lumMod val="40000"/>
                    <a:lumOff val="60000"/>
                  </a:schemeClr>
                </a:solidFill>
              </a:rPr>
              <a:t>Brech</a:t>
            </a:r>
            <a:r>
              <a:rPr lang="en-US" altLang="en-US" dirty="0">
                <a:solidFill>
                  <a:schemeClr val="accent3">
                    <a:lumMod val="40000"/>
                    <a:lumOff val="60000"/>
                  </a:schemeClr>
                </a:solidFill>
              </a:rPr>
              <a:t>, </a:t>
            </a:r>
            <a:r>
              <a:rPr lang="en-US" altLang="en-US" dirty="0" smtClean="0">
                <a:solidFill>
                  <a:schemeClr val="accent3">
                    <a:lumMod val="40000"/>
                    <a:lumOff val="60000"/>
                  </a:schemeClr>
                </a:solidFill>
              </a:rPr>
              <a:t>Cross</a:t>
            </a:r>
            <a:r>
              <a:rPr lang="en-US" altLang="en-US" dirty="0"/>
              <a:t>:</a:t>
            </a:r>
            <a:r>
              <a:rPr lang="en-US" altLang="en-US" dirty="0" smtClean="0"/>
              <a:t>  </a:t>
            </a:r>
            <a:r>
              <a:rPr lang="en-US" altLang="en-US" dirty="0"/>
              <a:t>Birth of LIBS: detection of spectrum from ruby laser induced plasma</a:t>
            </a:r>
          </a:p>
        </p:txBody>
      </p:sp>
      <p:sp>
        <p:nvSpPr>
          <p:cNvPr id="185356" name="Text Box 12"/>
          <p:cNvSpPr txBox="1">
            <a:spLocks noChangeArrowheads="1"/>
          </p:cNvSpPr>
          <p:nvPr/>
        </p:nvSpPr>
        <p:spPr bwMode="auto">
          <a:xfrm>
            <a:off x="5681242" y="2010941"/>
            <a:ext cx="26817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u="sng" dirty="0">
                <a:solidFill>
                  <a:srgbClr val="FF0000"/>
                </a:solidFill>
              </a:rPr>
              <a:t>1964</a:t>
            </a:r>
            <a:r>
              <a:rPr lang="en-US" altLang="en-US" u="sng" dirty="0"/>
              <a:t> </a:t>
            </a:r>
          </a:p>
          <a:p>
            <a:r>
              <a:rPr lang="en-US" altLang="en-US" dirty="0" err="1">
                <a:solidFill>
                  <a:schemeClr val="accent3">
                    <a:lumMod val="40000"/>
                    <a:lumOff val="60000"/>
                  </a:schemeClr>
                </a:solidFill>
              </a:rPr>
              <a:t>Runger</a:t>
            </a:r>
            <a:r>
              <a:rPr lang="en-US" altLang="en-US" dirty="0">
                <a:solidFill>
                  <a:schemeClr val="accent3">
                    <a:lumMod val="40000"/>
                    <a:lumOff val="60000"/>
                  </a:schemeClr>
                </a:solidFill>
              </a:rPr>
              <a:t> et al</a:t>
            </a:r>
            <a:r>
              <a:rPr lang="en-US" altLang="en-US" dirty="0"/>
              <a:t>. First direct </a:t>
            </a:r>
            <a:r>
              <a:rPr lang="en-US" altLang="en-US" dirty="0" err="1"/>
              <a:t>spectro</a:t>
            </a:r>
            <a:r>
              <a:rPr lang="en-US" altLang="en-US" dirty="0"/>
              <a:t>-chemical analysis by LIBS</a:t>
            </a:r>
          </a:p>
        </p:txBody>
      </p:sp>
      <p:sp>
        <p:nvSpPr>
          <p:cNvPr id="185357" name="Text Box 13"/>
          <p:cNvSpPr txBox="1">
            <a:spLocks noChangeArrowheads="1"/>
          </p:cNvSpPr>
          <p:nvPr/>
        </p:nvSpPr>
        <p:spPr bwMode="auto">
          <a:xfrm>
            <a:off x="6184898" y="3796823"/>
            <a:ext cx="26214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u="sng" dirty="0">
                <a:solidFill>
                  <a:srgbClr val="FF0000"/>
                </a:solidFill>
              </a:rPr>
              <a:t>1965</a:t>
            </a:r>
            <a:r>
              <a:rPr lang="en-US" altLang="en-US" u="sng" dirty="0"/>
              <a:t> </a:t>
            </a:r>
          </a:p>
          <a:p>
            <a:r>
              <a:rPr lang="en-US" altLang="en-US" dirty="0" err="1">
                <a:solidFill>
                  <a:schemeClr val="accent3">
                    <a:lumMod val="40000"/>
                    <a:lumOff val="60000"/>
                  </a:schemeClr>
                </a:solidFill>
              </a:rPr>
              <a:t>Zel’dovich</a:t>
            </a:r>
            <a:r>
              <a:rPr lang="en-US" altLang="en-US" dirty="0">
                <a:solidFill>
                  <a:schemeClr val="accent3">
                    <a:lumMod val="40000"/>
                    <a:lumOff val="60000"/>
                  </a:schemeClr>
                </a:solidFill>
              </a:rPr>
              <a:t>, </a:t>
            </a:r>
            <a:r>
              <a:rPr lang="en-US" altLang="en-US" dirty="0" err="1" smtClean="0">
                <a:solidFill>
                  <a:schemeClr val="accent3">
                    <a:lumMod val="40000"/>
                    <a:lumOff val="60000"/>
                  </a:schemeClr>
                </a:solidFill>
              </a:rPr>
              <a:t>Raizer</a:t>
            </a:r>
            <a:r>
              <a:rPr lang="en-US" altLang="en-US" dirty="0"/>
              <a:t>:</a:t>
            </a:r>
            <a:r>
              <a:rPr lang="en-US" altLang="en-US" dirty="0" smtClean="0"/>
              <a:t> </a:t>
            </a:r>
            <a:r>
              <a:rPr lang="en-US" altLang="en-US" dirty="0"/>
              <a:t>First theoretical model for laser breakdown of a gas</a:t>
            </a:r>
          </a:p>
        </p:txBody>
      </p:sp>
      <p:pic>
        <p:nvPicPr>
          <p:cNvPr id="2" name="Picture 1"/>
          <p:cNvPicPr>
            <a:picLocks noChangeAspect="1"/>
          </p:cNvPicPr>
          <p:nvPr/>
        </p:nvPicPr>
        <p:blipFill rotWithShape="1">
          <a:blip r:embed="rId4"/>
          <a:srcRect l="5378" t="17500" r="27060" b="8869"/>
          <a:stretch/>
        </p:blipFill>
        <p:spPr>
          <a:xfrm>
            <a:off x="5817185" y="408089"/>
            <a:ext cx="2752140" cy="1525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352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12" y="2306295"/>
            <a:ext cx="9144000" cy="4572000"/>
          </a:xfrm>
          <a:prstGeom prst="rect">
            <a:avLst/>
          </a:prstGeom>
          <a:ln>
            <a:noFill/>
          </a:ln>
          <a:effectLst>
            <a:outerShdw blurRad="190500" algn="tl" rotWithShape="0">
              <a:srgbClr val="000000">
                <a:alpha val="70000"/>
              </a:srgbClr>
            </a:outerShdw>
          </a:effectLst>
        </p:spPr>
      </p:pic>
      <p:sp>
        <p:nvSpPr>
          <p:cNvPr id="161794" name="Rectangle 2"/>
          <p:cNvSpPr>
            <a:spLocks noGrp="1" noChangeArrowheads="1"/>
          </p:cNvSpPr>
          <p:nvPr>
            <p:ph type="title"/>
          </p:nvPr>
        </p:nvSpPr>
        <p:spPr>
          <a:xfrm>
            <a:off x="352549" y="210228"/>
            <a:ext cx="8229600" cy="1073150"/>
          </a:xfrm>
        </p:spPr>
        <p:txBody>
          <a:bodyPr anchor="t"/>
          <a:lstStyle/>
          <a:p>
            <a:r>
              <a:rPr lang="en-US" altLang="en-US" dirty="0" smtClean="0">
                <a:effectLst>
                  <a:outerShdw blurRad="38100" dist="38100" dir="2700000" algn="tl">
                    <a:srgbClr val="000000">
                      <a:alpha val="43137"/>
                    </a:srgbClr>
                  </a:outerShdw>
                </a:effectLst>
              </a:rPr>
              <a:t>History</a:t>
            </a:r>
            <a:endParaRPr lang="en-US" altLang="en-US" sz="2400" dirty="0"/>
          </a:p>
        </p:txBody>
      </p:sp>
      <p:sp>
        <p:nvSpPr>
          <p:cNvPr id="161811" name="Line 19"/>
          <p:cNvSpPr>
            <a:spLocks noChangeShapeType="1"/>
          </p:cNvSpPr>
          <p:nvPr/>
        </p:nvSpPr>
        <p:spPr bwMode="auto">
          <a:xfrm flipH="1">
            <a:off x="204788" y="5146675"/>
            <a:ext cx="652462" cy="98266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61812" name="Text Box 20"/>
          <p:cNvSpPr txBox="1">
            <a:spLocks noChangeArrowheads="1"/>
          </p:cNvSpPr>
          <p:nvPr/>
        </p:nvSpPr>
        <p:spPr bwMode="auto">
          <a:xfrm>
            <a:off x="637382" y="4502363"/>
            <a:ext cx="333216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rgbClr val="0000FF"/>
                </a:solidFill>
              </a:rPr>
              <a:t>1962-64: First </a:t>
            </a:r>
            <a:r>
              <a:rPr lang="en-US" altLang="en-US" dirty="0" err="1">
                <a:solidFill>
                  <a:srgbClr val="0000FF"/>
                </a:solidFill>
              </a:rPr>
              <a:t>spectrochemical</a:t>
            </a:r>
            <a:r>
              <a:rPr lang="en-US" altLang="en-US" dirty="0">
                <a:solidFill>
                  <a:srgbClr val="0000FF"/>
                </a:solidFill>
              </a:rPr>
              <a:t> analysis of laser-induced plasma</a:t>
            </a:r>
          </a:p>
        </p:txBody>
      </p:sp>
      <p:sp>
        <p:nvSpPr>
          <p:cNvPr id="161813" name="Text Box 21"/>
          <p:cNvSpPr txBox="1">
            <a:spLocks noChangeArrowheads="1"/>
          </p:cNvSpPr>
          <p:nvPr/>
        </p:nvSpPr>
        <p:spPr bwMode="auto">
          <a:xfrm>
            <a:off x="969963" y="5781611"/>
            <a:ext cx="2667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LIBS coined at LANL</a:t>
            </a:r>
          </a:p>
        </p:txBody>
      </p:sp>
      <p:sp>
        <p:nvSpPr>
          <p:cNvPr id="161814" name="Line 22"/>
          <p:cNvSpPr>
            <a:spLocks noChangeShapeType="1"/>
          </p:cNvSpPr>
          <p:nvPr/>
        </p:nvSpPr>
        <p:spPr bwMode="auto">
          <a:xfrm>
            <a:off x="1236071" y="6129338"/>
            <a:ext cx="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 name="Rectangle 2"/>
          <p:cNvSpPr/>
          <p:nvPr/>
        </p:nvSpPr>
        <p:spPr>
          <a:xfrm>
            <a:off x="488015" y="2390428"/>
            <a:ext cx="8162925" cy="369332"/>
          </a:xfrm>
          <a:prstGeom prst="rect">
            <a:avLst/>
          </a:prstGeom>
        </p:spPr>
        <p:txBody>
          <a:bodyPr wrap="square">
            <a:spAutoFit/>
          </a:bodyPr>
          <a:lstStyle/>
          <a:p>
            <a:r>
              <a:rPr lang="en-CA" dirty="0" smtClean="0">
                <a:latin typeface="Times New Roman" panose="02020603050405020304" pitchFamily="18" charset="0"/>
                <a:ea typeface="Calibri" panose="020F0502020204030204" pitchFamily="34" charset="0"/>
              </a:rPr>
              <a:t>&gt;2000 </a:t>
            </a:r>
            <a:r>
              <a:rPr lang="en-CA" dirty="0">
                <a:latin typeface="Times New Roman" panose="02020603050405020304" pitchFamily="18" charset="0"/>
                <a:ea typeface="Calibri" panose="020F0502020204030204" pitchFamily="34" charset="0"/>
              </a:rPr>
              <a:t>peer-reviewed papers have been published according to the Web of </a:t>
            </a:r>
            <a:r>
              <a:rPr lang="en-CA" dirty="0" smtClean="0">
                <a:latin typeface="Times New Roman" panose="02020603050405020304" pitchFamily="18" charset="0"/>
                <a:ea typeface="Calibri" panose="020F0502020204030204" pitchFamily="34" charset="0"/>
              </a:rPr>
              <a:t>Science</a:t>
            </a:r>
            <a:endParaRPr lang="en-CA" dirty="0"/>
          </a:p>
        </p:txBody>
      </p:sp>
      <p:sp>
        <p:nvSpPr>
          <p:cNvPr id="10" name="TextBox 9"/>
          <p:cNvSpPr txBox="1"/>
          <p:nvPr/>
        </p:nvSpPr>
        <p:spPr>
          <a:xfrm>
            <a:off x="1432097" y="3418448"/>
            <a:ext cx="4694383" cy="707886"/>
          </a:xfrm>
          <a:prstGeom prst="rect">
            <a:avLst/>
          </a:prstGeom>
          <a:noFill/>
        </p:spPr>
        <p:txBody>
          <a:bodyPr wrap="square" rtlCol="0">
            <a:spAutoFit/>
          </a:bodyPr>
          <a:lstStyle/>
          <a:p>
            <a:r>
              <a:rPr lang="en-CA" sz="4000" b="1" dirty="0" smtClean="0">
                <a:solidFill>
                  <a:srgbClr val="FFFF00"/>
                </a:solidFill>
              </a:rPr>
              <a:t>Why the interest?</a:t>
            </a:r>
            <a:endParaRPr lang="en-CA" sz="4000" b="1" dirty="0">
              <a:solidFill>
                <a:srgbClr val="FFFF00"/>
              </a:solidFill>
            </a:endParaRPr>
          </a:p>
        </p:txBody>
      </p:sp>
      <p:sp>
        <p:nvSpPr>
          <p:cNvPr id="11" name="Rectangle 2"/>
          <p:cNvSpPr txBox="1">
            <a:spLocks noChangeArrowheads="1"/>
          </p:cNvSpPr>
          <p:nvPr/>
        </p:nvSpPr>
        <p:spPr>
          <a:xfrm>
            <a:off x="857250" y="910989"/>
            <a:ext cx="8229600" cy="107315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US" altLang="en-US" sz="2400" dirty="0" smtClean="0"/>
              <a:t>“laser-induced breakdown” and/or “laser-induced plasma spectroscopy” @ Web of Science (Thomson Reuters)</a:t>
            </a:r>
            <a:endParaRPr lang="en-US" altLang="en-US" sz="2400" dirty="0"/>
          </a:p>
        </p:txBody>
      </p:sp>
    </p:spTree>
    <p:extLst>
      <p:ext uri="{BB962C8B-B14F-4D97-AF65-F5344CB8AC3E}">
        <p14:creationId xmlns:p14="http://schemas.microsoft.com/office/powerpoint/2010/main" val="645852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template13Apr09">
  <a:themeElements>
    <a:clrScheme name="PPTtemplate13Apr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template13Apr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PTtemplate13Apr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template13Apr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template13Apr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template13Apr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template13Apr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template13Apr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template13Apr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template13Apr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template13Apr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template13Apr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template13Apr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template13Apr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19904</TotalTime>
  <Words>1195</Words>
  <Application>Microsoft Office PowerPoint</Application>
  <PresentationFormat>On-screen Show (4:3)</PresentationFormat>
  <Paragraphs>412</Paragraphs>
  <Slides>30</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 Unicode MS</vt:lpstr>
      <vt:lpstr>ＭＳ Ｐゴシック</vt:lpstr>
      <vt:lpstr>Arial</vt:lpstr>
      <vt:lpstr>Calibri</vt:lpstr>
      <vt:lpstr>Symbol</vt:lpstr>
      <vt:lpstr>Times New Roman</vt:lpstr>
      <vt:lpstr>Wingdings 2</vt:lpstr>
      <vt:lpstr>Revolution</vt:lpstr>
      <vt:lpstr>PPTtemplate13Apr09</vt:lpstr>
      <vt:lpstr>Interdisciplinary Applications of Optical Spectroscopy on a Laser-Induced Plasma</vt:lpstr>
      <vt:lpstr>Laser-Induced Plasmas    </vt:lpstr>
      <vt:lpstr>PowerPoint Presentation</vt:lpstr>
      <vt:lpstr>Laser-Induced Plasmas    </vt:lpstr>
      <vt:lpstr>What It looks Like</vt:lpstr>
      <vt:lpstr>PowerPoint Presentation</vt:lpstr>
      <vt:lpstr>The Goal of LIBS Plasma Creation</vt:lpstr>
      <vt:lpstr>History</vt:lpstr>
      <vt:lpstr>History</vt:lpstr>
      <vt:lpstr>Applications of LIBS</vt:lpstr>
      <vt:lpstr>Keeping Track of the Elemental Inventory (underlined elements reported in literature)</vt:lpstr>
      <vt:lpstr>Advantages of LIBS - spatial resolution</vt:lpstr>
      <vt:lpstr>Advantages of LIBS - depth profiling</vt:lpstr>
      <vt:lpstr>Advantages of LIBS – sensitivity &amp; speed</vt:lpstr>
      <vt:lpstr>Advantages of LIBS - portability / standoff</vt:lpstr>
      <vt:lpstr>PowerPoint Presentation</vt:lpstr>
      <vt:lpstr>PowerPoint Presentation</vt:lpstr>
      <vt:lpstr>PowerPoint Presentation</vt:lpstr>
      <vt:lpstr>Interdisciplinary Applications</vt:lpstr>
      <vt:lpstr>1. Bacterial identification</vt:lpstr>
      <vt:lpstr>PowerPoint Presentation</vt:lpstr>
      <vt:lpstr>3. Branching Ratios (Fractions)</vt:lpstr>
      <vt:lpstr>Metallic targets in low pressure Ar atmosphere yield good intensities for BR measurements</vt:lpstr>
      <vt:lpstr>4. Mars exploration</vt:lpstr>
      <vt:lpstr>4. Mars exploration</vt:lpstr>
      <vt:lpstr>4. Mars exploration</vt:lpstr>
      <vt:lpstr>4. Mars exploration</vt:lpstr>
      <vt:lpstr>Conclusions </vt:lpstr>
      <vt:lpstr>Funding and Acknowledgements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Interdisciplinary Applications of Laser-Induced Plasmas</dc:title>
  <dc:creator>Steven J. Rehse</dc:creator>
  <cp:keywords>CAP2015</cp:keywords>
  <cp:lastModifiedBy>Steven J Rehse</cp:lastModifiedBy>
  <cp:revision>171</cp:revision>
  <cp:lastPrinted>2014-06-17T02:55:11Z</cp:lastPrinted>
  <dcterms:created xsi:type="dcterms:W3CDTF">2014-05-26T15:24:44Z</dcterms:created>
  <dcterms:modified xsi:type="dcterms:W3CDTF">2015-06-10T21:07:26Z</dcterms:modified>
</cp:coreProperties>
</file>