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46" Type="http://schemas.openxmlformats.org/officeDocument/2006/relationships/slide" Target="slides/slide41.xml"/><Relationship Id="rId23" Type="http://schemas.openxmlformats.org/officeDocument/2006/relationships/slide" Target="slides/slide18.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gazette.gc.ca/rp-pr/publications-eng.html#a1" TargetMode="External"/><Relationship Id="rId3" Type="http://schemas.openxmlformats.org/officeDocument/2006/relationships/hyperlink" Target="https://gazette.gc.ca/rp-pr/publications-eng.html#a1" TargetMode="External"/><Relationship Id="rId4" Type="http://schemas.openxmlformats.org/officeDocument/2006/relationships/hyperlink" Target="https://www.ontariocanada.com/registry/home.jsp" TargetMode="External"/><Relationship Id="rId5" Type="http://schemas.openxmlformats.org/officeDocument/2006/relationships/hyperlink" Target="https://www.ontariocanada.com/registry/home.jsp" TargetMode="Externa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f8ee7dfa4a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f8ee7dfa4a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f8ee7dfa4a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f8ee7dfa4a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f8eb889613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f8eb889613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ea460b711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ea460b711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CA"/>
              <a:t>CA: “search within” searches digests, BLT “search within” searches actual cases</a:t>
            </a:r>
            <a:endParaRPr/>
          </a:p>
          <a:p>
            <a:pPr indent="0" lvl="0" marL="0" rtl="0" algn="l">
              <a:spcBef>
                <a:spcPts val="0"/>
              </a:spcBef>
              <a:spcAft>
                <a:spcPts val="0"/>
              </a:spcAft>
              <a:buNone/>
            </a:pPr>
            <a:r>
              <a:t/>
            </a:r>
            <a:endParaRPr/>
          </a:p>
          <a:p>
            <a:pPr indent="-342900" lvl="0" marL="457200" rtl="0" algn="l">
              <a:lnSpc>
                <a:spcPct val="115000"/>
              </a:lnSpc>
              <a:spcBef>
                <a:spcPts val="0"/>
              </a:spcBef>
              <a:spcAft>
                <a:spcPts val="0"/>
              </a:spcAft>
              <a:buClr>
                <a:srgbClr val="595959"/>
              </a:buClr>
              <a:buSzPts val="1800"/>
              <a:buChar char="●"/>
            </a:pPr>
            <a:r>
              <a:rPr lang="en-CA" sz="1800">
                <a:solidFill>
                  <a:srgbClr val="595959"/>
                </a:solidFill>
              </a:rPr>
              <a:t>Always browse as much/as deep as possible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4e10ff00e6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9" name="Google Shape;129;g24e10ff00e6_0_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efcca3392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efcca3392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e7bf4c840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e7bf4c840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ea460b711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ea460b711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ea460b711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ea460b711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f8eb889613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f8eb889613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f8ee7dfa4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f8ee7dfa4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4e10ff00e6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4" name="Google Shape;164;g24e10ff00e6_0_10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f0ab53f38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f0ab53f38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ea460b7111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ea460b7111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595959"/>
              </a:buClr>
              <a:buSzPts val="1800"/>
              <a:buChar char="●"/>
            </a:pPr>
            <a:r>
              <a:rPr lang="en-CA" sz="1800">
                <a:solidFill>
                  <a:srgbClr val="595959"/>
                </a:solidFill>
              </a:rPr>
              <a:t>Statute citations start with S and an abbreviation for the jurisdiction, followed by the year. Regs vary: OReg or SI/SOR.</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17785d8f73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17785d8f73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17785d8f73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17785d8f73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e7bf4c8406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e7bf4c8406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595959"/>
              </a:buClr>
              <a:buSzPts val="1800"/>
              <a:buChar char="●"/>
            </a:pPr>
            <a:r>
              <a:rPr lang="en-CA" sz="1800">
                <a:solidFill>
                  <a:srgbClr val="595959"/>
                </a:solidFill>
              </a:rPr>
              <a:t>Again, browse, don’t search</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e7bf4c8406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e7bf4c8406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ea460b7111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ea460b7111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lnSpc>
                <a:spcPct val="115000"/>
              </a:lnSpc>
              <a:spcBef>
                <a:spcPts val="1200"/>
              </a:spcBef>
              <a:spcAft>
                <a:spcPts val="0"/>
              </a:spcAft>
              <a:buClr>
                <a:schemeClr val="dk1"/>
              </a:buClr>
              <a:buSzPts val="1100"/>
              <a:buChar char="●"/>
            </a:pPr>
            <a:r>
              <a:rPr lang="en-CA">
                <a:solidFill>
                  <a:schemeClr val="dk1"/>
                </a:solidFill>
              </a:rPr>
              <a:t>However, you may be able to find a Regulatory Impact Analysis Statement or Proposed Regulation in the</a:t>
            </a:r>
            <a:r>
              <a:rPr lang="en-CA">
                <a:solidFill>
                  <a:schemeClr val="dk1"/>
                </a:solidFill>
                <a:uFill>
                  <a:noFill/>
                </a:uFill>
                <a:hlinkClick r:id="rId2">
                  <a:extLst>
                    <a:ext uri="{A12FA001-AC4F-418D-AE19-62706E023703}">
                      <ahyp:hlinkClr val="tx"/>
                    </a:ext>
                  </a:extLst>
                </a:hlinkClick>
              </a:rPr>
              <a:t> </a:t>
            </a:r>
            <a:r>
              <a:rPr lang="en-CA" u="sng">
                <a:solidFill>
                  <a:srgbClr val="0097A7"/>
                </a:solidFill>
                <a:hlinkClick r:id="rId3">
                  <a:extLst>
                    <a:ext uri="{A12FA001-AC4F-418D-AE19-62706E023703}">
                      <ahyp:hlinkClr val="tx"/>
                    </a:ext>
                  </a:extLst>
                </a:hlinkClick>
              </a:rPr>
              <a:t>Canada Gazette</a:t>
            </a:r>
            <a:r>
              <a:rPr lang="en-CA">
                <a:solidFill>
                  <a:schemeClr val="dk1"/>
                </a:solidFill>
              </a:rPr>
              <a:t> (Federal)​ or in the</a:t>
            </a:r>
            <a:r>
              <a:rPr lang="en-CA">
                <a:solidFill>
                  <a:schemeClr val="dk1"/>
                </a:solidFill>
                <a:uFill>
                  <a:noFill/>
                </a:uFill>
                <a:hlinkClick r:id="rId4">
                  <a:extLst>
                    <a:ext uri="{A12FA001-AC4F-418D-AE19-62706E023703}">
                      <ahyp:hlinkClr val="tx"/>
                    </a:ext>
                  </a:extLst>
                </a:hlinkClick>
              </a:rPr>
              <a:t> </a:t>
            </a:r>
            <a:r>
              <a:rPr lang="en-CA" u="sng">
                <a:solidFill>
                  <a:srgbClr val="0097A7"/>
                </a:solidFill>
                <a:hlinkClick r:id="rId5">
                  <a:extLst>
                    <a:ext uri="{A12FA001-AC4F-418D-AE19-62706E023703}">
                      <ahyp:hlinkClr val="tx"/>
                    </a:ext>
                  </a:extLst>
                </a:hlinkClick>
              </a:rPr>
              <a:t>Regulatory Registry</a:t>
            </a:r>
            <a:r>
              <a:rPr lang="en-CA">
                <a:solidFill>
                  <a:schemeClr val="dk1"/>
                </a:solidFill>
              </a:rPr>
              <a:t> (Ontario).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ed7e3aaa60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ed7e3aaa60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1150" lvl="0" marL="457200" rtl="0" algn="l">
              <a:lnSpc>
                <a:spcPct val="115000"/>
              </a:lnSpc>
              <a:spcBef>
                <a:spcPts val="1200"/>
              </a:spcBef>
              <a:spcAft>
                <a:spcPts val="0"/>
              </a:spcAft>
              <a:buClr>
                <a:schemeClr val="dk1"/>
              </a:buClr>
              <a:buSzPts val="1300"/>
              <a:buChar char="●"/>
            </a:pPr>
            <a:r>
              <a:rPr lang="en-CA" sz="1300">
                <a:solidFill>
                  <a:schemeClr val="dk1"/>
                </a:solidFill>
              </a:rPr>
              <a:t>omnibus bills (bills that create or amend many acts)</a:t>
            </a:r>
            <a:endParaRPr sz="1300">
              <a:solidFill>
                <a:schemeClr val="dk1"/>
              </a:solidFill>
            </a:endParaRPr>
          </a:p>
          <a:p>
            <a:pPr indent="-311150" lvl="0" marL="457200" rtl="0" algn="l">
              <a:lnSpc>
                <a:spcPct val="115000"/>
              </a:lnSpc>
              <a:spcBef>
                <a:spcPts val="0"/>
              </a:spcBef>
              <a:spcAft>
                <a:spcPts val="0"/>
              </a:spcAft>
              <a:buClr>
                <a:schemeClr val="dk1"/>
              </a:buClr>
              <a:buSzPts val="1300"/>
              <a:buChar char="●"/>
            </a:pPr>
            <a:r>
              <a:rPr lang="en-CA" sz="1300">
                <a:solidFill>
                  <a:schemeClr val="dk1"/>
                </a:solidFill>
              </a:rPr>
              <a:t>Coming into force information can be complex and complicated. Get help to either verify your research, or be guided through the research process.</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24e10ff00e6_0_3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24e10ff00e6_0_3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4e10ff00e6_0_3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4e10ff00e6_0_3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ea460b7111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ea460b7111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lnSpc>
                <a:spcPct val="115000"/>
              </a:lnSpc>
              <a:spcBef>
                <a:spcPts val="1200"/>
              </a:spcBef>
              <a:spcAft>
                <a:spcPts val="0"/>
              </a:spcAft>
              <a:buClr>
                <a:srgbClr val="595959"/>
              </a:buClr>
              <a:buSzPts val="1100"/>
              <a:buChar char="●"/>
            </a:pPr>
            <a:r>
              <a:rPr lang="en-CA">
                <a:solidFill>
                  <a:schemeClr val="dk1"/>
                </a:solidFill>
              </a:rPr>
              <a:t> by then going to look at the debates around the adoption of that language. </a:t>
            </a:r>
            <a:endParaRPr>
              <a:solidFill>
                <a:schemeClr val="dk1"/>
              </a:solidFill>
            </a:endParaRPr>
          </a:p>
          <a:p>
            <a:pPr indent="0" lvl="0" marL="0" rtl="0" algn="l">
              <a:lnSpc>
                <a:spcPct val="115000"/>
              </a:lnSpc>
              <a:spcBef>
                <a:spcPts val="1200"/>
              </a:spcBef>
              <a:spcAft>
                <a:spcPts val="0"/>
              </a:spcAft>
              <a:buNone/>
            </a:pPr>
            <a:r>
              <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lang="en-CA">
                <a:solidFill>
                  <a:schemeClr val="dk1"/>
                </a:solidFill>
              </a:rPr>
              <a:t>The process of working through a legislative history can range from simple and easy (section of an Ontario act introduced last year) to the deeply complex (pre-Confederation Federal legislation, which might have originated in England). Therefore, while I'm going to set out the basic process, and point to some useful tools, this is definitely a task where getting help is likely to be a real time and frustration saver.</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ee140bd9ff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ee140bd9ff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120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gee140bd9ff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ee140bd9ff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CA" sz="1697">
                <a:solidFill>
                  <a:schemeClr val="dk1"/>
                </a:solidFill>
              </a:rPr>
              <a:t>If you're tracing a section back before the current revisions (Federal: 1985, Ontario: 1990)</a:t>
            </a:r>
            <a:r>
              <a:rPr lang="en-CA" sz="800">
                <a:solidFill>
                  <a:schemeClr val="dk1"/>
                </a:solidFill>
              </a:rPr>
              <a:t> Revisions, which used to be a regular occurrence, would usually result in renumbering of acts.</a:t>
            </a:r>
            <a:endParaRPr sz="800">
              <a:solidFill>
                <a:schemeClr val="dk1"/>
              </a:solidFill>
            </a:endParaRPr>
          </a:p>
          <a:p>
            <a:pPr indent="-279400" lvl="0" marL="457200" rtl="0" algn="l">
              <a:lnSpc>
                <a:spcPct val="115000"/>
              </a:lnSpc>
              <a:spcBef>
                <a:spcPts val="1200"/>
              </a:spcBef>
              <a:spcAft>
                <a:spcPts val="0"/>
              </a:spcAft>
              <a:buClr>
                <a:schemeClr val="dk1"/>
              </a:buClr>
              <a:buSzPts val="800"/>
              <a:buChar char="●"/>
            </a:pPr>
            <a:r>
              <a:rPr lang="en-CA" sz="800">
                <a:solidFill>
                  <a:schemeClr val="dk1"/>
                </a:solidFill>
              </a:rPr>
              <a:t>There is nothing new in a revision, so it had to originate somewhere else. Talk to a librarian at this point.</a:t>
            </a:r>
            <a:endParaRPr sz="800">
              <a:solidFill>
                <a:schemeClr val="dk1"/>
              </a:solidFill>
            </a:endParaRPr>
          </a:p>
          <a:p>
            <a:pPr indent="-336400" lvl="0" marL="457200" rtl="0" algn="l">
              <a:lnSpc>
                <a:spcPct val="115000"/>
              </a:lnSpc>
              <a:spcBef>
                <a:spcPts val="0"/>
              </a:spcBef>
              <a:spcAft>
                <a:spcPts val="0"/>
              </a:spcAft>
              <a:buClr>
                <a:schemeClr val="dk1"/>
              </a:buClr>
              <a:buSzPts val="1698"/>
              <a:buChar char="●"/>
            </a:pPr>
            <a:r>
              <a:rPr lang="en-CA" sz="1697">
                <a:solidFill>
                  <a:schemeClr val="dk1"/>
                </a:solidFill>
              </a:rPr>
              <a:t> or even to Confederation (1867), or beyond.</a:t>
            </a:r>
            <a:endParaRPr sz="1697">
              <a:solidFill>
                <a:schemeClr val="dk1"/>
              </a:solidFill>
            </a:endParaRPr>
          </a:p>
          <a:p>
            <a:pPr indent="0" lvl="0" marL="0" rtl="0" algn="l">
              <a:lnSpc>
                <a:spcPct val="115000"/>
              </a:lnSpc>
              <a:spcBef>
                <a:spcPts val="1200"/>
              </a:spcBef>
              <a:spcAft>
                <a:spcPts val="0"/>
              </a:spcAft>
              <a:buNone/>
            </a:pPr>
            <a:r>
              <a:t/>
            </a:r>
            <a:endParaRPr sz="800">
              <a:solidFill>
                <a:schemeClr val="dk1"/>
              </a:solidFill>
            </a:endParaRPr>
          </a:p>
          <a:p>
            <a:pPr indent="0" lvl="0" marL="0" rtl="0" algn="l">
              <a:lnSpc>
                <a:spcPct val="115000"/>
              </a:lnSpc>
              <a:spcBef>
                <a:spcPts val="1200"/>
              </a:spcBef>
              <a:spcAft>
                <a:spcPts val="1200"/>
              </a:spcAft>
              <a:buNone/>
            </a:pPr>
            <a:r>
              <a:t/>
            </a:r>
            <a:endParaRPr sz="800">
              <a:solidFill>
                <a:schemeClr val="dk1"/>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ea460b7111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ea460b7111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lang="en-CA">
                <a:solidFill>
                  <a:schemeClr val="dk1"/>
                </a:solidFill>
              </a:rPr>
              <a:t> (or in the annual statutes section of Justice Laws and E-laws) includes not just a list of the acts in the volume, but also their bill numbers, which is super handy.</a:t>
            </a:r>
            <a:endParaRPr>
              <a:solidFill>
                <a:schemeClr val="dk1"/>
              </a:solidFill>
            </a:endParaRPr>
          </a:p>
          <a:p>
            <a:pPr indent="0" lvl="0" marL="0" rtl="0" algn="l">
              <a:lnSpc>
                <a:spcPct val="115000"/>
              </a:lnSpc>
              <a:spcBef>
                <a:spcPts val="1200"/>
              </a:spcBef>
              <a:spcAft>
                <a:spcPts val="0"/>
              </a:spcAft>
              <a:buNone/>
            </a:pPr>
            <a:r>
              <a:rPr lang="en-CA">
                <a:solidFill>
                  <a:schemeClr val="dk1"/>
                </a:solidFill>
              </a:rPr>
              <a:t> as you'll have to map the year of the annual volume to the parliament and session, as that's how the debates are organized (one calendar year can be split over multiple parliaments/sessions, and one parliament/session can encompass multiple years). Every session starts with a new Bill 1, so knowing the date is essential!</a:t>
            </a:r>
            <a:endParaRPr>
              <a:solidFill>
                <a:schemeClr val="dk1"/>
              </a:solidFill>
            </a:endParaRPr>
          </a:p>
          <a:p>
            <a:pPr indent="0" lvl="0" marL="0" rtl="0" algn="l">
              <a:lnSpc>
                <a:spcPct val="115000"/>
              </a:lnSpc>
              <a:spcBef>
                <a:spcPts val="1200"/>
              </a:spcBef>
              <a:spcAft>
                <a:spcPts val="0"/>
              </a:spcAft>
              <a:buNone/>
            </a:pPr>
            <a:r>
              <a:rPr lang="en-CA">
                <a:solidFill>
                  <a:schemeClr val="dk1"/>
                </a:solidFill>
              </a:rPr>
              <a:t>At this point, for a simple legislative history, you have enough information to trace the bill that created your act through the legislative process, and find the debates around it. If any of this information isn't findable, or the process becomes more complex, come talk to a librarian.</a:t>
            </a:r>
            <a:endParaRPr>
              <a:solidFill>
                <a:schemeClr val="dk1"/>
              </a:solidFill>
            </a:endParaRPr>
          </a:p>
          <a:p>
            <a:pPr indent="-298450" lvl="1" marL="914400" rtl="0" algn="l">
              <a:lnSpc>
                <a:spcPct val="115000"/>
              </a:lnSpc>
              <a:spcBef>
                <a:spcPts val="1200"/>
              </a:spcBef>
              <a:spcAft>
                <a:spcPts val="0"/>
              </a:spcAft>
              <a:buClr>
                <a:schemeClr val="dk1"/>
              </a:buClr>
              <a:buSzPts val="1100"/>
              <a:buAutoNum type="alphaLcPeriod"/>
            </a:pPr>
            <a:r>
              <a:rPr lang="en-CA">
                <a:solidFill>
                  <a:schemeClr val="dk1"/>
                </a:solidFill>
              </a:rPr>
              <a:t>as "search within" works poorly or not at all (due to the limitations of Optical Character Recognition).</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f8ee7dfa4a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f8ee7dfa4a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f8ee7dfa4a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f8ee7dfa4a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f8eb889613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f8eb889613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ea460b711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ea460b711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f0ab53f38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f0ab53f38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f0ab53f38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f0ab53f38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77530f035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77530f035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24e10ff00e6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3" name="Google Shape;283;g24e10ff00e6_0_15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fcb4508184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fcb4508184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4e10ff00e6_0_2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7" name="Google Shape;77;g24e10ff00e6_0_20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4e10ff00e6_0_2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3" name="Google Shape;83;g24e10ff00e6_0_25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fcb450818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fcb450818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f0ab53f380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f0ab53f380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120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f8ee7dfa4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f8ee7dfa4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CA"/>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www.westlawnextcanada.com/students" TargetMode="External"/><Relationship Id="rId4" Type="http://schemas.openxmlformats.org/officeDocument/2006/relationships/hyperlink" Target="https://signin.lexisnexis.com/lnaccess/app/signin/aci/ca"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www.uwindsor.ca/law/library/" TargetMode="External"/><Relationship Id="rId4" Type="http://schemas.openxmlformats.org/officeDocument/2006/relationships/hyperlink" Target="https://proview-thomsonreuters-com.lawlibrary.laws.uwindsor.ca/library.html?sponsor=WIND-4#/eReferenceLibrary" TargetMode="External"/><Relationship Id="rId5" Type="http://schemas.openxmlformats.org/officeDocument/2006/relationships/hyperlink" Target="https://www.uwindsor.ca/law/library/" TargetMode="External"/><Relationship Id="rId6" Type="http://schemas.openxmlformats.org/officeDocument/2006/relationships/hyperlink" Target="http://www.westlawnextcanada.com/student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plus.lexis.com/ca" TargetMode="External"/><Relationship Id="rId4" Type="http://schemas.openxmlformats.org/officeDocument/2006/relationships/hyperlink" Target="https://www.westlawnextcanada.co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s://plus.lexis.com/ca" TargetMode="External"/><Relationship Id="rId4" Type="http://schemas.openxmlformats.org/officeDocument/2006/relationships/hyperlink" Target="https://plus.lexis.com/ca" TargetMode="External"/><Relationship Id="rId5" Type="http://schemas.openxmlformats.org/officeDocument/2006/relationships/hyperlink" Target="https://www.westlawnextcanada.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www.westlawnextcanada.com/" TargetMode="External"/><Relationship Id="rId4" Type="http://schemas.openxmlformats.org/officeDocument/2006/relationships/hyperlink" Target="https://plus.lexis.com/ca"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s://www.canada.ca/en/intergovernmental-affairs/services/federation/distribution-legislative-powers.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hyperlink" Target="https://www.ontario.ca/laws" TargetMode="External"/><Relationship Id="rId4" Type="http://schemas.openxmlformats.org/officeDocument/2006/relationships/hyperlink" Target="https://laws-lois.justice.gc.ca/eng/"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1.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hyperlink" Target="http://www.heinonline.org.lawlibrary.laws.uwindsor.ca/HOL/Welcome"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hyperlink" Target="https://www.ola.org/en/legislative-business/house-documents" TargetMode="External"/><Relationship Id="rId4" Type="http://schemas.openxmlformats.org/officeDocument/2006/relationships/hyperlink" Target="https://www.ola.org/en/legislative-business/house-documents" TargetMode="External"/><Relationship Id="rId11" Type="http://schemas.openxmlformats.org/officeDocument/2006/relationships/hyperlink" Target="http://parl.canadiana.ca/browse?show=12" TargetMode="External"/><Relationship Id="rId10" Type="http://schemas.openxmlformats.org/officeDocument/2006/relationships/hyperlink" Target="https://www.ourcommons.ca/PublicationSearch/en/?PubType=37%E2%80%8B" TargetMode="External"/><Relationship Id="rId12" Type="http://schemas.openxmlformats.org/officeDocument/2006/relationships/hyperlink" Target="http://parl.canadiana.ca/browse?show=12" TargetMode="External"/><Relationship Id="rId9" Type="http://schemas.openxmlformats.org/officeDocument/2006/relationships/hyperlink" Target="https://www.ourcommons.ca/PublicationSearch/en/?PubType=37" TargetMode="External"/><Relationship Id="rId5" Type="http://schemas.openxmlformats.org/officeDocument/2006/relationships/hyperlink" Target="http://hansardindex.ontla.on.ca/%E2%80%8B" TargetMode="External"/><Relationship Id="rId6" Type="http://schemas.openxmlformats.org/officeDocument/2006/relationships/hyperlink" Target="http://hansardindex.ontla.on.ca/%E2%80%8B" TargetMode="External"/><Relationship Id="rId7" Type="http://schemas.openxmlformats.org/officeDocument/2006/relationships/hyperlink" Target="https://www.ourcommons.ca/DocumentViewer/en/35-1/house/hansard-index" TargetMode="External"/><Relationship Id="rId8" Type="http://schemas.openxmlformats.org/officeDocument/2006/relationships/hyperlink" Target="https://www.ourcommons.ca/DocumentViewer/en/35-1/house/hansard-index%E2%80%8B"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hyperlink" Target="https://plus.lexis.com/ca" TargetMode="External"/><Relationship Id="rId4" Type="http://schemas.openxmlformats.org/officeDocument/2006/relationships/hyperlink" Target="https://www.westlawnextcanada.com/"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hyperlink" Target="https://guides.library.queensu.ca/legislative-concordanc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1.xml"/><Relationship Id="rId3" Type="http://schemas.openxmlformats.org/officeDocument/2006/relationships/hyperlink" Target="mailto:lawreference@uwindsor.ca" TargetMode="External"/><Relationship Id="rId4" Type="http://schemas.openxmlformats.org/officeDocument/2006/relationships/hyperlink" Target="mailto:meris@uwindsor.c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CA"/>
              <a:t>Legal Research</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CA"/>
              <a:t>For Mooting</a:t>
            </a:r>
            <a:endParaRPr/>
          </a:p>
        </p:txBody>
      </p:sp>
      <p:sp>
        <p:nvSpPr>
          <p:cNvPr id="56" name="Google Shape;56;p13"/>
          <p:cNvSpPr txBox="1"/>
          <p:nvPr/>
        </p:nvSpPr>
        <p:spPr>
          <a:xfrm>
            <a:off x="3858900" y="3423950"/>
            <a:ext cx="2063400" cy="42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CA"/>
              <a:t>And Mooters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Legal Encyclopedias</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CA" sz="1400"/>
              <a:t>Use a legal encyclopedia to see both how a topic fits into a broader area of law, and how it is split into narrower topics.</a:t>
            </a:r>
            <a:endParaRPr/>
          </a:p>
          <a:p>
            <a:pPr indent="-342900" lvl="0" marL="457200" rtl="0" algn="l">
              <a:spcBef>
                <a:spcPts val="0"/>
              </a:spcBef>
              <a:spcAft>
                <a:spcPts val="0"/>
              </a:spcAft>
              <a:buSzPts val="1800"/>
              <a:buChar char="●"/>
            </a:pPr>
            <a:r>
              <a:rPr lang="en-CA" u="sng">
                <a:solidFill>
                  <a:schemeClr val="hlink"/>
                </a:solidFill>
                <a:hlinkClick r:id="rId3"/>
              </a:rPr>
              <a:t>Canadian Encyclopedic Digest</a:t>
            </a:r>
            <a:r>
              <a:rPr lang="en-CA"/>
              <a:t> </a:t>
            </a:r>
            <a:r>
              <a:rPr lang="en-CA"/>
              <a:t>(Barristers and Solicitors (Ontario))</a:t>
            </a:r>
            <a:endParaRPr/>
          </a:p>
          <a:p>
            <a:pPr indent="-342900" lvl="0" marL="457200" rtl="0" algn="l">
              <a:spcBef>
                <a:spcPts val="0"/>
              </a:spcBef>
              <a:spcAft>
                <a:spcPts val="0"/>
              </a:spcAft>
              <a:buSzPts val="1800"/>
              <a:buChar char="●"/>
            </a:pPr>
            <a:r>
              <a:rPr lang="en-CA" u="sng">
                <a:solidFill>
                  <a:schemeClr val="hlink"/>
                </a:solidFill>
                <a:hlinkClick r:id="rId4"/>
              </a:rPr>
              <a:t>Halsbury’s</a:t>
            </a:r>
            <a:r>
              <a:rPr lang="en-CA"/>
              <a:t> (Legal Profession)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Stand on the Shoulders of Giants</a:t>
            </a:r>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342900" lvl="0" marL="457200" rtl="0" algn="l">
              <a:spcBef>
                <a:spcPts val="0"/>
              </a:spcBef>
              <a:spcAft>
                <a:spcPts val="0"/>
              </a:spcAft>
              <a:buSzPts val="1800"/>
              <a:buChar char="●"/>
            </a:pPr>
            <a:r>
              <a:rPr lang="en-CA"/>
              <a:t>Textbooks: </a:t>
            </a:r>
            <a:r>
              <a:rPr lang="en-CA" u="sng">
                <a:solidFill>
                  <a:schemeClr val="hlink"/>
                </a:solidFill>
                <a:hlinkClick r:id="rId3"/>
              </a:rPr>
              <a:t>Library catalogue</a:t>
            </a:r>
            <a:r>
              <a:rPr lang="en-CA"/>
              <a:t>, </a:t>
            </a:r>
            <a:r>
              <a:rPr lang="en-CA" u="sng">
                <a:solidFill>
                  <a:schemeClr val="hlink"/>
                </a:solidFill>
                <a:hlinkClick r:id="rId4"/>
              </a:rPr>
              <a:t>Proview</a:t>
            </a:r>
            <a:r>
              <a:rPr lang="en-CA"/>
              <a:t> (Fox on Copyright)</a:t>
            </a:r>
            <a:endParaRPr/>
          </a:p>
          <a:p>
            <a:pPr indent="-317500" lvl="1" marL="914400" rtl="0" algn="l">
              <a:spcBef>
                <a:spcPts val="0"/>
              </a:spcBef>
              <a:spcAft>
                <a:spcPts val="0"/>
              </a:spcAft>
              <a:buSzPts val="1400"/>
              <a:buChar char="○"/>
            </a:pPr>
            <a:r>
              <a:rPr lang="en-CA"/>
              <a:t>Situate a topic in the broader area of law</a:t>
            </a:r>
            <a:endParaRPr/>
          </a:p>
          <a:p>
            <a:pPr indent="-317500" lvl="1" marL="914400" rtl="0" algn="l">
              <a:spcBef>
                <a:spcPts val="0"/>
              </a:spcBef>
              <a:spcAft>
                <a:spcPts val="0"/>
              </a:spcAft>
              <a:buSzPts val="1400"/>
              <a:buChar char="○"/>
            </a:pPr>
            <a:r>
              <a:rPr lang="en-CA"/>
              <a:t>Provide key words​ and concepts</a:t>
            </a:r>
            <a:endParaRPr/>
          </a:p>
          <a:p>
            <a:pPr indent="-317500" lvl="2" marL="1371600" rtl="0" algn="l">
              <a:spcBef>
                <a:spcPts val="0"/>
              </a:spcBef>
              <a:spcAft>
                <a:spcPts val="0"/>
              </a:spcAft>
              <a:buSzPts val="1400"/>
              <a:buChar char="■"/>
            </a:pPr>
            <a:r>
              <a:rPr lang="en-CA"/>
              <a:t>Index</a:t>
            </a:r>
            <a:endParaRPr/>
          </a:p>
          <a:p>
            <a:pPr indent="-317500" lvl="1" marL="914400" rtl="0" algn="l">
              <a:spcBef>
                <a:spcPts val="0"/>
              </a:spcBef>
              <a:spcAft>
                <a:spcPts val="0"/>
              </a:spcAft>
              <a:buSzPts val="1400"/>
              <a:buChar char="○"/>
            </a:pPr>
            <a:r>
              <a:rPr lang="en-CA"/>
              <a:t>Set out how an area of law fits together</a:t>
            </a:r>
            <a:endParaRPr/>
          </a:p>
          <a:p>
            <a:pPr indent="-317500" lvl="2" marL="1371600" rtl="0" algn="l">
              <a:spcBef>
                <a:spcPts val="0"/>
              </a:spcBef>
              <a:spcAft>
                <a:spcPts val="0"/>
              </a:spcAft>
              <a:buSzPts val="1400"/>
              <a:buChar char="■"/>
            </a:pPr>
            <a:r>
              <a:rPr lang="en-CA"/>
              <a:t>Table of Contents</a:t>
            </a:r>
            <a:endParaRPr/>
          </a:p>
          <a:p>
            <a:pPr indent="-317500" lvl="1" marL="914400" rtl="0" algn="l">
              <a:spcBef>
                <a:spcPts val="0"/>
              </a:spcBef>
              <a:spcAft>
                <a:spcPts val="0"/>
              </a:spcAft>
              <a:buSzPts val="1400"/>
              <a:buChar char="○"/>
            </a:pPr>
            <a:r>
              <a:rPr lang="en-CA"/>
              <a:t>Offer suggestions of further readings​, key cases​, and relevant legislation​</a:t>
            </a:r>
            <a:endParaRPr/>
          </a:p>
          <a:p>
            <a:pPr indent="-317500" lvl="2" marL="1371600" rtl="0" algn="l">
              <a:spcBef>
                <a:spcPts val="0"/>
              </a:spcBef>
              <a:spcAft>
                <a:spcPts val="0"/>
              </a:spcAft>
              <a:buSzPts val="1400"/>
              <a:buChar char="■"/>
            </a:pPr>
            <a:r>
              <a:rPr lang="en-CA"/>
              <a:t>Table of Cases</a:t>
            </a:r>
            <a:endParaRPr/>
          </a:p>
          <a:p>
            <a:pPr indent="-317500" lvl="2" marL="1371600" rtl="0" algn="l">
              <a:spcBef>
                <a:spcPts val="0"/>
              </a:spcBef>
              <a:spcAft>
                <a:spcPts val="0"/>
              </a:spcAft>
              <a:buSzPts val="1400"/>
              <a:buChar char="■"/>
            </a:pPr>
            <a:r>
              <a:rPr lang="en-CA"/>
              <a:t>Table of Legislation</a:t>
            </a:r>
            <a:endParaRPr/>
          </a:p>
          <a:p>
            <a:pPr indent="-342900" lvl="0" marL="457200" rtl="0" algn="l">
              <a:spcBef>
                <a:spcPts val="0"/>
              </a:spcBef>
              <a:spcAft>
                <a:spcPts val="0"/>
              </a:spcAft>
              <a:buSzPts val="1800"/>
              <a:buChar char="●"/>
            </a:pPr>
            <a:r>
              <a:rPr lang="en-CA"/>
              <a:t>Journal </a:t>
            </a:r>
            <a:r>
              <a:rPr lang="en-CA"/>
              <a:t>articles: </a:t>
            </a:r>
            <a:r>
              <a:rPr lang="en-CA" u="sng">
                <a:solidFill>
                  <a:schemeClr val="hlink"/>
                </a:solidFill>
                <a:hlinkClick r:id="rId5"/>
              </a:rPr>
              <a:t>Heinonline </a:t>
            </a:r>
            <a:r>
              <a:rPr lang="en-CA"/>
              <a:t>and the </a:t>
            </a:r>
            <a:r>
              <a:rPr lang="en-CA" u="sng">
                <a:solidFill>
                  <a:schemeClr val="hlink"/>
                </a:solidFill>
                <a:hlinkClick r:id="rId6"/>
              </a:rPr>
              <a:t>Index to Canadian Legal Literature</a:t>
            </a:r>
            <a:endParaRPr/>
          </a:p>
          <a:p>
            <a:pPr indent="-317500" lvl="1" marL="914400" rtl="0" algn="l">
              <a:spcBef>
                <a:spcPts val="0"/>
              </a:spcBef>
              <a:spcAft>
                <a:spcPts val="0"/>
              </a:spcAft>
              <a:buSzPts val="1400"/>
              <a:buChar char="○"/>
            </a:pPr>
            <a:r>
              <a:rPr lang="en-CA"/>
              <a:t>Timely materials when researching a recent change</a:t>
            </a:r>
            <a:endParaRPr/>
          </a:p>
          <a:p>
            <a:pPr indent="-317500" lvl="1" marL="914400" rtl="0" algn="l">
              <a:spcBef>
                <a:spcPts val="0"/>
              </a:spcBef>
              <a:spcAft>
                <a:spcPts val="0"/>
              </a:spcAft>
              <a:buSzPts val="1400"/>
              <a:buChar char="○"/>
            </a:pPr>
            <a:r>
              <a:rPr lang="en-CA"/>
              <a:t>Narrower focus, in comparison with textbooks</a:t>
            </a:r>
            <a:endParaRPr/>
          </a:p>
          <a:p>
            <a:pPr indent="-317500" lvl="1" marL="914400" rtl="0" algn="l">
              <a:spcBef>
                <a:spcPts val="0"/>
              </a:spcBef>
              <a:spcAft>
                <a:spcPts val="0"/>
              </a:spcAft>
              <a:buSzPts val="1400"/>
              <a:buChar char="○"/>
            </a:pPr>
            <a:r>
              <a:rPr lang="en-CA"/>
              <a:t>ICLL: zealous defence</a:t>
            </a:r>
            <a:endParaRPr/>
          </a:p>
          <a:p>
            <a:pPr indent="0" lvl="0" marL="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7925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CA"/>
              <a:t>Caselaw</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Case Law - Topical Research</a:t>
            </a:r>
            <a:endParaRPr/>
          </a:p>
        </p:txBody>
      </p:sp>
      <p:sp>
        <p:nvSpPr>
          <p:cNvPr id="126" name="Google Shape;126;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CA"/>
              <a:t>Digests</a:t>
            </a:r>
            <a:endParaRPr/>
          </a:p>
          <a:p>
            <a:pPr indent="-342900" lvl="1" marL="914400" rtl="0" algn="l">
              <a:spcBef>
                <a:spcPts val="0"/>
              </a:spcBef>
              <a:spcAft>
                <a:spcPts val="0"/>
              </a:spcAft>
              <a:buSzPts val="1800"/>
              <a:buChar char="○"/>
            </a:pPr>
            <a:r>
              <a:rPr lang="en-CA" sz="1800" u="sng">
                <a:solidFill>
                  <a:schemeClr val="hlink"/>
                </a:solidFill>
                <a:hlinkClick r:id="rId3"/>
              </a:rPr>
              <a:t>Lexis+</a:t>
            </a:r>
            <a:r>
              <a:rPr lang="en-CA" sz="1800"/>
              <a:t> = All Canada Digests (Canada Legal Profession Digest)</a:t>
            </a:r>
            <a:endParaRPr sz="1800"/>
          </a:p>
          <a:p>
            <a:pPr indent="-284720" lvl="2" marL="1371600" rtl="0" algn="l">
              <a:spcBef>
                <a:spcPts val="0"/>
              </a:spcBef>
              <a:spcAft>
                <a:spcPts val="0"/>
              </a:spcAft>
              <a:buSzPts val="884"/>
              <a:buChar char="■"/>
            </a:pPr>
            <a:r>
              <a:rPr lang="en-CA" sz="1283"/>
              <a:t>“Contains all Canada Digest topical sources. The summaries currently date back to the late 1800's, and are organized according to a detailed classification scheme. All Canada Digest contains summaries of cases from all jurisdictions including Quebec, the Supreme Court of Canada, the Federal Court and Federal Court of Appeal, and various federal and provincial administrative boards.”</a:t>
            </a:r>
            <a:endParaRPr sz="1283"/>
          </a:p>
          <a:p>
            <a:pPr indent="-342900" lvl="1" marL="914400" rtl="0" algn="l">
              <a:spcBef>
                <a:spcPts val="0"/>
              </a:spcBef>
              <a:spcAft>
                <a:spcPts val="0"/>
              </a:spcAft>
              <a:buSzPts val="1800"/>
              <a:buChar char="○"/>
            </a:pPr>
            <a:r>
              <a:rPr lang="en-CA" sz="1800" u="sng">
                <a:solidFill>
                  <a:schemeClr val="accent5"/>
                </a:solidFill>
                <a:hlinkClick r:id="rId4">
                  <a:extLst>
                    <a:ext uri="{A12FA001-AC4F-418D-AE19-62706E023703}">
                      <ahyp:hlinkClr val="tx"/>
                    </a:ext>
                  </a:extLst>
                </a:hlinkClick>
              </a:rPr>
              <a:t>Westlaw</a:t>
            </a:r>
            <a:r>
              <a:rPr lang="en-CA" sz="1800"/>
              <a:t> = Canadian Abridgement/Browse Legal Topics (Professions and occupations)</a:t>
            </a:r>
            <a:endParaRPr sz="1800"/>
          </a:p>
          <a:p>
            <a:pPr indent="-317500" lvl="2" marL="1371600" rtl="0" algn="l">
              <a:spcBef>
                <a:spcPts val="0"/>
              </a:spcBef>
              <a:spcAft>
                <a:spcPts val="0"/>
              </a:spcAft>
              <a:buSzPts val="1400"/>
              <a:buChar char="■"/>
            </a:pPr>
            <a:r>
              <a:rPr lang="en-CA"/>
              <a:t>Same tree structure, appears to be same cases, but searchability differs</a:t>
            </a:r>
            <a:endParaRPr/>
          </a:p>
          <a:p>
            <a:pPr indent="-317500" lvl="2" marL="1371600" rtl="0" algn="l">
              <a:spcBef>
                <a:spcPts val="0"/>
              </a:spcBef>
              <a:spcAft>
                <a:spcPts val="0"/>
              </a:spcAft>
              <a:buSzPts val="1400"/>
              <a:buChar char="■"/>
            </a:pPr>
            <a:r>
              <a:rPr lang="en-CA"/>
              <a:t>“Covers virtually every case reported in Canada since 1803, and every reported or unreported case received from the courts since 1986, with the exception of Quebec civil law cases.”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CA"/>
              <a:t>Facts v Legal Issues</a:t>
            </a:r>
            <a:endParaRPr/>
          </a:p>
        </p:txBody>
      </p:sp>
      <p:sp>
        <p:nvSpPr>
          <p:cNvPr id="132" name="Google Shape;132;p2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en-CA"/>
              <a:t>Fine balance between what matters and what doesn’t</a:t>
            </a:r>
            <a:endParaRPr/>
          </a:p>
          <a:p>
            <a:pPr indent="-317500" lvl="1" marL="914400" rtl="0" algn="l">
              <a:lnSpc>
                <a:spcPct val="115000"/>
              </a:lnSpc>
              <a:spcBef>
                <a:spcPts val="0"/>
              </a:spcBef>
              <a:spcAft>
                <a:spcPts val="0"/>
              </a:spcAft>
              <a:buSzPts val="1400"/>
              <a:buChar char="○"/>
            </a:pPr>
            <a:r>
              <a:rPr lang="en-CA" sz="1800"/>
              <a:t>Don’t be distracted by interesting but irrelevant details</a:t>
            </a:r>
            <a:endParaRPr/>
          </a:p>
          <a:p>
            <a:pPr indent="-342900" lvl="0" marL="457200" rtl="0" algn="l">
              <a:lnSpc>
                <a:spcPct val="115000"/>
              </a:lnSpc>
              <a:spcBef>
                <a:spcPts val="0"/>
              </a:spcBef>
              <a:spcAft>
                <a:spcPts val="0"/>
              </a:spcAft>
              <a:buSzPts val="1800"/>
              <a:buChar char="●"/>
            </a:pPr>
            <a:r>
              <a:rPr lang="en-CA"/>
              <a:t>Analogies, similar situations, sometimes ok, sometimes not</a:t>
            </a:r>
            <a:endParaRPr/>
          </a:p>
          <a:p>
            <a:pPr indent="-342900" lvl="0" marL="457200" rtl="0" algn="l">
              <a:lnSpc>
                <a:spcPct val="115000"/>
              </a:lnSpc>
              <a:spcBef>
                <a:spcPts val="0"/>
              </a:spcBef>
              <a:spcAft>
                <a:spcPts val="0"/>
              </a:spcAft>
              <a:buSzPts val="1800"/>
              <a:buChar char="●"/>
            </a:pPr>
            <a:r>
              <a:rPr lang="en-CA"/>
              <a:t>Avoid fixation on specific fact patterns… they rarely can be matched!</a:t>
            </a:r>
            <a:endParaRPr/>
          </a:p>
          <a:p>
            <a:pPr indent="-342900" lvl="0" marL="457200" rtl="0" algn="l">
              <a:lnSpc>
                <a:spcPct val="115000"/>
              </a:lnSpc>
              <a:spcBef>
                <a:spcPts val="0"/>
              </a:spcBef>
              <a:spcAft>
                <a:spcPts val="0"/>
              </a:spcAft>
              <a:buSzPts val="1800"/>
              <a:buChar char="●"/>
            </a:pPr>
            <a:r>
              <a:rPr lang="en-CA"/>
              <a:t>If there there is 100% congruence, there’s not much to talk about</a:t>
            </a:r>
            <a:endParaRPr/>
          </a:p>
          <a:p>
            <a:pPr indent="0" lvl="0" marL="0" rtl="0" algn="l">
              <a:lnSpc>
                <a:spcPct val="115000"/>
              </a:lnSpc>
              <a:spcBef>
                <a:spcPts val="1200"/>
              </a:spcBef>
              <a:spcAft>
                <a:spcPts val="1200"/>
              </a:spcAft>
              <a:buSzPts val="180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When You’ve Found a Case</a:t>
            </a:r>
            <a:endParaRPr/>
          </a:p>
        </p:txBody>
      </p:sp>
      <p:sp>
        <p:nvSpPr>
          <p:cNvPr id="138" name="Google Shape;138;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9250" lvl="0" marL="457200" rtl="0" algn="l">
              <a:spcBef>
                <a:spcPts val="0"/>
              </a:spcBef>
              <a:spcAft>
                <a:spcPts val="0"/>
              </a:spcAft>
              <a:buClr>
                <a:schemeClr val="dk1"/>
              </a:buClr>
              <a:buSzPts val="1900"/>
              <a:buChar char="●"/>
            </a:pPr>
            <a:r>
              <a:rPr lang="en-CA" sz="1900">
                <a:solidFill>
                  <a:schemeClr val="dk1"/>
                </a:solidFill>
              </a:rPr>
              <a:t>Work it backwards</a:t>
            </a:r>
            <a:endParaRPr sz="1900">
              <a:solidFill>
                <a:schemeClr val="dk1"/>
              </a:solidFill>
            </a:endParaRPr>
          </a:p>
          <a:p>
            <a:pPr indent="-349250" lvl="1" marL="914400" rtl="0" algn="l">
              <a:spcBef>
                <a:spcPts val="0"/>
              </a:spcBef>
              <a:spcAft>
                <a:spcPts val="0"/>
              </a:spcAft>
              <a:buClr>
                <a:schemeClr val="dk1"/>
              </a:buClr>
              <a:buSzPts val="1900"/>
              <a:buChar char="○"/>
            </a:pPr>
            <a:r>
              <a:rPr lang="en-CA" sz="1900">
                <a:solidFill>
                  <a:schemeClr val="dk1"/>
                </a:solidFill>
              </a:rPr>
              <a:t>What cases does your starting case cite? Focus on the paragraph(s) that deal with the topic(s) most of interest to you.</a:t>
            </a:r>
            <a:endParaRPr sz="1900">
              <a:solidFill>
                <a:schemeClr val="dk1"/>
              </a:solidFill>
            </a:endParaRPr>
          </a:p>
          <a:p>
            <a:pPr indent="-349250" lvl="1" marL="914400" rtl="0" algn="l">
              <a:spcBef>
                <a:spcPts val="0"/>
              </a:spcBef>
              <a:spcAft>
                <a:spcPts val="0"/>
              </a:spcAft>
              <a:buClr>
                <a:schemeClr val="dk1"/>
              </a:buClr>
              <a:buSzPts val="1900"/>
              <a:buChar char="○"/>
            </a:pPr>
            <a:r>
              <a:rPr lang="en-CA" sz="1900">
                <a:solidFill>
                  <a:schemeClr val="dk1"/>
                </a:solidFill>
              </a:rPr>
              <a:t>What cases does the judge refer to in their reasoning process?</a:t>
            </a:r>
            <a:endParaRPr sz="1900">
              <a:solidFill>
                <a:schemeClr val="dk1"/>
              </a:solidFill>
            </a:endParaRPr>
          </a:p>
          <a:p>
            <a:pPr indent="-349250" lvl="1" marL="914400" rtl="0" algn="l">
              <a:spcBef>
                <a:spcPts val="0"/>
              </a:spcBef>
              <a:spcAft>
                <a:spcPts val="0"/>
              </a:spcAft>
              <a:buClr>
                <a:schemeClr val="dk1"/>
              </a:buClr>
              <a:buSzPts val="1900"/>
              <a:buChar char="○"/>
            </a:pPr>
            <a:r>
              <a:rPr lang="en-CA" sz="1900">
                <a:solidFill>
                  <a:schemeClr val="dk1"/>
                </a:solidFill>
              </a:rPr>
              <a:t>Beyond caselaw, are there articles/reports/texts cited by the judge? Make a list of all the items that seems to be useful.</a:t>
            </a:r>
            <a:endParaRPr sz="1900">
              <a:solidFill>
                <a:schemeClr val="dk1"/>
              </a:solidFill>
            </a:endParaRPr>
          </a:p>
          <a:p>
            <a:pPr indent="-349250" lvl="0" marL="457200" rtl="0" algn="l">
              <a:spcBef>
                <a:spcPts val="0"/>
              </a:spcBef>
              <a:spcAft>
                <a:spcPts val="0"/>
              </a:spcAft>
              <a:buClr>
                <a:schemeClr val="dk1"/>
              </a:buClr>
              <a:buSzPts val="1900"/>
              <a:buChar char="●"/>
            </a:pPr>
            <a:r>
              <a:rPr lang="en-CA" sz="1900">
                <a:solidFill>
                  <a:schemeClr val="dk1"/>
                </a:solidFill>
              </a:rPr>
              <a:t>Work it forwards</a:t>
            </a:r>
            <a:endParaRPr sz="1900">
              <a:solidFill>
                <a:schemeClr val="dk1"/>
              </a:solidFill>
            </a:endParaRPr>
          </a:p>
          <a:p>
            <a:pPr indent="-349250" lvl="1" marL="914400" rtl="0" algn="l">
              <a:spcBef>
                <a:spcPts val="0"/>
              </a:spcBef>
              <a:spcAft>
                <a:spcPts val="0"/>
              </a:spcAft>
              <a:buClr>
                <a:schemeClr val="dk1"/>
              </a:buClr>
              <a:buSzPts val="1900"/>
              <a:buChar char="○"/>
            </a:pPr>
            <a:r>
              <a:rPr lang="en-CA" sz="1900">
                <a:solidFill>
                  <a:schemeClr val="dk1"/>
                </a:solidFill>
              </a:rPr>
              <a:t>Note up your case and make a list of cases that seem promising.</a:t>
            </a:r>
            <a:endParaRPr sz="1900">
              <a:solidFill>
                <a:schemeClr val="dk1"/>
              </a:solidFill>
            </a:endParaRPr>
          </a:p>
          <a:p>
            <a:pPr indent="0" lvl="0" marL="0" rtl="0" algn="l">
              <a:spcBef>
                <a:spcPts val="1200"/>
              </a:spcBef>
              <a:spcAft>
                <a:spcPts val="0"/>
              </a:spcAft>
              <a:buClr>
                <a:schemeClr val="dk1"/>
              </a:buClr>
              <a:buSzPts val="1100"/>
              <a:buFont typeface="Arial"/>
              <a:buNone/>
            </a:pPr>
            <a:r>
              <a:t/>
            </a:r>
            <a:endParaRPr sz="1100">
              <a:solidFill>
                <a:schemeClr val="dk1"/>
              </a:solidFill>
            </a:endParaRPr>
          </a:p>
          <a:p>
            <a:pPr indent="0" lvl="0" marL="0" rtl="0" algn="l">
              <a:spcBef>
                <a:spcPts val="1200"/>
              </a:spcBef>
              <a:spcAft>
                <a:spcPts val="1200"/>
              </a:spcAft>
              <a:buNone/>
            </a:pPr>
            <a:r>
              <a:t/>
            </a:r>
            <a:endParaRPr sz="11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Noting Up</a:t>
            </a:r>
            <a:endParaRPr/>
          </a:p>
        </p:txBody>
      </p:sp>
      <p:sp>
        <p:nvSpPr>
          <p:cNvPr id="144" name="Google Shape;144;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CA"/>
              <a:t>Noting up</a:t>
            </a:r>
            <a:endParaRPr/>
          </a:p>
          <a:p>
            <a:pPr indent="-317500" lvl="1" marL="914400" rtl="0" algn="l">
              <a:spcBef>
                <a:spcPts val="0"/>
              </a:spcBef>
              <a:spcAft>
                <a:spcPts val="0"/>
              </a:spcAft>
              <a:buSzPts val="1400"/>
              <a:buChar char="○"/>
            </a:pPr>
            <a:r>
              <a:rPr lang="en-CA"/>
              <a:t>The process of determining whether a particular case is still “good law,” and finding other cases that deal with similar legal topics or fact patterns</a:t>
            </a:r>
            <a:endParaRPr/>
          </a:p>
          <a:p>
            <a:pPr indent="-317500" lvl="2" marL="1371600" rtl="0" algn="l">
              <a:spcBef>
                <a:spcPts val="0"/>
              </a:spcBef>
              <a:spcAft>
                <a:spcPts val="0"/>
              </a:spcAft>
              <a:buSzPts val="1400"/>
              <a:buChar char="■"/>
            </a:pPr>
            <a:r>
              <a:rPr lang="en-CA"/>
              <a:t>Two primary questions to ask:</a:t>
            </a:r>
            <a:endParaRPr/>
          </a:p>
          <a:p>
            <a:pPr indent="-317500" lvl="3" marL="1828800" rtl="0" algn="l">
              <a:spcBef>
                <a:spcPts val="0"/>
              </a:spcBef>
              <a:spcAft>
                <a:spcPts val="0"/>
              </a:spcAft>
              <a:buSzPts val="1400"/>
              <a:buChar char="●"/>
            </a:pPr>
            <a:r>
              <a:rPr lang="en-CA"/>
              <a:t>Has it been overturned on appeal?</a:t>
            </a:r>
            <a:endParaRPr/>
          </a:p>
          <a:p>
            <a:pPr indent="-317500" lvl="3" marL="1828800" rtl="0" algn="l">
              <a:spcBef>
                <a:spcPts val="0"/>
              </a:spcBef>
              <a:spcAft>
                <a:spcPts val="0"/>
              </a:spcAft>
              <a:buSzPts val="1400"/>
              <a:buChar char="●"/>
            </a:pPr>
            <a:r>
              <a:rPr lang="en-CA"/>
              <a:t>Have subsequent cases criticized it, overruled it, limited its application, extended its application?</a:t>
            </a:r>
            <a:endParaRPr/>
          </a:p>
          <a:p>
            <a:pPr indent="-342900" lvl="0" marL="457200" rtl="0" algn="l">
              <a:spcBef>
                <a:spcPts val="0"/>
              </a:spcBef>
              <a:spcAft>
                <a:spcPts val="0"/>
              </a:spcAft>
              <a:buSzPts val="1800"/>
              <a:buChar char="●"/>
            </a:pPr>
            <a:r>
              <a:rPr lang="en-CA"/>
              <a:t>Precedent</a:t>
            </a:r>
            <a:endParaRPr/>
          </a:p>
          <a:p>
            <a:pPr indent="-317500" lvl="1" marL="914400" rtl="0" algn="l">
              <a:spcBef>
                <a:spcPts val="0"/>
              </a:spcBef>
              <a:spcAft>
                <a:spcPts val="0"/>
              </a:spcAft>
              <a:buSzPts val="1400"/>
              <a:buChar char="○"/>
            </a:pPr>
            <a:r>
              <a:rPr lang="en-CA"/>
              <a:t>Binding v persuasive</a:t>
            </a:r>
            <a:endParaRPr/>
          </a:p>
          <a:p>
            <a:pPr indent="-317500" lvl="1" marL="914400" rtl="0" algn="l">
              <a:spcBef>
                <a:spcPts val="0"/>
              </a:spcBef>
              <a:spcAft>
                <a:spcPts val="0"/>
              </a:spcAft>
              <a:buSzPts val="1400"/>
              <a:buChar char="○"/>
            </a:pPr>
            <a:r>
              <a:rPr lang="en-CA"/>
              <a:t>Not as straightforward as it appears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Noting Up: How</a:t>
            </a:r>
            <a:endParaRPr/>
          </a:p>
        </p:txBody>
      </p:sp>
      <p:sp>
        <p:nvSpPr>
          <p:cNvPr id="150" name="Google Shape;150;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CA"/>
              <a:t>2004 SCC 13</a:t>
            </a:r>
            <a:endParaRPr/>
          </a:p>
          <a:p>
            <a:pPr indent="-342900" lvl="0" marL="457200" rtl="0" algn="l">
              <a:spcBef>
                <a:spcPts val="0"/>
              </a:spcBef>
              <a:spcAft>
                <a:spcPts val="0"/>
              </a:spcAft>
              <a:buSzPts val="1800"/>
              <a:buChar char="●"/>
            </a:pPr>
            <a:r>
              <a:rPr lang="en-CA" u="sng">
                <a:solidFill>
                  <a:schemeClr val="hlink"/>
                </a:solidFill>
                <a:hlinkClick r:id="rId3"/>
              </a:rPr>
              <a:t>Lexis+</a:t>
            </a:r>
            <a:r>
              <a:rPr lang="en-CA" u="sng">
                <a:solidFill>
                  <a:schemeClr val="hlink"/>
                </a:solidFill>
                <a:hlinkClick r:id="rId4"/>
              </a:rPr>
              <a:t> </a:t>
            </a:r>
            <a:r>
              <a:rPr lang="en-CA"/>
              <a:t>= Quickcite</a:t>
            </a:r>
            <a:endParaRPr/>
          </a:p>
          <a:p>
            <a:pPr indent="-317500" lvl="1" marL="914400" rtl="0" algn="l">
              <a:spcBef>
                <a:spcPts val="0"/>
              </a:spcBef>
              <a:spcAft>
                <a:spcPts val="0"/>
              </a:spcAft>
              <a:buSzPts val="1400"/>
              <a:buChar char="○"/>
            </a:pPr>
            <a:r>
              <a:rPr lang="en-CA"/>
              <a:t>Shortcut cit:</a:t>
            </a:r>
            <a:endParaRPr/>
          </a:p>
          <a:p>
            <a:pPr indent="-317500" lvl="1" marL="914400" rtl="0" algn="l">
              <a:spcBef>
                <a:spcPts val="0"/>
              </a:spcBef>
              <a:spcAft>
                <a:spcPts val="0"/>
              </a:spcAft>
              <a:buSzPts val="1400"/>
              <a:buChar char="○"/>
            </a:pPr>
            <a:r>
              <a:rPr lang="en-CA"/>
              <a:t>Or find first, and then Quickcite</a:t>
            </a:r>
            <a:endParaRPr/>
          </a:p>
          <a:p>
            <a:pPr indent="-342900" lvl="0" marL="457200" rtl="0" algn="l">
              <a:spcBef>
                <a:spcPts val="0"/>
              </a:spcBef>
              <a:spcAft>
                <a:spcPts val="0"/>
              </a:spcAft>
              <a:buSzPts val="1800"/>
              <a:buChar char="●"/>
            </a:pPr>
            <a:r>
              <a:rPr lang="en-CA" u="sng">
                <a:solidFill>
                  <a:schemeClr val="accent5"/>
                </a:solidFill>
                <a:hlinkClick r:id="rId5">
                  <a:extLst>
                    <a:ext uri="{A12FA001-AC4F-418D-AE19-62706E023703}">
                      <ahyp:hlinkClr val="tx"/>
                    </a:ext>
                  </a:extLst>
                </a:hlinkClick>
              </a:rPr>
              <a:t>Westlaw</a:t>
            </a:r>
            <a:r>
              <a:rPr lang="en-CA"/>
              <a:t> = Keycite</a:t>
            </a:r>
            <a:endParaRPr/>
          </a:p>
          <a:p>
            <a:pPr indent="-317500" lvl="1" marL="914400" rtl="0" algn="l">
              <a:spcBef>
                <a:spcPts val="0"/>
              </a:spcBef>
              <a:spcAft>
                <a:spcPts val="0"/>
              </a:spcAft>
              <a:buSzPts val="1400"/>
              <a:buChar char="○"/>
            </a:pPr>
            <a:r>
              <a:rPr lang="en-CA"/>
              <a:t>Always find first, then Citing References</a:t>
            </a:r>
            <a:endParaRPr/>
          </a:p>
          <a:p>
            <a:pPr indent="-317500" lvl="2" marL="1371600" rtl="0" algn="l">
              <a:spcBef>
                <a:spcPts val="0"/>
              </a:spcBef>
              <a:spcAft>
                <a:spcPts val="0"/>
              </a:spcAft>
              <a:buSzPts val="1400"/>
              <a:buChar char="■"/>
            </a:pPr>
            <a:r>
              <a:rPr lang="en-CA"/>
              <a:t>Ideally by citation (case law), otherwise “Find and Keycite” tab</a:t>
            </a:r>
            <a:endParaRPr/>
          </a:p>
          <a:p>
            <a:pPr indent="-317500" lvl="3" marL="1828800" rtl="0" algn="l">
              <a:spcBef>
                <a:spcPts val="0"/>
              </a:spcBef>
              <a:spcAft>
                <a:spcPts val="0"/>
              </a:spcAft>
              <a:buSzPts val="1400"/>
              <a:buChar char="●"/>
            </a:pPr>
            <a:r>
              <a:rPr lang="en-CA"/>
              <a:t>Find and KeyCite a Case by Name</a:t>
            </a:r>
            <a:endParaRPr/>
          </a:p>
          <a:p>
            <a:pPr indent="0" lvl="0" marL="0" rtl="0" algn="l">
              <a:spcBef>
                <a:spcPts val="1200"/>
              </a:spcBef>
              <a:spcAft>
                <a:spcPts val="120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Noting Up: How - Filtering</a:t>
            </a:r>
            <a:endParaRPr/>
          </a:p>
        </p:txBody>
      </p:sp>
      <p:sp>
        <p:nvSpPr>
          <p:cNvPr id="156" name="Google Shape;156;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CA"/>
              <a:t>Manipulation of results</a:t>
            </a:r>
            <a:endParaRPr/>
          </a:p>
          <a:p>
            <a:pPr indent="-317500" lvl="1" marL="914400" rtl="0" algn="l">
              <a:spcBef>
                <a:spcPts val="0"/>
              </a:spcBef>
              <a:spcAft>
                <a:spcPts val="0"/>
              </a:spcAft>
              <a:buSzPts val="1400"/>
              <a:buChar char="○"/>
            </a:pPr>
            <a:r>
              <a:rPr lang="en-CA"/>
              <a:t>Filtering reduces number of results shown</a:t>
            </a:r>
            <a:endParaRPr/>
          </a:p>
          <a:p>
            <a:pPr indent="-342900" lvl="0" marL="457200" rtl="0" algn="l">
              <a:spcBef>
                <a:spcPts val="0"/>
              </a:spcBef>
              <a:spcAft>
                <a:spcPts val="0"/>
              </a:spcAft>
              <a:buSzPts val="1800"/>
              <a:buChar char="●"/>
            </a:pPr>
            <a:r>
              <a:rPr lang="en-CA"/>
              <a:t>Filtering results</a:t>
            </a:r>
            <a:endParaRPr/>
          </a:p>
          <a:p>
            <a:pPr indent="-317500" lvl="1" marL="914400" rtl="0" algn="l">
              <a:spcBef>
                <a:spcPts val="0"/>
              </a:spcBef>
              <a:spcAft>
                <a:spcPts val="0"/>
              </a:spcAft>
              <a:buSzPts val="1400"/>
              <a:buChar char="○"/>
            </a:pPr>
            <a:r>
              <a:rPr lang="en-CA" u="sng">
                <a:solidFill>
                  <a:schemeClr val="accent5"/>
                </a:solidFill>
                <a:hlinkClick r:id="rId3">
                  <a:extLst>
                    <a:ext uri="{A12FA001-AC4F-418D-AE19-62706E023703}">
                      <ahyp:hlinkClr val="tx"/>
                    </a:ext>
                  </a:extLst>
                </a:hlinkClick>
              </a:rPr>
              <a:t>Westlaw</a:t>
            </a:r>
            <a:r>
              <a:rPr lang="en-CA"/>
              <a:t> = Keycite</a:t>
            </a:r>
            <a:endParaRPr/>
          </a:p>
          <a:p>
            <a:pPr indent="-317500" lvl="2" marL="1371600" rtl="0" algn="l">
              <a:spcBef>
                <a:spcPts val="0"/>
              </a:spcBef>
              <a:spcAft>
                <a:spcPts val="0"/>
              </a:spcAft>
              <a:buSzPts val="1400"/>
              <a:buChar char="■"/>
            </a:pPr>
            <a:r>
              <a:rPr lang="en-CA"/>
              <a:t>“Citing References” - essential point, limit to “Cases and Decisions” first</a:t>
            </a:r>
            <a:endParaRPr/>
          </a:p>
          <a:p>
            <a:pPr indent="-317500" lvl="2" marL="1371600" rtl="0" algn="l">
              <a:spcBef>
                <a:spcPts val="0"/>
              </a:spcBef>
              <a:spcAft>
                <a:spcPts val="0"/>
              </a:spcAft>
              <a:buSzPts val="1400"/>
              <a:buChar char="■"/>
            </a:pPr>
            <a:r>
              <a:rPr lang="en-CA"/>
              <a:t>Canadian Abridgment codes</a:t>
            </a:r>
            <a:endParaRPr/>
          </a:p>
          <a:p>
            <a:pPr indent="-317500" lvl="2" marL="1371600" rtl="0" algn="l">
              <a:spcBef>
                <a:spcPts val="0"/>
              </a:spcBef>
              <a:spcAft>
                <a:spcPts val="0"/>
              </a:spcAft>
              <a:buSzPts val="1400"/>
              <a:buChar char="■"/>
            </a:pPr>
            <a:r>
              <a:rPr lang="en-CA"/>
              <a:t>Filters</a:t>
            </a:r>
            <a:endParaRPr/>
          </a:p>
          <a:p>
            <a:pPr indent="-317500" lvl="2" marL="1371600" rtl="0" algn="l">
              <a:spcBef>
                <a:spcPts val="0"/>
              </a:spcBef>
              <a:spcAft>
                <a:spcPts val="0"/>
              </a:spcAft>
              <a:buSzPts val="1400"/>
              <a:buChar char="■"/>
            </a:pPr>
            <a:r>
              <a:rPr lang="en-CA"/>
              <a:t>Search within</a:t>
            </a:r>
            <a:endParaRPr/>
          </a:p>
          <a:p>
            <a:pPr indent="-317500" lvl="1" marL="914400" rtl="0" algn="l">
              <a:spcBef>
                <a:spcPts val="0"/>
              </a:spcBef>
              <a:spcAft>
                <a:spcPts val="0"/>
              </a:spcAft>
              <a:buSzPts val="1400"/>
              <a:buChar char="○"/>
            </a:pPr>
            <a:r>
              <a:rPr lang="en-CA" u="sng">
                <a:solidFill>
                  <a:schemeClr val="hlink"/>
                </a:solidFill>
                <a:hlinkClick r:id="rId4"/>
              </a:rPr>
              <a:t>Lexis +</a:t>
            </a:r>
            <a:r>
              <a:rPr lang="en-CA"/>
              <a:t> = Quickcite</a:t>
            </a:r>
            <a:endParaRPr/>
          </a:p>
          <a:p>
            <a:pPr indent="-317500" lvl="2" marL="1371600" rtl="0" algn="l">
              <a:spcBef>
                <a:spcPts val="0"/>
              </a:spcBef>
              <a:spcAft>
                <a:spcPts val="0"/>
              </a:spcAft>
              <a:buSzPts val="1400"/>
              <a:buChar char="■"/>
            </a:pPr>
            <a:r>
              <a:rPr lang="en-CA"/>
              <a:t>Filters</a:t>
            </a:r>
            <a:endParaRPr/>
          </a:p>
          <a:p>
            <a:pPr indent="-317500" lvl="2" marL="1371600" rtl="0" algn="l">
              <a:spcBef>
                <a:spcPts val="0"/>
              </a:spcBef>
              <a:spcAft>
                <a:spcPts val="0"/>
              </a:spcAft>
              <a:buSzPts val="1400"/>
              <a:buChar char="■"/>
            </a:pPr>
            <a:r>
              <a:rPr lang="en-CA"/>
              <a:t>Graphical view</a:t>
            </a:r>
            <a:endParaRPr/>
          </a:p>
          <a:p>
            <a:pPr indent="0" lvl="0" marL="0" rtl="0" algn="l">
              <a:spcBef>
                <a:spcPts val="1200"/>
              </a:spcBef>
              <a:spcAft>
                <a:spcPts val="12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1"/>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CA"/>
              <a:t>Legislation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265500" y="1233175"/>
            <a:ext cx="4045200" cy="14823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CA"/>
              <a:t>What are we going to look at?</a:t>
            </a:r>
            <a:endParaRPr/>
          </a:p>
        </p:txBody>
      </p:sp>
      <p:sp>
        <p:nvSpPr>
          <p:cNvPr id="62" name="Google Shape;62;p14"/>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CA" sz="4000"/>
              <a:t>Types</a:t>
            </a:r>
            <a:endParaRPr sz="4000"/>
          </a:p>
          <a:p>
            <a:pPr indent="0" lvl="0" marL="0" rtl="0" algn="l">
              <a:spcBef>
                <a:spcPts val="1200"/>
              </a:spcBef>
              <a:spcAft>
                <a:spcPts val="0"/>
              </a:spcAft>
              <a:buNone/>
            </a:pPr>
            <a:r>
              <a:rPr lang="en-CA" sz="4000"/>
              <a:t>Tools</a:t>
            </a:r>
            <a:endParaRPr sz="4000"/>
          </a:p>
          <a:p>
            <a:pPr indent="0" lvl="0" marL="0" rtl="0" algn="l">
              <a:spcBef>
                <a:spcPts val="1200"/>
              </a:spcBef>
              <a:spcAft>
                <a:spcPts val="0"/>
              </a:spcAft>
              <a:buNone/>
            </a:pPr>
            <a:r>
              <a:rPr lang="en-CA" sz="4000"/>
              <a:t>Techniques</a:t>
            </a:r>
            <a:endParaRPr sz="4000"/>
          </a:p>
          <a:p>
            <a:pPr indent="0" lvl="0" marL="0" rtl="0" algn="l">
              <a:spcBef>
                <a:spcPts val="1200"/>
              </a:spcBef>
              <a:spcAft>
                <a:spcPts val="1200"/>
              </a:spcAft>
              <a:buNone/>
            </a:pPr>
            <a:r>
              <a:t/>
            </a:r>
            <a:endParaRPr/>
          </a:p>
        </p:txBody>
      </p:sp>
      <p:sp>
        <p:nvSpPr>
          <p:cNvPr id="63" name="Google Shape;63;p14"/>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CA"/>
              <a:t>Legislation</a:t>
            </a:r>
            <a:endParaRPr/>
          </a:p>
        </p:txBody>
      </p:sp>
      <p:sp>
        <p:nvSpPr>
          <p:cNvPr id="167" name="Google Shape;167;p3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en-CA"/>
              <a:t>Does any apply?</a:t>
            </a:r>
            <a:endParaRPr/>
          </a:p>
          <a:p>
            <a:pPr indent="-342900" lvl="0" marL="457200" rtl="0" algn="l">
              <a:lnSpc>
                <a:spcPct val="115000"/>
              </a:lnSpc>
              <a:spcBef>
                <a:spcPts val="0"/>
              </a:spcBef>
              <a:spcAft>
                <a:spcPts val="0"/>
              </a:spcAft>
              <a:buSzPts val="1800"/>
              <a:buChar char="●"/>
            </a:pPr>
            <a:r>
              <a:rPr lang="en-CA"/>
              <a:t>Whose?</a:t>
            </a:r>
            <a:endParaRPr/>
          </a:p>
          <a:p>
            <a:pPr indent="-342900" lvl="0" marL="457200" rtl="0" algn="l">
              <a:lnSpc>
                <a:spcPct val="115000"/>
              </a:lnSpc>
              <a:spcBef>
                <a:spcPts val="0"/>
              </a:spcBef>
              <a:spcAft>
                <a:spcPts val="0"/>
              </a:spcAft>
              <a:buSzPts val="1800"/>
              <a:buChar char="●"/>
            </a:pPr>
            <a:r>
              <a:rPr lang="en-CA"/>
              <a:t>Whole act (reg) or section?</a:t>
            </a:r>
            <a:endParaRPr/>
          </a:p>
          <a:p>
            <a:pPr indent="-342900" lvl="0" marL="457200" rtl="0" algn="l">
              <a:lnSpc>
                <a:spcPct val="115000"/>
              </a:lnSpc>
              <a:spcBef>
                <a:spcPts val="0"/>
              </a:spcBef>
              <a:spcAft>
                <a:spcPts val="0"/>
              </a:spcAft>
              <a:buSzPts val="1800"/>
              <a:buChar char="●"/>
            </a:pPr>
            <a:r>
              <a:rPr lang="en-CA"/>
              <a:t>Now or then?</a:t>
            </a:r>
            <a:endParaRPr/>
          </a:p>
          <a:p>
            <a:pPr indent="-317500" lvl="1" marL="914400" rtl="0" algn="l">
              <a:lnSpc>
                <a:spcPct val="115000"/>
              </a:lnSpc>
              <a:spcBef>
                <a:spcPts val="0"/>
              </a:spcBef>
              <a:spcAft>
                <a:spcPts val="0"/>
              </a:spcAft>
              <a:buSzPts val="1400"/>
              <a:buChar char="○"/>
            </a:pPr>
            <a:r>
              <a:rPr lang="en-CA"/>
              <a:t>Precise date or general?</a:t>
            </a:r>
            <a:endParaRPr/>
          </a:p>
          <a:p>
            <a:pPr indent="-342900" lvl="0" marL="457200" rtl="0" algn="l">
              <a:lnSpc>
                <a:spcPct val="115000"/>
              </a:lnSpc>
              <a:spcBef>
                <a:spcPts val="0"/>
              </a:spcBef>
              <a:spcAft>
                <a:spcPts val="0"/>
              </a:spcAft>
              <a:buSzPts val="1800"/>
              <a:buChar char="●"/>
            </a:pPr>
            <a:r>
              <a:rPr lang="en-CA"/>
              <a:t>Just the legislation or the “why” around it?</a:t>
            </a:r>
            <a:endParaRPr/>
          </a:p>
          <a:p>
            <a:pPr indent="0" lvl="0" marL="0" rtl="0" algn="l">
              <a:lnSpc>
                <a:spcPct val="115000"/>
              </a:lnSpc>
              <a:spcBef>
                <a:spcPts val="1200"/>
              </a:spcBef>
              <a:spcAft>
                <a:spcPts val="1200"/>
              </a:spcAft>
              <a:buSzPts val="180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Legislation</a:t>
            </a:r>
            <a:endParaRPr/>
          </a:p>
        </p:txBody>
      </p:sp>
      <p:sp>
        <p:nvSpPr>
          <p:cNvPr id="173" name="Google Shape;173;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CA"/>
              <a:t>Federal, provincial, municipal</a:t>
            </a:r>
            <a:endParaRPr/>
          </a:p>
          <a:p>
            <a:pPr indent="-342900" lvl="0" marL="457200" rtl="0" algn="l">
              <a:spcBef>
                <a:spcPts val="0"/>
              </a:spcBef>
              <a:spcAft>
                <a:spcPts val="0"/>
              </a:spcAft>
              <a:buSzPts val="1800"/>
              <a:buChar char="●"/>
            </a:pPr>
            <a:r>
              <a:rPr lang="en-CA" u="sng">
                <a:solidFill>
                  <a:schemeClr val="hlink"/>
                </a:solidFill>
                <a:hlinkClick r:id="rId3"/>
              </a:rPr>
              <a:t>Constitutional distribution of powers</a:t>
            </a:r>
            <a:endParaRPr/>
          </a:p>
          <a:p>
            <a:pPr indent="-342900" lvl="0" marL="457200" rtl="0" algn="l">
              <a:spcBef>
                <a:spcPts val="0"/>
              </a:spcBef>
              <a:spcAft>
                <a:spcPts val="0"/>
              </a:spcAft>
              <a:buSzPts val="1800"/>
              <a:buChar char="●"/>
            </a:pPr>
            <a:r>
              <a:rPr lang="en-CA"/>
              <a:t>Statutes/acts</a:t>
            </a:r>
            <a:endParaRPr/>
          </a:p>
          <a:p>
            <a:pPr indent="-342900" lvl="0" marL="457200" rtl="0" algn="l">
              <a:spcBef>
                <a:spcPts val="0"/>
              </a:spcBef>
              <a:spcAft>
                <a:spcPts val="0"/>
              </a:spcAft>
              <a:buSzPts val="1800"/>
              <a:buChar char="●"/>
            </a:pPr>
            <a:r>
              <a:rPr lang="en-CA"/>
              <a:t>Regulations</a:t>
            </a:r>
            <a:endParaRPr/>
          </a:p>
          <a:p>
            <a:pPr indent="-317500" lvl="1" marL="914400" rtl="0" algn="l">
              <a:spcBef>
                <a:spcPts val="0"/>
              </a:spcBef>
              <a:spcAft>
                <a:spcPts val="0"/>
              </a:spcAft>
              <a:buSzPts val="1400"/>
              <a:buChar char="○"/>
            </a:pPr>
            <a:r>
              <a:rPr lang="en-CA"/>
              <a:t>Subordinate legislation</a:t>
            </a:r>
            <a:endParaRPr/>
          </a:p>
          <a:p>
            <a:pPr indent="-342900" lvl="0" marL="457200" rtl="0" algn="l">
              <a:spcBef>
                <a:spcPts val="0"/>
              </a:spcBef>
              <a:spcAft>
                <a:spcPts val="0"/>
              </a:spcAft>
              <a:buSzPts val="1800"/>
              <a:buChar char="●"/>
            </a:pPr>
            <a:r>
              <a:rPr lang="en-CA"/>
              <a:t>(Bylaws)</a:t>
            </a:r>
            <a:endParaRPr/>
          </a:p>
          <a:p>
            <a:pPr indent="0" lvl="0" marL="0" rtl="0" algn="l">
              <a:spcBef>
                <a:spcPts val="1200"/>
              </a:spcBef>
              <a:spcAft>
                <a:spcPts val="120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Legislation: </a:t>
            </a:r>
            <a:r>
              <a:rPr b="1" lang="en-CA"/>
              <a:t>Annual</a:t>
            </a:r>
            <a:r>
              <a:rPr lang="en-CA"/>
              <a:t> v Revised v Consolidated</a:t>
            </a:r>
            <a:endParaRPr/>
          </a:p>
        </p:txBody>
      </p:sp>
      <p:sp>
        <p:nvSpPr>
          <p:cNvPr id="179" name="Google Shape;179;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CA"/>
              <a:t>Annual</a:t>
            </a:r>
            <a:endParaRPr/>
          </a:p>
          <a:p>
            <a:pPr indent="-342900" lvl="0" marL="457200" rtl="0" algn="l">
              <a:spcBef>
                <a:spcPts val="1200"/>
              </a:spcBef>
              <a:spcAft>
                <a:spcPts val="0"/>
              </a:spcAft>
              <a:buSzPts val="1800"/>
              <a:buChar char="●"/>
            </a:pPr>
            <a:r>
              <a:rPr lang="en-CA"/>
              <a:t>Refers to legislation as it was passed (acts) or made (regulations). </a:t>
            </a:r>
            <a:endParaRPr/>
          </a:p>
          <a:p>
            <a:pPr indent="-342900" lvl="0" marL="457200" rtl="0" algn="l">
              <a:spcBef>
                <a:spcPts val="0"/>
              </a:spcBef>
              <a:spcAft>
                <a:spcPts val="0"/>
              </a:spcAft>
              <a:buSzPts val="1800"/>
              <a:buChar char="●"/>
            </a:pPr>
            <a:r>
              <a:rPr lang="en-CA"/>
              <a:t>Acts: annual statute volumes. Regs: Gazette.</a:t>
            </a:r>
            <a:endParaRPr/>
          </a:p>
          <a:p>
            <a:pPr indent="-342900" lvl="0" marL="457200" rtl="0" algn="l">
              <a:spcBef>
                <a:spcPts val="0"/>
              </a:spcBef>
              <a:spcAft>
                <a:spcPts val="0"/>
              </a:spcAft>
              <a:buSzPts val="1800"/>
              <a:buChar char="●"/>
            </a:pPr>
            <a:r>
              <a:rPr lang="en-CA"/>
              <a:t>Source Law on Elaws, Annual Statutes on Justice Laws, older on Heinonline.</a:t>
            </a:r>
            <a:endParaRPr/>
          </a:p>
          <a:p>
            <a:pPr indent="-317500" lvl="1" marL="914400" rtl="0" algn="l">
              <a:spcBef>
                <a:spcPts val="0"/>
              </a:spcBef>
              <a:spcAft>
                <a:spcPts val="0"/>
              </a:spcAft>
              <a:buSzPts val="1400"/>
              <a:buChar char="○"/>
            </a:pPr>
            <a:r>
              <a:rPr lang="en-CA"/>
              <a:t>Federal regs only through Canada Gazette</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CA"/>
              <a:t>Legislation: Annual v </a:t>
            </a:r>
            <a:r>
              <a:rPr b="1" lang="en-CA"/>
              <a:t>Revised</a:t>
            </a:r>
            <a:r>
              <a:rPr lang="en-CA"/>
              <a:t> v Consolidated</a:t>
            </a:r>
            <a:endParaRPr/>
          </a:p>
        </p:txBody>
      </p:sp>
      <p:sp>
        <p:nvSpPr>
          <p:cNvPr id="185" name="Google Shape;185;p3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Clr>
                <a:schemeClr val="dk1"/>
              </a:buClr>
              <a:buSzPts val="1100"/>
              <a:buFont typeface="Arial"/>
              <a:buNone/>
            </a:pPr>
            <a:r>
              <a:rPr lang="en-CA"/>
              <a:t>Revised</a:t>
            </a:r>
            <a:endParaRPr/>
          </a:p>
          <a:p>
            <a:pPr indent="-342900" lvl="0" marL="457200" rtl="0" algn="l">
              <a:spcBef>
                <a:spcPts val="1200"/>
              </a:spcBef>
              <a:spcAft>
                <a:spcPts val="0"/>
              </a:spcAft>
              <a:buSzPts val="1800"/>
              <a:buChar char="●"/>
            </a:pPr>
            <a:r>
              <a:rPr lang="en-CA"/>
              <a:t>All of the statutes, regulations, or both in force in a jurisdiction at a given time, with all amendments applied. </a:t>
            </a:r>
            <a:endParaRPr/>
          </a:p>
          <a:p>
            <a:pPr indent="-342900" lvl="0" marL="457200" rtl="0" algn="l">
              <a:spcBef>
                <a:spcPts val="0"/>
              </a:spcBef>
              <a:spcAft>
                <a:spcPts val="0"/>
              </a:spcAft>
              <a:buSzPts val="1800"/>
              <a:buChar char="●"/>
            </a:pPr>
            <a:r>
              <a:rPr lang="en-CA"/>
              <a:t>New collection re-organized, re-numbered, re-published as a set of bound volumes. </a:t>
            </a:r>
            <a:endParaRPr/>
          </a:p>
          <a:p>
            <a:pPr indent="-342900" lvl="0" marL="457200" rtl="0" algn="l">
              <a:spcBef>
                <a:spcPts val="0"/>
              </a:spcBef>
              <a:spcAft>
                <a:spcPts val="0"/>
              </a:spcAft>
              <a:buSzPts val="1800"/>
              <a:buChar char="●"/>
            </a:pPr>
            <a:r>
              <a:rPr lang="en-CA"/>
              <a:t>Final Revised Statutes/Regulations of Ontario (RSO/RRO) were in 1990, final Revised Statutes of Canada (RSC) was in 1985, final revised regulations of Canada, slightly inaccurately named the Consolidated Regulations of Canada (CRC) was in 1978.</a:t>
            </a:r>
            <a:endParaRPr/>
          </a:p>
          <a:p>
            <a:pPr indent="-342900" lvl="0" marL="457200" rtl="0" algn="l">
              <a:spcBef>
                <a:spcPts val="0"/>
              </a:spcBef>
              <a:spcAft>
                <a:spcPts val="0"/>
              </a:spcAft>
              <a:buSzPts val="1800"/>
              <a:buChar char="●"/>
            </a:pPr>
            <a:r>
              <a:rPr lang="en-CA"/>
              <a:t>As sets, Heinonline.</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CA"/>
              <a:t>Legislation: Annual v Revised v </a:t>
            </a:r>
            <a:r>
              <a:rPr b="1" lang="en-CA"/>
              <a:t>Consolidated</a:t>
            </a:r>
            <a:endParaRPr b="1"/>
          </a:p>
        </p:txBody>
      </p:sp>
      <p:sp>
        <p:nvSpPr>
          <p:cNvPr id="191" name="Google Shape;191;p3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CA"/>
              <a:t>Consolidated</a:t>
            </a:r>
            <a:endParaRPr/>
          </a:p>
          <a:p>
            <a:pPr indent="-342900" lvl="0" marL="457200" rtl="0" algn="l">
              <a:spcBef>
                <a:spcPts val="1200"/>
              </a:spcBef>
              <a:spcAft>
                <a:spcPts val="0"/>
              </a:spcAft>
              <a:buSzPts val="1800"/>
              <a:buChar char="●"/>
            </a:pPr>
            <a:r>
              <a:rPr lang="en-CA"/>
              <a:t>Like a revision, consolidated law "folds in" all the amendments since the legislation was made/revised.</a:t>
            </a:r>
            <a:endParaRPr/>
          </a:p>
          <a:p>
            <a:pPr indent="-342900" lvl="0" marL="457200" rtl="0" algn="l">
              <a:spcBef>
                <a:spcPts val="0"/>
              </a:spcBef>
              <a:spcAft>
                <a:spcPts val="0"/>
              </a:spcAft>
              <a:buSzPts val="1800"/>
              <a:buChar char="●"/>
            </a:pPr>
            <a:r>
              <a:rPr lang="en-CA"/>
              <a:t>Unlike a revision, this process occurs on an act by act (or reg by reg) basis, when an amendment happen and does not result in renumbering.</a:t>
            </a:r>
            <a:endParaRPr/>
          </a:p>
          <a:p>
            <a:pPr indent="-342900" lvl="0" marL="457200" rtl="0" algn="l">
              <a:spcBef>
                <a:spcPts val="0"/>
              </a:spcBef>
              <a:spcAft>
                <a:spcPts val="0"/>
              </a:spcAft>
              <a:buSzPts val="1800"/>
              <a:buChar char="●"/>
            </a:pPr>
            <a:r>
              <a:rPr lang="en-CA"/>
              <a:t>Justice Laws and E-laws, office consolidations.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Legislation - Finding Current Consolidated Law</a:t>
            </a:r>
            <a:endParaRPr/>
          </a:p>
        </p:txBody>
      </p:sp>
      <p:sp>
        <p:nvSpPr>
          <p:cNvPr id="197" name="Google Shape;197;p3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CA"/>
              <a:t>On Westlaw and Lexis+ </a:t>
            </a:r>
            <a:r>
              <a:rPr i="1" lang="en-CA"/>
              <a:t>and</a:t>
            </a:r>
            <a:r>
              <a:rPr lang="en-CA"/>
              <a:t> Canlii but… Go to the official sources</a:t>
            </a:r>
            <a:endParaRPr/>
          </a:p>
          <a:p>
            <a:pPr indent="-317500" lvl="1" marL="914400" rtl="0" algn="l">
              <a:spcBef>
                <a:spcPts val="0"/>
              </a:spcBef>
              <a:spcAft>
                <a:spcPts val="0"/>
              </a:spcAft>
              <a:buSzPts val="1400"/>
              <a:buChar char="○"/>
            </a:pPr>
            <a:r>
              <a:rPr lang="en-CA"/>
              <a:t>Ontario: </a:t>
            </a:r>
            <a:r>
              <a:rPr lang="en-CA" u="sng">
                <a:solidFill>
                  <a:schemeClr val="hlink"/>
                </a:solidFill>
                <a:hlinkClick r:id="rId3"/>
              </a:rPr>
              <a:t>E-laws</a:t>
            </a:r>
            <a:endParaRPr/>
          </a:p>
          <a:p>
            <a:pPr indent="-317500" lvl="1" marL="914400" rtl="0" algn="l">
              <a:spcBef>
                <a:spcPts val="0"/>
              </a:spcBef>
              <a:spcAft>
                <a:spcPts val="0"/>
              </a:spcAft>
              <a:buSzPts val="1400"/>
              <a:buChar char="○"/>
            </a:pPr>
            <a:r>
              <a:rPr lang="en-CA"/>
              <a:t>Federal: </a:t>
            </a:r>
            <a:r>
              <a:rPr lang="en-CA" u="sng">
                <a:solidFill>
                  <a:schemeClr val="hlink"/>
                </a:solidFill>
                <a:hlinkClick r:id="rId4"/>
              </a:rPr>
              <a:t>Justice Laws</a:t>
            </a:r>
            <a:endParaRPr/>
          </a:p>
          <a:p>
            <a:pPr indent="-342900" lvl="0" marL="457200" rtl="0" algn="l">
              <a:spcBef>
                <a:spcPts val="0"/>
              </a:spcBef>
              <a:spcAft>
                <a:spcPts val="0"/>
              </a:spcAft>
              <a:buSzPts val="1800"/>
              <a:buChar char="●"/>
            </a:pPr>
            <a:r>
              <a:rPr lang="en-CA"/>
              <a:t>Greyed out text</a:t>
            </a:r>
            <a:endParaRPr/>
          </a:p>
          <a:p>
            <a:pPr indent="-317500" lvl="1" marL="914400" rtl="0" algn="l">
              <a:spcBef>
                <a:spcPts val="0"/>
              </a:spcBef>
              <a:spcAft>
                <a:spcPts val="0"/>
              </a:spcAft>
              <a:buSzPts val="1400"/>
              <a:buChar char="○"/>
            </a:pPr>
            <a:r>
              <a:rPr lang="en-CA"/>
              <a:t>Justice Laws: sections of original act not in force</a:t>
            </a:r>
            <a:endParaRPr/>
          </a:p>
          <a:p>
            <a:pPr indent="-317500" lvl="1" marL="914400" rtl="0" algn="l">
              <a:spcBef>
                <a:spcPts val="0"/>
              </a:spcBef>
              <a:spcAft>
                <a:spcPts val="0"/>
              </a:spcAft>
              <a:buSzPts val="1400"/>
              <a:buChar char="○"/>
            </a:pPr>
            <a:r>
              <a:rPr lang="en-CA"/>
              <a:t>E-Laws: sections of original act OR amendments not in force</a:t>
            </a:r>
            <a:endParaRPr/>
          </a:p>
          <a:p>
            <a:pPr indent="-342900" lvl="0" marL="457200" rtl="0" algn="l">
              <a:spcBef>
                <a:spcPts val="0"/>
              </a:spcBef>
              <a:spcAft>
                <a:spcPts val="0"/>
              </a:spcAft>
              <a:buSzPts val="1800"/>
              <a:buChar char="●"/>
            </a:pPr>
            <a:r>
              <a:rPr lang="en-CA"/>
              <a:t>Versions: Point (period) In Time</a:t>
            </a:r>
            <a:endParaRPr/>
          </a:p>
          <a:p>
            <a:pPr indent="-317500" lvl="1" marL="914400" rtl="0" algn="l">
              <a:spcBef>
                <a:spcPts val="0"/>
              </a:spcBef>
              <a:spcAft>
                <a:spcPts val="0"/>
              </a:spcAft>
              <a:buSzPts val="1400"/>
              <a:buChar char="○"/>
            </a:pPr>
            <a:r>
              <a:rPr lang="en-CA"/>
              <a:t>How act/reg looked before/between amendments</a:t>
            </a:r>
            <a:endParaRPr/>
          </a:p>
          <a:p>
            <a:pPr indent="-342900" lvl="0" marL="457200" rtl="0" algn="l">
              <a:spcBef>
                <a:spcPts val="0"/>
              </a:spcBef>
              <a:spcAft>
                <a:spcPts val="0"/>
              </a:spcAft>
              <a:buSzPts val="1800"/>
              <a:buChar char="●"/>
            </a:pPr>
            <a:r>
              <a:rPr lang="en-CA"/>
              <a:t>Regulations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Legislation: Process/History/Intent</a:t>
            </a:r>
            <a:endParaRPr/>
          </a:p>
        </p:txBody>
      </p:sp>
      <p:sp>
        <p:nvSpPr>
          <p:cNvPr id="203" name="Google Shape;203;p3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CA"/>
              <a:t>Where (when) particular legislative language originated, and *why*: legislative intent</a:t>
            </a:r>
            <a:endParaRPr/>
          </a:p>
          <a:p>
            <a:pPr indent="-317500" lvl="1" marL="914400" rtl="0" algn="l">
              <a:spcBef>
                <a:spcPts val="0"/>
              </a:spcBef>
              <a:spcAft>
                <a:spcPts val="0"/>
              </a:spcAft>
              <a:buSzPts val="1400"/>
              <a:buChar char="○"/>
            </a:pPr>
            <a:r>
              <a:rPr lang="en-CA"/>
              <a:t>Statutory</a:t>
            </a:r>
            <a:r>
              <a:rPr lang="en-CA"/>
              <a:t> interpretation</a:t>
            </a:r>
            <a:endParaRPr/>
          </a:p>
          <a:p>
            <a:pPr indent="-342900" lvl="0" marL="457200" rtl="0" algn="l">
              <a:spcBef>
                <a:spcPts val="0"/>
              </a:spcBef>
              <a:spcAft>
                <a:spcPts val="0"/>
              </a:spcAft>
              <a:buSzPts val="1800"/>
              <a:buChar char="●"/>
            </a:pPr>
            <a:r>
              <a:rPr lang="en-CA"/>
              <a:t>Figure this out by looking at legislative history</a:t>
            </a:r>
            <a:endParaRPr/>
          </a:p>
          <a:p>
            <a:pPr indent="-342900" lvl="0" marL="457200" rtl="0" algn="l">
              <a:spcBef>
                <a:spcPts val="0"/>
              </a:spcBef>
              <a:spcAft>
                <a:spcPts val="0"/>
              </a:spcAft>
              <a:buSzPts val="1800"/>
              <a:buChar char="●"/>
            </a:pPr>
            <a:r>
              <a:rPr lang="en-CA"/>
              <a:t>Have to understand legislative process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Legislative Process</a:t>
            </a:r>
            <a:endParaRPr/>
          </a:p>
        </p:txBody>
      </p:sp>
      <p:sp>
        <p:nvSpPr>
          <p:cNvPr id="209" name="Google Shape;209;p39"/>
          <p:cNvSpPr txBox="1"/>
          <p:nvPr>
            <p:ph idx="1" type="body"/>
          </p:nvPr>
        </p:nvSpPr>
        <p:spPr>
          <a:xfrm>
            <a:off x="311700" y="1200725"/>
            <a:ext cx="8520600" cy="3416400"/>
          </a:xfrm>
          <a:prstGeom prst="rect">
            <a:avLst/>
          </a:prstGeom>
        </p:spPr>
        <p:txBody>
          <a:bodyPr anchorCtr="0" anchor="t" bIns="91425" lIns="91425" spcFirstLastPara="1" rIns="91425" wrap="square" tIns="91425">
            <a:normAutofit lnSpcReduction="20000"/>
          </a:bodyPr>
          <a:lstStyle/>
          <a:p>
            <a:pPr indent="-330715" lvl="0" marL="457200" rtl="0" algn="l">
              <a:spcBef>
                <a:spcPts val="1200"/>
              </a:spcBef>
              <a:spcAft>
                <a:spcPts val="0"/>
              </a:spcAft>
              <a:buClr>
                <a:schemeClr val="dk1"/>
              </a:buClr>
              <a:buSzPts val="1608"/>
              <a:buChar char="●"/>
            </a:pPr>
            <a:r>
              <a:rPr lang="en-CA" sz="1608">
                <a:solidFill>
                  <a:schemeClr val="dk1"/>
                </a:solidFill>
              </a:rPr>
              <a:t>First reading: bill is introduced.</a:t>
            </a:r>
            <a:endParaRPr sz="1608">
              <a:solidFill>
                <a:schemeClr val="dk1"/>
              </a:solidFill>
            </a:endParaRPr>
          </a:p>
          <a:p>
            <a:pPr indent="-330715" lvl="0" marL="457200" rtl="0" algn="l">
              <a:spcBef>
                <a:spcPts val="0"/>
              </a:spcBef>
              <a:spcAft>
                <a:spcPts val="0"/>
              </a:spcAft>
              <a:buClr>
                <a:schemeClr val="dk1"/>
              </a:buClr>
              <a:buSzPts val="1608"/>
              <a:buChar char="●"/>
            </a:pPr>
            <a:r>
              <a:rPr b="1" lang="en-CA" sz="1608">
                <a:solidFill>
                  <a:schemeClr val="dk1"/>
                </a:solidFill>
              </a:rPr>
              <a:t>Second reading: bill is justified with a speech sponsor, debated, and then voted on. </a:t>
            </a:r>
            <a:endParaRPr b="1" sz="1608">
              <a:solidFill>
                <a:schemeClr val="dk1"/>
              </a:solidFill>
            </a:endParaRPr>
          </a:p>
          <a:p>
            <a:pPr indent="-330715" lvl="0" marL="457200" rtl="0" algn="l">
              <a:spcBef>
                <a:spcPts val="0"/>
              </a:spcBef>
              <a:spcAft>
                <a:spcPts val="0"/>
              </a:spcAft>
              <a:buClr>
                <a:schemeClr val="dk1"/>
              </a:buClr>
              <a:buSzPts val="1608"/>
              <a:buChar char="●"/>
            </a:pPr>
            <a:r>
              <a:rPr b="1" lang="en-CA" sz="1608">
                <a:solidFill>
                  <a:schemeClr val="dk1"/>
                </a:solidFill>
              </a:rPr>
              <a:t>Committee: Clause by clause discussion by a standing or special committee interested.</a:t>
            </a:r>
            <a:endParaRPr b="1" sz="1608">
              <a:solidFill>
                <a:schemeClr val="dk1"/>
              </a:solidFill>
            </a:endParaRPr>
          </a:p>
          <a:p>
            <a:pPr indent="-330715" lvl="0" marL="457200" rtl="0" algn="l">
              <a:spcBef>
                <a:spcPts val="0"/>
              </a:spcBef>
              <a:spcAft>
                <a:spcPts val="0"/>
              </a:spcAft>
              <a:buClr>
                <a:schemeClr val="dk1"/>
              </a:buClr>
              <a:buSzPts val="1608"/>
              <a:buChar char="●"/>
            </a:pPr>
            <a:r>
              <a:rPr lang="en-CA" sz="1608">
                <a:solidFill>
                  <a:schemeClr val="dk1"/>
                </a:solidFill>
              </a:rPr>
              <a:t>Third reading: little or no debate, final vote</a:t>
            </a:r>
            <a:endParaRPr sz="1608">
              <a:solidFill>
                <a:schemeClr val="dk1"/>
              </a:solidFill>
            </a:endParaRPr>
          </a:p>
          <a:p>
            <a:pPr indent="-330715" lvl="0" marL="457200" rtl="0" algn="l">
              <a:spcBef>
                <a:spcPts val="0"/>
              </a:spcBef>
              <a:spcAft>
                <a:spcPts val="0"/>
              </a:spcAft>
              <a:buClr>
                <a:schemeClr val="dk1"/>
              </a:buClr>
              <a:buSzPts val="1608"/>
              <a:buChar char="●"/>
            </a:pPr>
            <a:r>
              <a:rPr lang="en-CA" sz="1608">
                <a:solidFill>
                  <a:schemeClr val="dk1"/>
                </a:solidFill>
              </a:rPr>
              <a:t>Ontario: process complete.</a:t>
            </a:r>
            <a:endParaRPr sz="1608">
              <a:solidFill>
                <a:schemeClr val="dk1"/>
              </a:solidFill>
            </a:endParaRPr>
          </a:p>
          <a:p>
            <a:pPr indent="-330715" lvl="0" marL="457200" rtl="0" algn="l">
              <a:spcBef>
                <a:spcPts val="0"/>
              </a:spcBef>
              <a:spcAft>
                <a:spcPts val="0"/>
              </a:spcAft>
              <a:buClr>
                <a:schemeClr val="dk1"/>
              </a:buClr>
              <a:buSzPts val="1608"/>
              <a:buChar char="●"/>
            </a:pPr>
            <a:r>
              <a:rPr lang="en-CA" sz="1608">
                <a:solidFill>
                  <a:schemeClr val="dk1"/>
                </a:solidFill>
              </a:rPr>
              <a:t>Federal: bicameral system​. Bills are introduced in House of Commons or Senate​, go through three readings in each house.</a:t>
            </a:r>
            <a:endParaRPr sz="1608">
              <a:solidFill>
                <a:schemeClr val="dk1"/>
              </a:solidFill>
            </a:endParaRPr>
          </a:p>
          <a:p>
            <a:pPr indent="-330715" lvl="0" marL="457200" rtl="0" algn="l">
              <a:spcBef>
                <a:spcPts val="0"/>
              </a:spcBef>
              <a:spcAft>
                <a:spcPts val="0"/>
              </a:spcAft>
              <a:buClr>
                <a:schemeClr val="dk1"/>
              </a:buClr>
              <a:buSzPts val="1608"/>
              <a:buChar char="●"/>
            </a:pPr>
            <a:r>
              <a:rPr lang="en-CA" sz="1608">
                <a:solidFill>
                  <a:schemeClr val="dk1"/>
                </a:solidFill>
              </a:rPr>
              <a:t>Bill becomes an act upon Royal Assent. </a:t>
            </a:r>
            <a:endParaRPr sz="1608">
              <a:solidFill>
                <a:schemeClr val="dk1"/>
              </a:solidFill>
            </a:endParaRPr>
          </a:p>
          <a:p>
            <a:pPr indent="-330715" lvl="0" marL="457200" rtl="0" algn="l">
              <a:spcBef>
                <a:spcPts val="0"/>
              </a:spcBef>
              <a:spcAft>
                <a:spcPts val="0"/>
              </a:spcAft>
              <a:buClr>
                <a:schemeClr val="dk1"/>
              </a:buClr>
              <a:buSzPts val="1608"/>
              <a:buChar char="●"/>
            </a:pPr>
            <a:r>
              <a:rPr lang="en-CA" sz="1608">
                <a:solidFill>
                  <a:schemeClr val="dk1"/>
                </a:solidFill>
              </a:rPr>
              <a:t>Do all bills actually make it through the legislative process? No.</a:t>
            </a:r>
            <a:endParaRPr sz="1608">
              <a:solidFill>
                <a:schemeClr val="dk1"/>
              </a:solidFill>
            </a:endParaRPr>
          </a:p>
          <a:p>
            <a:pPr indent="-330715" lvl="0" marL="457200" rtl="0" algn="l">
              <a:spcBef>
                <a:spcPts val="0"/>
              </a:spcBef>
              <a:spcAft>
                <a:spcPts val="0"/>
              </a:spcAft>
              <a:buClr>
                <a:schemeClr val="dk1"/>
              </a:buClr>
              <a:buSzPts val="1608"/>
              <a:buChar char="●"/>
            </a:pPr>
            <a:r>
              <a:rPr lang="en-CA" sz="1608">
                <a:solidFill>
                  <a:schemeClr val="dk1"/>
                </a:solidFill>
              </a:rPr>
              <a:t>What about regulations? Subordinate legislation, not debated​. Regulatory impact statements (federal Gazette, Ontario Regulatory Registry)</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In-Force Information</a:t>
            </a:r>
            <a:endParaRPr/>
          </a:p>
        </p:txBody>
      </p:sp>
      <p:sp>
        <p:nvSpPr>
          <p:cNvPr id="215" name="Google Shape;215;p4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Clr>
                <a:schemeClr val="dk1"/>
              </a:buClr>
              <a:buSzPts val="1100"/>
              <a:buFont typeface="Arial"/>
              <a:buNone/>
            </a:pPr>
            <a:r>
              <a:rPr lang="en-CA" sz="1400">
                <a:solidFill>
                  <a:schemeClr val="dk1"/>
                </a:solidFill>
              </a:rPr>
              <a:t>An act has to "come into force" before it has force or effect. Look at the end of the act to find out how it comes into force. Note, omnibus bills may have in-force information at the end of individual schedules​.</a:t>
            </a:r>
            <a:endParaRPr sz="1400">
              <a:solidFill>
                <a:schemeClr val="dk1"/>
              </a:solidFill>
            </a:endParaRPr>
          </a:p>
          <a:p>
            <a:pPr indent="-317500" lvl="0" marL="457200" rtl="0" algn="l">
              <a:spcBef>
                <a:spcPts val="1200"/>
              </a:spcBef>
              <a:spcAft>
                <a:spcPts val="0"/>
              </a:spcAft>
              <a:buClr>
                <a:schemeClr val="dk1"/>
              </a:buClr>
              <a:buSzPts val="1400"/>
              <a:buChar char="●"/>
            </a:pPr>
            <a:r>
              <a:rPr lang="en-CA" sz="1400">
                <a:solidFill>
                  <a:schemeClr val="dk1"/>
                </a:solidFill>
              </a:rPr>
              <a:t>On Royal Assent​: the date on which the act received RA.</a:t>
            </a:r>
            <a:endParaRPr sz="1400">
              <a:solidFill>
                <a:schemeClr val="dk1"/>
              </a:solidFill>
            </a:endParaRPr>
          </a:p>
          <a:p>
            <a:pPr indent="-317500" lvl="0" marL="457200" rtl="0" algn="l">
              <a:spcBef>
                <a:spcPts val="0"/>
              </a:spcBef>
              <a:spcAft>
                <a:spcPts val="0"/>
              </a:spcAft>
              <a:buClr>
                <a:schemeClr val="dk1"/>
              </a:buClr>
              <a:buSzPts val="1400"/>
              <a:buChar char="●"/>
            </a:pPr>
            <a:r>
              <a:rPr lang="en-CA" sz="1400">
                <a:solidFill>
                  <a:schemeClr val="dk1"/>
                </a:solidFill>
              </a:rPr>
              <a:t>Deemed date​.</a:t>
            </a:r>
            <a:endParaRPr sz="1400">
              <a:solidFill>
                <a:schemeClr val="dk1"/>
              </a:solidFill>
            </a:endParaRPr>
          </a:p>
          <a:p>
            <a:pPr indent="-317500" lvl="0" marL="457200" rtl="0" algn="l">
              <a:spcBef>
                <a:spcPts val="0"/>
              </a:spcBef>
              <a:spcAft>
                <a:spcPts val="0"/>
              </a:spcAft>
              <a:buClr>
                <a:schemeClr val="dk1"/>
              </a:buClr>
              <a:buSzPts val="1400"/>
              <a:buChar char="●"/>
            </a:pPr>
            <a:r>
              <a:rPr lang="en-CA" sz="1400">
                <a:solidFill>
                  <a:schemeClr val="dk1"/>
                </a:solidFill>
              </a:rPr>
              <a:t>Might be dependent on something else.</a:t>
            </a:r>
            <a:endParaRPr sz="1400">
              <a:solidFill>
                <a:schemeClr val="dk1"/>
              </a:solidFill>
            </a:endParaRPr>
          </a:p>
          <a:p>
            <a:pPr indent="-317500" lvl="0" marL="457200" rtl="0" algn="l">
              <a:spcBef>
                <a:spcPts val="0"/>
              </a:spcBef>
              <a:spcAft>
                <a:spcPts val="0"/>
              </a:spcAft>
              <a:buClr>
                <a:schemeClr val="dk1"/>
              </a:buClr>
              <a:buSzPts val="1400"/>
              <a:buChar char="●"/>
            </a:pPr>
            <a:r>
              <a:rPr lang="en-CA" sz="1400">
                <a:solidFill>
                  <a:schemeClr val="dk1"/>
                </a:solidFill>
              </a:rPr>
              <a:t>On proclamation​: "This act comes into force on proclamation." There is no way to know when this might happen.</a:t>
            </a:r>
            <a:endParaRPr sz="1400" u="sng">
              <a:solidFill>
                <a:schemeClr val="accent5"/>
              </a:solidFill>
            </a:endParaRPr>
          </a:p>
          <a:p>
            <a:pPr indent="-317500" lvl="0" marL="457200" rtl="0" algn="l">
              <a:spcBef>
                <a:spcPts val="0"/>
              </a:spcBef>
              <a:spcAft>
                <a:spcPts val="0"/>
              </a:spcAft>
              <a:buClr>
                <a:schemeClr val="dk1"/>
              </a:buClr>
              <a:buSzPts val="1400"/>
              <a:buChar char="●"/>
            </a:pPr>
            <a:r>
              <a:rPr lang="en-CA" sz="1400">
                <a:solidFill>
                  <a:schemeClr val="dk1"/>
                </a:solidFill>
              </a:rPr>
              <a:t>Retroactive​</a:t>
            </a:r>
            <a:endParaRPr sz="1400">
              <a:solidFill>
                <a:schemeClr val="dk1"/>
              </a:solidFill>
            </a:endParaRPr>
          </a:p>
          <a:p>
            <a:pPr indent="-317500" lvl="0" marL="457200" rtl="0" algn="l">
              <a:spcBef>
                <a:spcPts val="0"/>
              </a:spcBef>
              <a:spcAft>
                <a:spcPts val="0"/>
              </a:spcAft>
              <a:buClr>
                <a:schemeClr val="dk1"/>
              </a:buClr>
              <a:buSzPts val="1400"/>
              <a:buChar char="●"/>
            </a:pPr>
            <a:r>
              <a:rPr lang="en-CA" sz="1400">
                <a:solidFill>
                  <a:schemeClr val="dk1"/>
                </a:solidFill>
              </a:rPr>
              <a:t>Some combination​ of above: in force dates can cover a whole act or sections (or subsections!)​.</a:t>
            </a:r>
            <a:endParaRPr sz="1400">
              <a:solidFill>
                <a:schemeClr val="dk1"/>
              </a:solidFill>
            </a:endParaRPr>
          </a:p>
          <a:p>
            <a:pPr indent="-317500" lvl="0" marL="457200" rtl="0" algn="l">
              <a:spcBef>
                <a:spcPts val="0"/>
              </a:spcBef>
              <a:spcAft>
                <a:spcPts val="0"/>
              </a:spcAft>
              <a:buClr>
                <a:schemeClr val="dk1"/>
              </a:buClr>
              <a:buSzPts val="1400"/>
              <a:buChar char="●"/>
            </a:pPr>
            <a:r>
              <a:rPr lang="en-CA" sz="1400">
                <a:solidFill>
                  <a:schemeClr val="dk1"/>
                </a:solidFill>
              </a:rPr>
              <a:t>Watch out for omnibus acts (individual schedules usually = individual in force dates)</a:t>
            </a:r>
            <a:endParaRPr sz="1400">
              <a:solidFill>
                <a:schemeClr val="dk1"/>
              </a:solidFill>
            </a:endParaRPr>
          </a:p>
          <a:p>
            <a:pPr indent="-317500" lvl="0" marL="457200" rtl="0" algn="l">
              <a:spcBef>
                <a:spcPts val="0"/>
              </a:spcBef>
              <a:spcAft>
                <a:spcPts val="0"/>
              </a:spcAft>
              <a:buClr>
                <a:schemeClr val="dk1"/>
              </a:buClr>
              <a:buSzPts val="1400"/>
              <a:buChar char="●"/>
            </a:pPr>
            <a:r>
              <a:rPr lang="en-CA" sz="1400">
                <a:solidFill>
                  <a:schemeClr val="dk1"/>
                </a:solidFill>
              </a:rPr>
              <a:t>Talk to a librarian! </a:t>
            </a:r>
            <a:endParaRPr sz="1400">
              <a:solidFill>
                <a:schemeClr val="dk1"/>
              </a:solidFill>
            </a:endParaRPr>
          </a:p>
          <a:p>
            <a:pPr indent="0" lvl="0" marL="0" rtl="0" algn="l">
              <a:spcBef>
                <a:spcPts val="1200"/>
              </a:spcBef>
              <a:spcAft>
                <a:spcPts val="1200"/>
              </a:spcAft>
              <a:buNone/>
            </a:pPr>
            <a:r>
              <a:rPr lang="en-CA" sz="1400">
                <a:solidFill>
                  <a:schemeClr val="dk1"/>
                </a:solidFill>
              </a:rPr>
              <a:t>Regulations? In force on filing unless otherwise specified.</a:t>
            </a:r>
            <a:endParaRPr sz="1400">
              <a:solidFill>
                <a:schemeClr val="dk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41"/>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CA"/>
              <a:t>Everything I just told you is a lie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CA"/>
              <a:t>But First… Get Situated</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Legislative Histories For Legislative Intent</a:t>
            </a:r>
            <a:endParaRPr/>
          </a:p>
        </p:txBody>
      </p:sp>
      <p:sp>
        <p:nvSpPr>
          <p:cNvPr id="226" name="Google Shape;226;p4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36550" lvl="0" marL="457200" rtl="0" algn="l">
              <a:spcBef>
                <a:spcPts val="1200"/>
              </a:spcBef>
              <a:spcAft>
                <a:spcPts val="0"/>
              </a:spcAft>
              <a:buSzPts val="1700"/>
              <a:buChar char="●"/>
            </a:pPr>
            <a:r>
              <a:rPr lang="en-CA" sz="1700">
                <a:solidFill>
                  <a:schemeClr val="dk1"/>
                </a:solidFill>
              </a:rPr>
              <a:t>When a change to a section of an act was created, or when/where current language originated: To determine legislative intent, usually for the purposes of statutory interpretation.</a:t>
            </a:r>
            <a:endParaRPr sz="1700">
              <a:solidFill>
                <a:schemeClr val="dk1"/>
              </a:solidFill>
            </a:endParaRPr>
          </a:p>
          <a:p>
            <a:pPr indent="-336550" lvl="1" marL="914400" rtl="0" algn="l">
              <a:spcBef>
                <a:spcPts val="0"/>
              </a:spcBef>
              <a:spcAft>
                <a:spcPts val="0"/>
              </a:spcAft>
              <a:buClr>
                <a:schemeClr val="dk1"/>
              </a:buClr>
              <a:buSzPts val="1700"/>
              <a:buChar char="○"/>
            </a:pPr>
            <a:r>
              <a:rPr lang="en-CA" sz="1700">
                <a:solidFill>
                  <a:schemeClr val="dk1"/>
                </a:solidFill>
              </a:rPr>
              <a:t>When was this change made?</a:t>
            </a:r>
            <a:endParaRPr sz="1700">
              <a:solidFill>
                <a:schemeClr val="dk1"/>
              </a:solidFill>
            </a:endParaRPr>
          </a:p>
          <a:p>
            <a:pPr indent="-336550" lvl="1" marL="914400" rtl="0" algn="l">
              <a:spcBef>
                <a:spcPts val="0"/>
              </a:spcBef>
              <a:spcAft>
                <a:spcPts val="0"/>
              </a:spcAft>
              <a:buClr>
                <a:schemeClr val="dk1"/>
              </a:buClr>
              <a:buSzPts val="1700"/>
              <a:buChar char="○"/>
            </a:pPr>
            <a:r>
              <a:rPr lang="en-CA" sz="1700">
                <a:solidFill>
                  <a:schemeClr val="dk1"/>
                </a:solidFill>
              </a:rPr>
              <a:t>Why was this change made?</a:t>
            </a:r>
            <a:endParaRPr sz="1700">
              <a:solidFill>
                <a:schemeClr val="dk1"/>
              </a:solidFill>
            </a:endParaRPr>
          </a:p>
          <a:p>
            <a:pPr indent="-336550" lvl="1" marL="914400" rtl="0" algn="l">
              <a:spcBef>
                <a:spcPts val="0"/>
              </a:spcBef>
              <a:spcAft>
                <a:spcPts val="0"/>
              </a:spcAft>
              <a:buClr>
                <a:schemeClr val="dk1"/>
              </a:buClr>
              <a:buSzPts val="1700"/>
              <a:buChar char="○"/>
            </a:pPr>
            <a:r>
              <a:rPr lang="en-CA" sz="1700">
                <a:solidFill>
                  <a:schemeClr val="dk1"/>
                </a:solidFill>
              </a:rPr>
              <a:t>What was the </a:t>
            </a:r>
            <a:r>
              <a:rPr lang="en-CA" sz="1700">
                <a:solidFill>
                  <a:schemeClr val="dk1"/>
                </a:solidFill>
              </a:rPr>
              <a:t>intent</a:t>
            </a:r>
            <a:r>
              <a:rPr lang="en-CA" sz="1700">
                <a:solidFill>
                  <a:schemeClr val="dk1"/>
                </a:solidFill>
              </a:rPr>
              <a:t> of the legislators in making this change?</a:t>
            </a:r>
            <a:endParaRPr sz="1700">
              <a:solidFill>
                <a:schemeClr val="dk1"/>
              </a:solidFill>
            </a:endParaRPr>
          </a:p>
          <a:p>
            <a:pPr indent="-336550" lvl="1" marL="914400" rtl="0" algn="l">
              <a:spcBef>
                <a:spcPts val="0"/>
              </a:spcBef>
              <a:spcAft>
                <a:spcPts val="0"/>
              </a:spcAft>
              <a:buClr>
                <a:schemeClr val="dk1"/>
              </a:buClr>
              <a:buSzPts val="1700"/>
              <a:buChar char="○"/>
            </a:pPr>
            <a:r>
              <a:rPr lang="en-CA" sz="1700">
                <a:solidFill>
                  <a:schemeClr val="dk1"/>
                </a:solidFill>
              </a:rPr>
              <a:t>Why was this particular language used?</a:t>
            </a:r>
            <a:endParaRPr sz="1700">
              <a:solidFill>
                <a:schemeClr val="dk1"/>
              </a:solidFill>
            </a:endParaRPr>
          </a:p>
          <a:p>
            <a:pPr indent="-336550" lvl="0" marL="457200" rtl="0" algn="l">
              <a:spcBef>
                <a:spcPts val="0"/>
              </a:spcBef>
              <a:spcAft>
                <a:spcPts val="0"/>
              </a:spcAft>
              <a:buSzPts val="1700"/>
              <a:buChar char="●"/>
            </a:pPr>
            <a:r>
              <a:rPr lang="en-CA" sz="1700">
                <a:solidFill>
                  <a:schemeClr val="dk1"/>
                </a:solidFill>
              </a:rPr>
              <a:t>Trace the entire history of a particular act or section since its inception, to see how it evolved, and when each change to it was made (and perhaps, why).</a:t>
            </a:r>
            <a:endParaRPr sz="1700">
              <a:solidFill>
                <a:schemeClr val="dk1"/>
              </a:solidFill>
            </a:endParaRPr>
          </a:p>
          <a:p>
            <a:pPr indent="0" lvl="0" marL="0" rtl="0" algn="l">
              <a:spcBef>
                <a:spcPts val="1200"/>
              </a:spcBef>
              <a:spcAft>
                <a:spcPts val="0"/>
              </a:spcAft>
              <a:buNone/>
            </a:pPr>
            <a:r>
              <a:t/>
            </a:r>
            <a:endParaRPr sz="1300">
              <a:solidFill>
                <a:schemeClr val="dk1"/>
              </a:solidFill>
            </a:endParaRPr>
          </a:p>
          <a:p>
            <a:pPr indent="0" lvl="0" marL="0" rtl="0" algn="l">
              <a:spcBef>
                <a:spcPts val="1200"/>
              </a:spcBef>
              <a:spcAft>
                <a:spcPts val="0"/>
              </a:spcAft>
              <a:buClr>
                <a:schemeClr val="dk1"/>
              </a:buClr>
              <a:buSzPts val="1100"/>
              <a:buFont typeface="Arial"/>
              <a:buNone/>
            </a:pPr>
            <a:r>
              <a:t/>
            </a:r>
            <a:endParaRPr sz="1300">
              <a:solidFill>
                <a:schemeClr val="dk1"/>
              </a:solidFill>
            </a:endParaRPr>
          </a:p>
          <a:p>
            <a:pPr indent="0" lvl="0" marL="0" rtl="0" algn="l">
              <a:spcBef>
                <a:spcPts val="1200"/>
              </a:spcBef>
              <a:spcAft>
                <a:spcPts val="1200"/>
              </a:spcAft>
              <a:buNone/>
            </a:pPr>
            <a:r>
              <a:t/>
            </a:r>
            <a:endParaRPr sz="20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4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Legislative Histories: Predecessor Sections</a:t>
            </a:r>
            <a:endParaRPr/>
          </a:p>
        </p:txBody>
      </p:sp>
      <p:sp>
        <p:nvSpPr>
          <p:cNvPr id="232" name="Google Shape;232;p4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11150" lvl="0" marL="457200" rtl="0" algn="l">
              <a:spcBef>
                <a:spcPts val="1200"/>
              </a:spcBef>
              <a:spcAft>
                <a:spcPts val="0"/>
              </a:spcAft>
              <a:buClr>
                <a:schemeClr val="dk1"/>
              </a:buClr>
              <a:buSzPts val="1300"/>
              <a:buChar char="●"/>
            </a:pPr>
            <a:r>
              <a:rPr lang="en-CA" sz="1300">
                <a:solidFill>
                  <a:schemeClr val="dk1"/>
                </a:solidFill>
              </a:rPr>
              <a:t>Predecessor sections: notations at the end of every section or subsection in the current </a:t>
            </a:r>
            <a:r>
              <a:rPr lang="en-CA" sz="1300">
                <a:solidFill>
                  <a:schemeClr val="dk1"/>
                </a:solidFill>
              </a:rPr>
              <a:t>consolidation</a:t>
            </a:r>
            <a:r>
              <a:rPr lang="en-CA" sz="1300">
                <a:solidFill>
                  <a:schemeClr val="dk1"/>
                </a:solidFill>
              </a:rPr>
              <a:t>, a revision, and possibly in an originating act</a:t>
            </a:r>
            <a:endParaRPr sz="1300">
              <a:solidFill>
                <a:schemeClr val="dk1"/>
              </a:solidFill>
            </a:endParaRPr>
          </a:p>
          <a:p>
            <a:pPr indent="0" lvl="0" marL="0" rtl="0" algn="l">
              <a:spcBef>
                <a:spcPts val="1200"/>
              </a:spcBef>
              <a:spcAft>
                <a:spcPts val="0"/>
              </a:spcAft>
              <a:buNone/>
            </a:pPr>
            <a:r>
              <a:t/>
            </a:r>
            <a:endParaRPr sz="1100">
              <a:solidFill>
                <a:schemeClr val="dk1"/>
              </a:solidFill>
            </a:endParaRPr>
          </a:p>
          <a:p>
            <a:pPr indent="0" lvl="0" marL="457200" rtl="0" algn="l">
              <a:spcBef>
                <a:spcPts val="1200"/>
              </a:spcBef>
              <a:spcAft>
                <a:spcPts val="0"/>
              </a:spcAft>
              <a:buNone/>
            </a:pPr>
            <a:r>
              <a:t/>
            </a:r>
            <a:endParaRPr sz="1100">
              <a:solidFill>
                <a:schemeClr val="dk1"/>
              </a:solidFill>
            </a:endParaRPr>
          </a:p>
          <a:p>
            <a:pPr indent="0" lvl="0" marL="0" rtl="0" algn="l">
              <a:spcBef>
                <a:spcPts val="1200"/>
              </a:spcBef>
              <a:spcAft>
                <a:spcPts val="0"/>
              </a:spcAft>
              <a:buNone/>
            </a:pPr>
            <a:r>
              <a:t/>
            </a:r>
            <a:endParaRPr sz="1100">
              <a:solidFill>
                <a:schemeClr val="dk1"/>
              </a:solidFill>
            </a:endParaRPr>
          </a:p>
          <a:p>
            <a:pPr indent="0" lvl="0" marL="0" rtl="0" algn="l">
              <a:spcBef>
                <a:spcPts val="1200"/>
              </a:spcBef>
              <a:spcAft>
                <a:spcPts val="1200"/>
              </a:spcAft>
              <a:buNone/>
            </a:pPr>
            <a:r>
              <a:t/>
            </a:r>
            <a:endParaRPr/>
          </a:p>
        </p:txBody>
      </p:sp>
      <p:pic>
        <p:nvPicPr>
          <p:cNvPr id="233" name="Google Shape;233;p43"/>
          <p:cNvPicPr preferRelativeResize="0"/>
          <p:nvPr/>
        </p:nvPicPr>
        <p:blipFill>
          <a:blip r:embed="rId3">
            <a:alphaModFix/>
          </a:blip>
          <a:stretch>
            <a:fillRect/>
          </a:stretch>
        </p:blipFill>
        <p:spPr>
          <a:xfrm>
            <a:off x="2214175" y="1854600"/>
            <a:ext cx="5308549" cy="2960025"/>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4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Legislative Histories: Basic Process</a:t>
            </a:r>
            <a:endParaRPr/>
          </a:p>
        </p:txBody>
      </p:sp>
      <p:sp>
        <p:nvSpPr>
          <p:cNvPr id="239" name="Google Shape;239;p4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336422" lvl="0" marL="457200" rtl="0" algn="l">
              <a:spcBef>
                <a:spcPts val="1200"/>
              </a:spcBef>
              <a:spcAft>
                <a:spcPts val="0"/>
              </a:spcAft>
              <a:buClr>
                <a:schemeClr val="dk1"/>
              </a:buClr>
              <a:buSzPct val="100000"/>
              <a:buChar char="●"/>
            </a:pPr>
            <a:r>
              <a:rPr lang="en-CA" sz="1997">
                <a:solidFill>
                  <a:schemeClr val="dk1"/>
                </a:solidFill>
              </a:rPr>
              <a:t>Follow predecessor sections back until:</a:t>
            </a:r>
            <a:endParaRPr sz="1997">
              <a:solidFill>
                <a:schemeClr val="dk1"/>
              </a:solidFill>
            </a:endParaRPr>
          </a:p>
          <a:p>
            <a:pPr indent="-336422" lvl="1" marL="914400" rtl="0" algn="l">
              <a:spcBef>
                <a:spcPts val="0"/>
              </a:spcBef>
              <a:spcAft>
                <a:spcPts val="0"/>
              </a:spcAft>
              <a:buClr>
                <a:schemeClr val="dk1"/>
              </a:buClr>
              <a:buSzPct val="100000"/>
              <a:buChar char="○"/>
            </a:pPr>
            <a:r>
              <a:rPr lang="en-CA" sz="1997">
                <a:solidFill>
                  <a:schemeClr val="dk1"/>
                </a:solidFill>
              </a:rPr>
              <a:t>Notation </a:t>
            </a:r>
            <a:r>
              <a:rPr i="1" lang="en-CA" sz="1997">
                <a:solidFill>
                  <a:schemeClr val="dk1"/>
                </a:solidFill>
              </a:rPr>
              <a:t>New</a:t>
            </a:r>
            <a:r>
              <a:rPr lang="en-CA" sz="1997">
                <a:solidFill>
                  <a:schemeClr val="dk1"/>
                </a:solidFill>
              </a:rPr>
              <a:t> as a pseudo-predecessor section on new sections or clauses OR</a:t>
            </a:r>
            <a:endParaRPr sz="1997">
              <a:solidFill>
                <a:schemeClr val="dk1"/>
              </a:solidFill>
            </a:endParaRPr>
          </a:p>
          <a:p>
            <a:pPr indent="-336422" lvl="1" marL="914400" rtl="0" algn="l">
              <a:spcBef>
                <a:spcPts val="0"/>
              </a:spcBef>
              <a:spcAft>
                <a:spcPts val="0"/>
              </a:spcAft>
              <a:buClr>
                <a:schemeClr val="dk1"/>
              </a:buClr>
              <a:buSzPct val="100000"/>
              <a:buChar char="○"/>
            </a:pPr>
            <a:r>
              <a:rPr lang="en-CA" sz="1997">
                <a:solidFill>
                  <a:schemeClr val="dk1"/>
                </a:solidFill>
              </a:rPr>
              <a:t>A) no predecessor section information </a:t>
            </a:r>
            <a:r>
              <a:rPr b="1" lang="en-CA" sz="1997">
                <a:solidFill>
                  <a:schemeClr val="dk1"/>
                </a:solidFill>
              </a:rPr>
              <a:t>and</a:t>
            </a:r>
            <a:r>
              <a:rPr lang="en-CA" sz="1997">
                <a:solidFill>
                  <a:schemeClr val="dk1"/>
                </a:solidFill>
              </a:rPr>
              <a:t> </a:t>
            </a:r>
            <a:r>
              <a:rPr lang="en-CA" sz="1997">
                <a:solidFill>
                  <a:schemeClr val="dk1"/>
                </a:solidFill>
              </a:rPr>
              <a:t>B) no</a:t>
            </a:r>
            <a:r>
              <a:rPr lang="en-CA" sz="1997">
                <a:solidFill>
                  <a:schemeClr val="dk1"/>
                </a:solidFill>
              </a:rPr>
              <a:t> repeal of an act that deals with similar material (at the end of the amending act).</a:t>
            </a:r>
            <a:endParaRPr sz="1997">
              <a:solidFill>
                <a:schemeClr val="dk1"/>
              </a:solidFill>
            </a:endParaRPr>
          </a:p>
          <a:p>
            <a:pPr indent="-336422" lvl="0" marL="457200" rtl="0" algn="l">
              <a:spcBef>
                <a:spcPts val="0"/>
              </a:spcBef>
              <a:spcAft>
                <a:spcPts val="0"/>
              </a:spcAft>
              <a:buClr>
                <a:schemeClr val="dk1"/>
              </a:buClr>
              <a:buSzPct val="100000"/>
              <a:buChar char="●"/>
            </a:pPr>
            <a:r>
              <a:rPr lang="en-CA" sz="1997">
                <a:solidFill>
                  <a:schemeClr val="dk1"/>
                </a:solidFill>
              </a:rPr>
              <a:t>Use </a:t>
            </a:r>
            <a:r>
              <a:rPr lang="en-CA" sz="1997" u="sng">
                <a:solidFill>
                  <a:schemeClr val="hlink"/>
                </a:solidFill>
                <a:hlinkClick r:id="rId3"/>
              </a:rPr>
              <a:t>Heinonline</a:t>
            </a:r>
            <a:r>
              <a:rPr lang="en-CA" sz="1997">
                <a:solidFill>
                  <a:schemeClr val="dk1"/>
                </a:solidFill>
              </a:rPr>
              <a:t>: all annual statutes and revisions, primarily arranged by statute</a:t>
            </a:r>
            <a:endParaRPr sz="1997">
              <a:solidFill>
                <a:schemeClr val="dk1"/>
              </a:solidFill>
            </a:endParaRPr>
          </a:p>
          <a:p>
            <a:pPr indent="-336422" lvl="0" marL="457200" rtl="0" algn="l">
              <a:spcBef>
                <a:spcPts val="0"/>
              </a:spcBef>
              <a:spcAft>
                <a:spcPts val="0"/>
              </a:spcAft>
              <a:buClr>
                <a:schemeClr val="dk1"/>
              </a:buClr>
              <a:buSzPct val="100000"/>
              <a:buChar char="●"/>
            </a:pPr>
            <a:r>
              <a:rPr lang="en-CA" sz="1997">
                <a:solidFill>
                  <a:schemeClr val="dk1"/>
                </a:solidFill>
              </a:rPr>
              <a:t>Expect the section number to change.</a:t>
            </a:r>
            <a:endParaRPr sz="1997">
              <a:solidFill>
                <a:schemeClr val="dk1"/>
              </a:solidFill>
            </a:endParaRPr>
          </a:p>
          <a:p>
            <a:pPr indent="-336422" lvl="0" marL="457200" rtl="0" algn="l">
              <a:spcBef>
                <a:spcPts val="0"/>
              </a:spcBef>
              <a:spcAft>
                <a:spcPts val="0"/>
              </a:spcAft>
              <a:buClr>
                <a:schemeClr val="dk1"/>
              </a:buClr>
              <a:buSzPct val="100000"/>
              <a:buChar char="●"/>
            </a:pPr>
            <a:r>
              <a:rPr lang="en-CA" sz="1997">
                <a:solidFill>
                  <a:schemeClr val="dk1"/>
                </a:solidFill>
              </a:rPr>
              <a:t>If you think you've tracing a section back as far as possible, but you're in a revision? Keep looking!</a:t>
            </a:r>
            <a:endParaRPr sz="1997">
              <a:solidFill>
                <a:schemeClr val="dk1"/>
              </a:solidFill>
            </a:endParaRPr>
          </a:p>
          <a:p>
            <a:pPr indent="-336422" lvl="0" marL="457200" rtl="0" algn="l">
              <a:spcBef>
                <a:spcPts val="0"/>
              </a:spcBef>
              <a:spcAft>
                <a:spcPts val="0"/>
              </a:spcAft>
              <a:buClr>
                <a:schemeClr val="dk1"/>
              </a:buClr>
              <a:buSzPct val="100000"/>
              <a:buChar char="●"/>
            </a:pPr>
            <a:r>
              <a:rPr lang="en-CA" sz="1997">
                <a:solidFill>
                  <a:schemeClr val="dk1"/>
                </a:solidFill>
              </a:rPr>
              <a:t>Don't be shocked to see legislation go back to before the 1900s.</a:t>
            </a:r>
            <a:endParaRPr sz="1997">
              <a:solidFill>
                <a:schemeClr val="dk1"/>
              </a:solidFill>
            </a:endParaRPr>
          </a:p>
          <a:p>
            <a:pPr indent="-336422" lvl="0" marL="457200" rtl="0" algn="l">
              <a:spcBef>
                <a:spcPts val="0"/>
              </a:spcBef>
              <a:spcAft>
                <a:spcPts val="0"/>
              </a:spcAft>
              <a:buClr>
                <a:srgbClr val="FF0000"/>
              </a:buClr>
              <a:buSzPct val="100000"/>
              <a:buChar char="●"/>
            </a:pPr>
            <a:r>
              <a:rPr lang="en-CA" sz="1997">
                <a:solidFill>
                  <a:srgbClr val="FF0000"/>
                </a:solidFill>
              </a:rPr>
              <a:t>Ask a librarian</a:t>
            </a:r>
            <a:endParaRPr sz="1997">
              <a:solidFill>
                <a:srgbClr val="FF0000"/>
              </a:solidFill>
            </a:endParaRPr>
          </a:p>
          <a:p>
            <a:pPr indent="0" lvl="0" marL="0" rtl="0" algn="l">
              <a:spcBef>
                <a:spcPts val="1200"/>
              </a:spcBef>
              <a:spcAft>
                <a:spcPts val="1200"/>
              </a:spcAft>
              <a:buNone/>
            </a:pPr>
            <a:r>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4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Legislative Intent: The Debates</a:t>
            </a:r>
            <a:endParaRPr/>
          </a:p>
        </p:txBody>
      </p:sp>
      <p:sp>
        <p:nvSpPr>
          <p:cNvPr id="245" name="Google Shape;245;p4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11150" lvl="0" marL="457200" rtl="0" algn="l">
              <a:spcBef>
                <a:spcPts val="1200"/>
              </a:spcBef>
              <a:spcAft>
                <a:spcPts val="0"/>
              </a:spcAft>
              <a:buClr>
                <a:schemeClr val="dk1"/>
              </a:buClr>
              <a:buSzPts val="1300"/>
              <a:buChar char="●"/>
            </a:pPr>
            <a:r>
              <a:rPr lang="en-CA" sz="1300">
                <a:solidFill>
                  <a:schemeClr val="dk1"/>
                </a:solidFill>
              </a:rPr>
              <a:t>Determine the bill number. Why? A statute will go through the legislative process as a bill, and be indexed that way.</a:t>
            </a:r>
            <a:endParaRPr sz="1300">
              <a:solidFill>
                <a:schemeClr val="dk1"/>
              </a:solidFill>
            </a:endParaRPr>
          </a:p>
          <a:p>
            <a:pPr indent="-311150" lvl="1" marL="914400" rtl="0" algn="l">
              <a:spcBef>
                <a:spcPts val="0"/>
              </a:spcBef>
              <a:spcAft>
                <a:spcPts val="0"/>
              </a:spcAft>
              <a:buClr>
                <a:schemeClr val="dk1"/>
              </a:buClr>
              <a:buSzPts val="1300"/>
              <a:buChar char="○"/>
            </a:pPr>
            <a:r>
              <a:rPr lang="en-CA" sz="1300">
                <a:solidFill>
                  <a:schemeClr val="dk1"/>
                </a:solidFill>
              </a:rPr>
              <a:t>Table of Contents in annual volume lists statutes with their bill numbers.</a:t>
            </a:r>
            <a:endParaRPr sz="1300">
              <a:solidFill>
                <a:schemeClr val="dk1"/>
              </a:solidFill>
            </a:endParaRPr>
          </a:p>
          <a:p>
            <a:pPr indent="-311150" lvl="1" marL="914400" rtl="0" algn="l">
              <a:spcBef>
                <a:spcPts val="0"/>
              </a:spcBef>
              <a:spcAft>
                <a:spcPts val="0"/>
              </a:spcAft>
              <a:buClr>
                <a:schemeClr val="dk1"/>
              </a:buClr>
              <a:buSzPts val="1300"/>
              <a:buChar char="○"/>
            </a:pPr>
            <a:r>
              <a:rPr lang="en-CA" sz="1300">
                <a:solidFill>
                  <a:schemeClr val="dk1"/>
                </a:solidFill>
              </a:rPr>
              <a:t>Note the year that act was made.</a:t>
            </a:r>
            <a:endParaRPr sz="1300">
              <a:solidFill>
                <a:schemeClr val="dk1"/>
              </a:solidFill>
            </a:endParaRPr>
          </a:p>
          <a:p>
            <a:pPr indent="-311150" lvl="0" marL="457200" rtl="0" algn="l">
              <a:spcBef>
                <a:spcPts val="0"/>
              </a:spcBef>
              <a:spcAft>
                <a:spcPts val="0"/>
              </a:spcAft>
              <a:buClr>
                <a:schemeClr val="dk1"/>
              </a:buClr>
              <a:buSzPts val="1300"/>
              <a:buChar char="●"/>
            </a:pPr>
            <a:r>
              <a:rPr lang="en-CA" sz="1300">
                <a:solidFill>
                  <a:schemeClr val="dk1"/>
                </a:solidFill>
              </a:rPr>
              <a:t>Find the Debates (Hansard)</a:t>
            </a:r>
            <a:endParaRPr sz="1300">
              <a:solidFill>
                <a:schemeClr val="dk1"/>
              </a:solidFill>
            </a:endParaRPr>
          </a:p>
          <a:p>
            <a:pPr indent="-311150" lvl="1" marL="914400" rtl="0" algn="l">
              <a:spcBef>
                <a:spcPts val="0"/>
              </a:spcBef>
              <a:spcAft>
                <a:spcPts val="0"/>
              </a:spcAft>
              <a:buClr>
                <a:schemeClr val="dk1"/>
              </a:buClr>
              <a:buSzPts val="1300"/>
              <a:buChar char="○"/>
            </a:pPr>
            <a:r>
              <a:rPr lang="en-CA" sz="1300">
                <a:solidFill>
                  <a:schemeClr val="dk1"/>
                </a:solidFill>
              </a:rPr>
              <a:t>Ontario Hansard since October 1975 at</a:t>
            </a:r>
            <a:r>
              <a:rPr lang="en-CA" sz="1300">
                <a:solidFill>
                  <a:schemeClr val="dk1"/>
                </a:solidFill>
                <a:uFill>
                  <a:noFill/>
                </a:uFill>
                <a:hlinkClick r:id="rId3">
                  <a:extLst>
                    <a:ext uri="{A12FA001-AC4F-418D-AE19-62706E023703}">
                      <ahyp:hlinkClr val="tx"/>
                    </a:ext>
                  </a:extLst>
                </a:hlinkClick>
              </a:rPr>
              <a:t> </a:t>
            </a:r>
            <a:r>
              <a:rPr lang="en-CA" sz="1300" u="sng">
                <a:solidFill>
                  <a:schemeClr val="hlink"/>
                </a:solidFill>
                <a:hlinkClick r:id="rId4"/>
              </a:rPr>
              <a:t>https://www.ola.org/en/legislative-business/house-documents</a:t>
            </a:r>
            <a:r>
              <a:rPr lang="en-CA" sz="1300">
                <a:solidFill>
                  <a:schemeClr val="dk1"/>
                </a:solidFill>
              </a:rPr>
              <a:t> OR</a:t>
            </a:r>
            <a:r>
              <a:rPr lang="en-CA" sz="1300">
                <a:solidFill>
                  <a:schemeClr val="dk1"/>
                </a:solidFill>
                <a:uFill>
                  <a:noFill/>
                </a:uFill>
                <a:hlinkClick r:id="rId5">
                  <a:extLst>
                    <a:ext uri="{A12FA001-AC4F-418D-AE19-62706E023703}">
                      <ahyp:hlinkClr val="tx"/>
                    </a:ext>
                  </a:extLst>
                </a:hlinkClick>
              </a:rPr>
              <a:t> </a:t>
            </a:r>
            <a:r>
              <a:rPr lang="en-CA" sz="1300" u="sng">
                <a:solidFill>
                  <a:schemeClr val="hlink"/>
                </a:solidFill>
                <a:hlinkClick r:id="rId6"/>
              </a:rPr>
              <a:t>http://hansardindex.ontla.on.ca/​</a:t>
            </a:r>
            <a:r>
              <a:rPr lang="en-CA" sz="1300">
                <a:solidFill>
                  <a:schemeClr val="dk1"/>
                </a:solidFill>
              </a:rPr>
              <a:t>. Older debates in print</a:t>
            </a:r>
            <a:endParaRPr sz="1300">
              <a:solidFill>
                <a:schemeClr val="dk1"/>
              </a:solidFill>
            </a:endParaRPr>
          </a:p>
          <a:p>
            <a:pPr indent="-311150" lvl="1" marL="914400" rtl="0" algn="l">
              <a:spcBef>
                <a:spcPts val="0"/>
              </a:spcBef>
              <a:spcAft>
                <a:spcPts val="0"/>
              </a:spcAft>
              <a:buClr>
                <a:schemeClr val="dk1"/>
              </a:buClr>
              <a:buSzPts val="1300"/>
              <a:buChar char="○"/>
            </a:pPr>
            <a:r>
              <a:rPr lang="en-CA" sz="1300">
                <a:solidFill>
                  <a:schemeClr val="dk1"/>
                </a:solidFill>
              </a:rPr>
              <a:t>Federal Hansard is available online since Confederation.</a:t>
            </a:r>
            <a:endParaRPr sz="1300">
              <a:solidFill>
                <a:schemeClr val="dk1"/>
              </a:solidFill>
            </a:endParaRPr>
          </a:p>
          <a:p>
            <a:pPr indent="-311150" lvl="0" marL="1371600" rtl="0" algn="l">
              <a:spcBef>
                <a:spcPts val="0"/>
              </a:spcBef>
              <a:spcAft>
                <a:spcPts val="0"/>
              </a:spcAft>
              <a:buClr>
                <a:schemeClr val="dk1"/>
              </a:buClr>
              <a:buSzPts val="1300"/>
              <a:buChar char="●"/>
            </a:pPr>
            <a:r>
              <a:rPr lang="en-CA" sz="1300">
                <a:solidFill>
                  <a:schemeClr val="dk1"/>
                </a:solidFill>
              </a:rPr>
              <a:t>1994-2004</a:t>
            </a:r>
            <a:r>
              <a:rPr lang="en-CA" sz="1300">
                <a:solidFill>
                  <a:schemeClr val="dk1"/>
                </a:solidFill>
                <a:uFill>
                  <a:noFill/>
                </a:uFill>
                <a:hlinkClick r:id="rId7">
                  <a:extLst>
                    <a:ext uri="{A12FA001-AC4F-418D-AE19-62706E023703}">
                      <ahyp:hlinkClr val="tx"/>
                    </a:ext>
                  </a:extLst>
                </a:hlinkClick>
              </a:rPr>
              <a:t> </a:t>
            </a:r>
            <a:r>
              <a:rPr lang="en-CA" sz="1300" u="sng">
                <a:solidFill>
                  <a:schemeClr val="hlink"/>
                </a:solidFill>
                <a:hlinkClick r:id="rId8"/>
              </a:rPr>
              <a:t>https://www.ourcommons.ca/DocumentViewer/en/35-1/house/hansard-index​</a:t>
            </a:r>
            <a:r>
              <a:rPr lang="en-CA" sz="1300">
                <a:solidFill>
                  <a:schemeClr val="dk1"/>
                </a:solidFill>
              </a:rPr>
              <a:t> (includes index)</a:t>
            </a:r>
            <a:endParaRPr sz="1300">
              <a:solidFill>
                <a:schemeClr val="dk1"/>
              </a:solidFill>
            </a:endParaRPr>
          </a:p>
          <a:p>
            <a:pPr indent="-311150" lvl="0" marL="1371600" rtl="0" algn="l">
              <a:spcBef>
                <a:spcPts val="0"/>
              </a:spcBef>
              <a:spcAft>
                <a:spcPts val="0"/>
              </a:spcAft>
              <a:buClr>
                <a:schemeClr val="dk1"/>
              </a:buClr>
              <a:buSzPts val="1300"/>
              <a:buChar char="●"/>
            </a:pPr>
            <a:r>
              <a:rPr lang="en-CA" sz="1300">
                <a:solidFill>
                  <a:schemeClr val="dk1"/>
                </a:solidFill>
              </a:rPr>
              <a:t>1994 to current:</a:t>
            </a:r>
            <a:r>
              <a:rPr lang="en-CA" sz="1300">
                <a:solidFill>
                  <a:schemeClr val="dk1"/>
                </a:solidFill>
                <a:uFill>
                  <a:noFill/>
                </a:uFill>
                <a:hlinkClick r:id="rId9">
                  <a:extLst>
                    <a:ext uri="{A12FA001-AC4F-418D-AE19-62706E023703}">
                      <ahyp:hlinkClr val="tx"/>
                    </a:ext>
                  </a:extLst>
                </a:hlinkClick>
              </a:rPr>
              <a:t> </a:t>
            </a:r>
            <a:r>
              <a:rPr lang="en-CA" sz="1300" u="sng">
                <a:solidFill>
                  <a:schemeClr val="hlink"/>
                </a:solidFill>
                <a:hlinkClick r:id="rId10"/>
              </a:rPr>
              <a:t>https://www.ourcommons.ca/PublicationSearch/en/?PubType=37​</a:t>
            </a:r>
            <a:r>
              <a:rPr lang="en-CA" sz="1300">
                <a:solidFill>
                  <a:schemeClr val="dk1"/>
                </a:solidFill>
              </a:rPr>
              <a:t>. (no index)</a:t>
            </a:r>
            <a:endParaRPr sz="1300">
              <a:solidFill>
                <a:schemeClr val="dk1"/>
              </a:solidFill>
            </a:endParaRPr>
          </a:p>
          <a:p>
            <a:pPr indent="-311150" lvl="0" marL="1371600" rtl="0" algn="l">
              <a:spcBef>
                <a:spcPts val="0"/>
              </a:spcBef>
              <a:spcAft>
                <a:spcPts val="0"/>
              </a:spcAft>
              <a:buClr>
                <a:schemeClr val="dk1"/>
              </a:buClr>
              <a:buSzPts val="1300"/>
              <a:buChar char="●"/>
            </a:pPr>
            <a:r>
              <a:rPr lang="en-CA" sz="1300">
                <a:solidFill>
                  <a:schemeClr val="dk1"/>
                </a:solidFill>
              </a:rPr>
              <a:t>From 1867-1994, digitized debates:</a:t>
            </a:r>
            <a:r>
              <a:rPr lang="en-CA" sz="1300">
                <a:solidFill>
                  <a:schemeClr val="dk1"/>
                </a:solidFill>
                <a:uFill>
                  <a:noFill/>
                </a:uFill>
                <a:hlinkClick r:id="rId11">
                  <a:extLst>
                    <a:ext uri="{A12FA001-AC4F-418D-AE19-62706E023703}">
                      <ahyp:hlinkClr val="tx"/>
                    </a:ext>
                  </a:extLst>
                </a:hlinkClick>
              </a:rPr>
              <a:t> </a:t>
            </a:r>
            <a:r>
              <a:rPr lang="en-CA" sz="1300" u="sng">
                <a:solidFill>
                  <a:schemeClr val="hlink"/>
                </a:solidFill>
                <a:hlinkClick r:id="rId12"/>
              </a:rPr>
              <a:t>http://parl.canadiana.ca/browse?show=12</a:t>
            </a:r>
            <a:r>
              <a:rPr lang="en-CA" sz="1300">
                <a:solidFill>
                  <a:schemeClr val="dk1"/>
                </a:solidFill>
              </a:rPr>
              <a:t>. </a:t>
            </a:r>
            <a:endParaRPr sz="1300">
              <a:solidFill>
                <a:schemeClr val="dk1"/>
              </a:solidFill>
            </a:endParaRPr>
          </a:p>
          <a:p>
            <a:pPr indent="-311150" lvl="1" marL="1828800" rtl="0" algn="l">
              <a:spcBef>
                <a:spcPts val="0"/>
              </a:spcBef>
              <a:spcAft>
                <a:spcPts val="0"/>
              </a:spcAft>
              <a:buClr>
                <a:schemeClr val="dk1"/>
              </a:buClr>
              <a:buSzPts val="1300"/>
              <a:buChar char="○"/>
            </a:pPr>
            <a:r>
              <a:rPr lang="en-CA" sz="1300">
                <a:solidFill>
                  <a:schemeClr val="dk1"/>
                </a:solidFill>
              </a:rPr>
              <a:t>Use index volume for each session to find page numbers for relevant material, </a:t>
            </a:r>
            <a:endParaRPr sz="16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Noting Up</a:t>
            </a:r>
            <a:endParaRPr/>
          </a:p>
        </p:txBody>
      </p:sp>
      <p:sp>
        <p:nvSpPr>
          <p:cNvPr id="251" name="Google Shape;251;p4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CA"/>
              <a:t>Determine how a piece of legislation (whole act or section) has been applied and/or interpreted by the courts​</a:t>
            </a:r>
            <a:endParaRPr/>
          </a:p>
          <a:p>
            <a:pPr indent="-342900" lvl="0" marL="457200" rtl="0" algn="l">
              <a:spcBef>
                <a:spcPts val="0"/>
              </a:spcBef>
              <a:spcAft>
                <a:spcPts val="0"/>
              </a:spcAft>
              <a:buSzPts val="1800"/>
              <a:buChar char="●"/>
            </a:pPr>
            <a:r>
              <a:rPr lang="en-CA"/>
              <a:t>Similar to case law, depth can range from cursory mention to pursuant to legislation​</a:t>
            </a:r>
            <a:endParaRPr/>
          </a:p>
          <a:p>
            <a:pPr indent="-342900" lvl="0" marL="457200" rtl="0" algn="l">
              <a:spcBef>
                <a:spcPts val="0"/>
              </a:spcBef>
              <a:spcAft>
                <a:spcPts val="0"/>
              </a:spcAft>
              <a:buSzPts val="1800"/>
              <a:buChar char="●"/>
            </a:pPr>
            <a:r>
              <a:rPr lang="en-CA"/>
              <a:t>Help understand meaning and intent of legislation​</a:t>
            </a:r>
            <a:endParaRPr/>
          </a:p>
          <a:p>
            <a:pPr indent="-342900" lvl="0" marL="457200" rtl="0" algn="l">
              <a:spcBef>
                <a:spcPts val="0"/>
              </a:spcBef>
              <a:spcAft>
                <a:spcPts val="0"/>
              </a:spcAft>
              <a:buSzPts val="1800"/>
              <a:buChar char="●"/>
            </a:pPr>
            <a:r>
              <a:rPr lang="en-CA"/>
              <a:t>Courts can:​</a:t>
            </a:r>
            <a:endParaRPr/>
          </a:p>
          <a:p>
            <a:pPr indent="-317500" lvl="1" marL="1371600" rtl="0" algn="l">
              <a:spcBef>
                <a:spcPts val="0"/>
              </a:spcBef>
              <a:spcAft>
                <a:spcPts val="0"/>
              </a:spcAft>
              <a:buSzPts val="1400"/>
              <a:buChar char="○"/>
            </a:pPr>
            <a:r>
              <a:rPr lang="en-CA"/>
              <a:t>Clarify the meaning</a:t>
            </a:r>
            <a:endParaRPr/>
          </a:p>
          <a:p>
            <a:pPr indent="-317500" lvl="1" marL="1371600" rtl="0" algn="l">
              <a:spcBef>
                <a:spcPts val="0"/>
              </a:spcBef>
              <a:spcAft>
                <a:spcPts val="0"/>
              </a:spcAft>
              <a:buSzPts val="1400"/>
              <a:buChar char="○"/>
            </a:pPr>
            <a:r>
              <a:rPr lang="en-CA"/>
              <a:t>Extend the meaning</a:t>
            </a:r>
            <a:endParaRPr/>
          </a:p>
          <a:p>
            <a:pPr indent="-317500" lvl="1" marL="1371600" rtl="0" algn="l">
              <a:spcBef>
                <a:spcPts val="0"/>
              </a:spcBef>
              <a:spcAft>
                <a:spcPts val="0"/>
              </a:spcAft>
              <a:buSzPts val="1400"/>
              <a:buChar char="○"/>
            </a:pPr>
            <a:r>
              <a:rPr lang="en-CA"/>
              <a:t>Declare section(s) or entire act to be unconstitutional</a:t>
            </a:r>
            <a:endParaRPr/>
          </a:p>
          <a:p>
            <a:pPr indent="-317500" lvl="2" marL="1828800" rtl="0" algn="l">
              <a:spcBef>
                <a:spcPts val="0"/>
              </a:spcBef>
              <a:spcAft>
                <a:spcPts val="0"/>
              </a:spcAft>
              <a:buSzPts val="1400"/>
              <a:buChar char="■"/>
            </a:pPr>
            <a:r>
              <a:rPr lang="en-CA"/>
              <a:t>Only in the jurisdiction of the court</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4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i="1" lang="en-CA"/>
              <a:t>Insurance Act</a:t>
            </a:r>
            <a:r>
              <a:rPr lang="en-CA"/>
              <a:t>, RSO 1990, c I.8, s 233</a:t>
            </a:r>
            <a:endParaRPr/>
          </a:p>
        </p:txBody>
      </p:sp>
      <p:sp>
        <p:nvSpPr>
          <p:cNvPr id="257" name="Google Shape;257;p4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CA" u="sng">
                <a:solidFill>
                  <a:schemeClr val="hlink"/>
                </a:solidFill>
                <a:hlinkClick r:id="rId3"/>
              </a:rPr>
              <a:t>Lexis+</a:t>
            </a:r>
            <a:r>
              <a:rPr lang="en-CA"/>
              <a:t> = Quickcite</a:t>
            </a:r>
            <a:endParaRPr/>
          </a:p>
          <a:p>
            <a:pPr indent="-317500" lvl="1" marL="914400" rtl="0" algn="l">
              <a:spcBef>
                <a:spcPts val="0"/>
              </a:spcBef>
              <a:spcAft>
                <a:spcPts val="0"/>
              </a:spcAft>
              <a:buSzPts val="1400"/>
              <a:buChar char="○"/>
            </a:pPr>
            <a:r>
              <a:rPr lang="en-CA"/>
              <a:t>Find first, and then Quickcite on right of screen</a:t>
            </a:r>
            <a:endParaRPr/>
          </a:p>
          <a:p>
            <a:pPr indent="-342900" lvl="0" marL="457200" rtl="0" algn="l">
              <a:spcBef>
                <a:spcPts val="0"/>
              </a:spcBef>
              <a:spcAft>
                <a:spcPts val="0"/>
              </a:spcAft>
              <a:buSzPts val="1800"/>
              <a:buChar char="●"/>
            </a:pPr>
            <a:r>
              <a:rPr lang="en-CA" u="sng">
                <a:solidFill>
                  <a:schemeClr val="accent5"/>
                </a:solidFill>
                <a:hlinkClick r:id="rId4">
                  <a:extLst>
                    <a:ext uri="{A12FA001-AC4F-418D-AE19-62706E023703}">
                      <ahyp:hlinkClr val="tx"/>
                    </a:ext>
                  </a:extLst>
                </a:hlinkClick>
              </a:rPr>
              <a:t>Westlaw</a:t>
            </a:r>
            <a:r>
              <a:rPr lang="en-CA"/>
              <a:t> = Keycite</a:t>
            </a:r>
            <a:endParaRPr/>
          </a:p>
          <a:p>
            <a:pPr indent="-317500" lvl="1" marL="914400" rtl="0" algn="l">
              <a:spcBef>
                <a:spcPts val="0"/>
              </a:spcBef>
              <a:spcAft>
                <a:spcPts val="0"/>
              </a:spcAft>
              <a:buSzPts val="1400"/>
              <a:buChar char="○"/>
            </a:pPr>
            <a:r>
              <a:rPr lang="en-CA"/>
              <a:t>Always find first, then Citing References</a:t>
            </a:r>
            <a:endParaRPr/>
          </a:p>
          <a:p>
            <a:pPr indent="-317500" lvl="2" marL="1371600" rtl="0" algn="l">
              <a:spcBef>
                <a:spcPts val="0"/>
              </a:spcBef>
              <a:spcAft>
                <a:spcPts val="0"/>
              </a:spcAft>
              <a:buSzPts val="1400"/>
              <a:buChar char="■"/>
            </a:pPr>
            <a:r>
              <a:rPr lang="en-CA"/>
              <a:t>“Find and Keycite” tab</a:t>
            </a:r>
            <a:endParaRPr/>
          </a:p>
          <a:p>
            <a:pPr indent="-317500" lvl="3" marL="1828800" rtl="0" algn="l">
              <a:spcBef>
                <a:spcPts val="0"/>
              </a:spcBef>
              <a:spcAft>
                <a:spcPts val="0"/>
              </a:spcAft>
              <a:buSzPts val="1400"/>
              <a:buChar char="●"/>
            </a:pPr>
            <a:r>
              <a:rPr lang="en-CA"/>
              <a:t>Find and KeyCite a Statute or Regulation by Name</a:t>
            </a:r>
            <a:endParaRPr/>
          </a:p>
          <a:p>
            <a:pPr indent="0" lvl="0" marL="0" rtl="0" algn="l">
              <a:spcBef>
                <a:spcPts val="1200"/>
              </a:spcBef>
              <a:spcAft>
                <a:spcPts val="1200"/>
              </a:spcAft>
              <a:buNone/>
            </a:pPr>
            <a:r>
              <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48"/>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CA"/>
              <a:t>Other Tools</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Other Tools</a:t>
            </a:r>
            <a:endParaRPr/>
          </a:p>
        </p:txBody>
      </p:sp>
      <p:sp>
        <p:nvSpPr>
          <p:cNvPr id="268" name="Google Shape;268;p4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CA"/>
              <a:t>Quantum services</a:t>
            </a:r>
            <a:endParaRPr/>
          </a:p>
          <a:p>
            <a:pPr indent="-342900" lvl="0" marL="457200" rtl="0" algn="l">
              <a:spcBef>
                <a:spcPts val="0"/>
              </a:spcBef>
              <a:spcAft>
                <a:spcPts val="0"/>
              </a:spcAft>
              <a:buSzPts val="1800"/>
              <a:buChar char="●"/>
            </a:pPr>
            <a:r>
              <a:rPr lang="en-CA"/>
              <a:t>Tables of Concordance</a:t>
            </a:r>
            <a:endParaRPr/>
          </a:p>
          <a:p>
            <a:pPr indent="-317500" lvl="1" marL="914400" rtl="0" algn="l">
              <a:spcBef>
                <a:spcPts val="0"/>
              </a:spcBef>
              <a:spcAft>
                <a:spcPts val="0"/>
              </a:spcAft>
              <a:buSzPts val="1400"/>
              <a:buChar char="○"/>
            </a:pPr>
            <a:r>
              <a:rPr lang="en-CA"/>
              <a:t>Temporal</a:t>
            </a:r>
            <a:endParaRPr/>
          </a:p>
          <a:p>
            <a:pPr indent="-317500" lvl="1" marL="914400" rtl="0" algn="l">
              <a:spcBef>
                <a:spcPts val="0"/>
              </a:spcBef>
              <a:spcAft>
                <a:spcPts val="0"/>
              </a:spcAft>
              <a:buSzPts val="1400"/>
              <a:buChar char="○"/>
            </a:pPr>
            <a:r>
              <a:rPr lang="en-CA"/>
              <a:t>Jurisdictional</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5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Quantum Services</a:t>
            </a:r>
            <a:endParaRPr/>
          </a:p>
        </p:txBody>
      </p:sp>
      <p:sp>
        <p:nvSpPr>
          <p:cNvPr id="274" name="Google Shape;274;p5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Char char="●"/>
            </a:pPr>
            <a:r>
              <a:rPr lang="en-CA" sz="2000"/>
              <a:t>“How much”</a:t>
            </a:r>
            <a:endParaRPr sz="2000"/>
          </a:p>
          <a:p>
            <a:pPr indent="-330200" lvl="1" marL="914400" rtl="0" algn="l">
              <a:spcBef>
                <a:spcPts val="0"/>
              </a:spcBef>
              <a:spcAft>
                <a:spcPts val="0"/>
              </a:spcAft>
              <a:buSzPts val="1600"/>
              <a:buChar char="○"/>
            </a:pPr>
            <a:r>
              <a:rPr lang="en-CA" sz="1600"/>
              <a:t>Spousal/child support; money (and sometimes time)</a:t>
            </a:r>
            <a:endParaRPr sz="1600"/>
          </a:p>
          <a:p>
            <a:pPr indent="-330200" lvl="1" marL="914400" rtl="0" algn="l">
              <a:spcBef>
                <a:spcPts val="0"/>
              </a:spcBef>
              <a:spcAft>
                <a:spcPts val="0"/>
              </a:spcAft>
              <a:buSzPts val="1600"/>
              <a:buChar char="○"/>
            </a:pPr>
            <a:r>
              <a:rPr lang="en-CA" sz="1600"/>
              <a:t>Criminal </a:t>
            </a:r>
            <a:r>
              <a:rPr lang="en-CA" sz="1600"/>
              <a:t>sentencing; time</a:t>
            </a:r>
            <a:endParaRPr sz="1600"/>
          </a:p>
          <a:p>
            <a:pPr indent="-330200" lvl="1" marL="914400" rtl="0" algn="l">
              <a:spcBef>
                <a:spcPts val="0"/>
              </a:spcBef>
              <a:spcAft>
                <a:spcPts val="0"/>
              </a:spcAft>
              <a:buSzPts val="1600"/>
              <a:buChar char="○"/>
            </a:pPr>
            <a:r>
              <a:rPr lang="en-CA" sz="1600"/>
              <a:t>Wrongful dismissal; time that is money</a:t>
            </a:r>
            <a:endParaRPr sz="1600"/>
          </a:p>
          <a:p>
            <a:pPr indent="-330200" lvl="1" marL="914400" rtl="0" algn="l">
              <a:spcBef>
                <a:spcPts val="0"/>
              </a:spcBef>
              <a:spcAft>
                <a:spcPts val="0"/>
              </a:spcAft>
              <a:buSzPts val="1600"/>
              <a:buChar char="○"/>
            </a:pPr>
            <a:r>
              <a:rPr lang="en-CA" sz="1600"/>
              <a:t>Personal injury; money</a:t>
            </a:r>
            <a:endParaRPr sz="1600"/>
          </a:p>
          <a:p>
            <a:pPr indent="-355600" lvl="0" marL="457200" rtl="0" algn="l">
              <a:spcBef>
                <a:spcPts val="0"/>
              </a:spcBef>
              <a:spcAft>
                <a:spcPts val="0"/>
              </a:spcAft>
              <a:buSzPts val="2000"/>
              <a:buChar char="●"/>
            </a:pPr>
            <a:r>
              <a:rPr lang="en-CA" sz="2000"/>
              <a:t>Browseable, searchable</a:t>
            </a:r>
            <a:endParaRPr sz="2000"/>
          </a:p>
          <a:p>
            <a:pPr indent="-330200" lvl="1" marL="914400" rtl="0" algn="l">
              <a:spcBef>
                <a:spcPts val="0"/>
              </a:spcBef>
              <a:spcAft>
                <a:spcPts val="0"/>
              </a:spcAft>
              <a:buSzPts val="1600"/>
              <a:buChar char="○"/>
            </a:pPr>
            <a:r>
              <a:rPr lang="en-CA" sz="1600"/>
              <a:t>Westlaw: Litigator</a:t>
            </a:r>
            <a:endParaRPr sz="1600"/>
          </a:p>
          <a:p>
            <a:pPr indent="-330200" lvl="2" marL="1371600" rtl="0" algn="l">
              <a:spcBef>
                <a:spcPts val="0"/>
              </a:spcBef>
              <a:spcAft>
                <a:spcPts val="0"/>
              </a:spcAft>
              <a:buSzPts val="1600"/>
              <a:buChar char="■"/>
            </a:pPr>
            <a:r>
              <a:rPr lang="en-CA" sz="1600"/>
              <a:t>And CriminalSource, FamilySource, EmploymentSource</a:t>
            </a:r>
            <a:endParaRPr sz="1600"/>
          </a:p>
          <a:p>
            <a:pPr indent="-330200" lvl="1" marL="914400" rtl="0" algn="l">
              <a:spcBef>
                <a:spcPts val="0"/>
              </a:spcBef>
              <a:spcAft>
                <a:spcPts val="0"/>
              </a:spcAft>
              <a:buSzPts val="1600"/>
              <a:buChar char="○"/>
            </a:pPr>
            <a:r>
              <a:rPr lang="en-CA" sz="1600"/>
              <a:t>Lexis+: Under Secondary Materials</a:t>
            </a:r>
            <a:endParaRPr sz="160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5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Tables of Concordance</a:t>
            </a:r>
            <a:endParaRPr/>
          </a:p>
        </p:txBody>
      </p:sp>
      <p:sp>
        <p:nvSpPr>
          <p:cNvPr id="280" name="Google Shape;280;p5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CA" u="sng">
                <a:solidFill>
                  <a:schemeClr val="hlink"/>
                </a:solidFill>
                <a:hlinkClick r:id="rId3"/>
              </a:rPr>
              <a:t>https://guides.library.queensu.ca/legislative-concordances</a:t>
            </a:r>
            <a:endParaRPr/>
          </a:p>
          <a:p>
            <a:pPr indent="-342900" lvl="0" marL="457200" rtl="0" algn="l">
              <a:spcBef>
                <a:spcPts val="1200"/>
              </a:spcBef>
              <a:spcAft>
                <a:spcPts val="0"/>
              </a:spcAft>
              <a:buSzPts val="1800"/>
              <a:buChar char="●"/>
            </a:pPr>
            <a:r>
              <a:rPr lang="en-CA"/>
              <a:t>Jurisdictional</a:t>
            </a:r>
            <a:endParaRPr/>
          </a:p>
          <a:p>
            <a:pPr indent="-317500" lvl="1" marL="914400" rtl="0" algn="l">
              <a:spcBef>
                <a:spcPts val="0"/>
              </a:spcBef>
              <a:spcAft>
                <a:spcPts val="0"/>
              </a:spcAft>
              <a:buSzPts val="1400"/>
              <a:buChar char="○"/>
            </a:pPr>
            <a:r>
              <a:rPr lang="en-CA"/>
              <a:t>Is the local way typical or an outlier?</a:t>
            </a:r>
            <a:endParaRPr/>
          </a:p>
          <a:p>
            <a:pPr indent="-317500" lvl="1" marL="914400" rtl="0" algn="l">
              <a:spcBef>
                <a:spcPts val="0"/>
              </a:spcBef>
              <a:spcAft>
                <a:spcPts val="0"/>
              </a:spcAft>
              <a:buSzPts val="1400"/>
              <a:buChar char="○"/>
            </a:pPr>
            <a:r>
              <a:rPr lang="en-CA"/>
              <a:t>Noting up: find additional case law that contemplates particular language</a:t>
            </a:r>
            <a:endParaRPr/>
          </a:p>
          <a:p>
            <a:pPr indent="-342900" lvl="0" marL="457200" rtl="0" algn="l">
              <a:spcBef>
                <a:spcPts val="0"/>
              </a:spcBef>
              <a:spcAft>
                <a:spcPts val="0"/>
              </a:spcAft>
              <a:buSzPts val="1800"/>
              <a:buChar char="●"/>
            </a:pPr>
            <a:r>
              <a:rPr lang="en-CA"/>
              <a:t>Temporal</a:t>
            </a:r>
            <a:endParaRPr/>
          </a:p>
          <a:p>
            <a:pPr indent="-317500" lvl="1" marL="914400" rtl="0" algn="l">
              <a:spcBef>
                <a:spcPts val="0"/>
              </a:spcBef>
              <a:spcAft>
                <a:spcPts val="0"/>
              </a:spcAft>
              <a:buSzPts val="1400"/>
              <a:buChar char="○"/>
            </a:pPr>
            <a:r>
              <a:rPr lang="en-CA"/>
              <a:t>Easier than a whole legislative history</a:t>
            </a:r>
            <a:endParaRPr/>
          </a:p>
          <a:p>
            <a:pPr indent="-317500" lvl="1" marL="914400" rtl="0" algn="l">
              <a:spcBef>
                <a:spcPts val="0"/>
              </a:spcBef>
              <a:spcAft>
                <a:spcPts val="0"/>
              </a:spcAft>
              <a:buSzPts val="1400"/>
              <a:buChar char="○"/>
            </a:pPr>
            <a:r>
              <a:rPr lang="en-CA"/>
              <a:t>Noting up: </a:t>
            </a:r>
            <a:r>
              <a:rPr lang="en-CA"/>
              <a:t>find additional case law that contemplates particular language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What’s the Real Question?</a:t>
            </a:r>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CA"/>
              <a:t>Hardest part of research is knowing where to start</a:t>
            </a:r>
            <a:endParaRPr/>
          </a:p>
          <a:p>
            <a:pPr indent="-342900" lvl="0" marL="457200" rtl="0" algn="l">
              <a:spcBef>
                <a:spcPts val="0"/>
              </a:spcBef>
              <a:spcAft>
                <a:spcPts val="0"/>
              </a:spcAft>
              <a:buSzPts val="1800"/>
              <a:buChar char="●"/>
            </a:pPr>
            <a:r>
              <a:rPr lang="en-CA"/>
              <a:t>Interrogate</a:t>
            </a:r>
            <a:r>
              <a:rPr lang="en-CA"/>
              <a:t> the question</a:t>
            </a:r>
            <a:endParaRPr/>
          </a:p>
          <a:p>
            <a:pPr indent="-317500" lvl="1" marL="914400" rtl="0" algn="l">
              <a:spcBef>
                <a:spcPts val="0"/>
              </a:spcBef>
              <a:spcAft>
                <a:spcPts val="0"/>
              </a:spcAft>
              <a:buSzPts val="1400"/>
              <a:buChar char="○"/>
            </a:pPr>
            <a:r>
              <a:rPr lang="en-CA"/>
              <a:t>Do you actually have enough information to be able to know how to answer it?</a:t>
            </a:r>
            <a:endParaRPr/>
          </a:p>
          <a:p>
            <a:pPr indent="-342900" lvl="0" marL="457200" rtl="0" algn="l">
              <a:spcBef>
                <a:spcPts val="0"/>
              </a:spcBef>
              <a:spcAft>
                <a:spcPts val="0"/>
              </a:spcAft>
              <a:buSzPts val="1800"/>
              <a:buChar char="●"/>
            </a:pPr>
            <a:r>
              <a:rPr lang="en-CA"/>
              <a:t>Take time at the beginning to save time later</a:t>
            </a:r>
            <a:endParaRPr/>
          </a:p>
          <a:p>
            <a:pPr indent="-342900" lvl="0" marL="457200" rtl="0" algn="l">
              <a:spcBef>
                <a:spcPts val="0"/>
              </a:spcBef>
              <a:spcAft>
                <a:spcPts val="0"/>
              </a:spcAft>
              <a:buSzPts val="1800"/>
              <a:buChar char="●"/>
            </a:pPr>
            <a:r>
              <a:rPr lang="en-CA"/>
              <a:t>What is “the answer” likely to look like?</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5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CA"/>
              <a:t>Who Cares?</a:t>
            </a:r>
            <a:endParaRPr/>
          </a:p>
          <a:p>
            <a:pPr indent="0" lvl="0" marL="0" rtl="0" algn="l">
              <a:lnSpc>
                <a:spcPct val="100000"/>
              </a:lnSpc>
              <a:spcBef>
                <a:spcPts val="0"/>
              </a:spcBef>
              <a:spcAft>
                <a:spcPts val="0"/>
              </a:spcAft>
              <a:buSzPct val="111111"/>
              <a:buNone/>
            </a:pPr>
            <a:r>
              <a:t/>
            </a:r>
            <a:endParaRPr/>
          </a:p>
        </p:txBody>
      </p:sp>
      <p:sp>
        <p:nvSpPr>
          <p:cNvPr id="286" name="Google Shape;286;p5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en-CA"/>
              <a:t>Government departments, lobbying groups, professional organizations (think: John Howard Society, LEAF, Canadian Bar Association etc)</a:t>
            </a:r>
            <a:endParaRPr/>
          </a:p>
          <a:p>
            <a:pPr indent="-342900" lvl="0" marL="457200" rtl="0" algn="l">
              <a:lnSpc>
                <a:spcPct val="115000"/>
              </a:lnSpc>
              <a:spcBef>
                <a:spcPts val="0"/>
              </a:spcBef>
              <a:spcAft>
                <a:spcPts val="0"/>
              </a:spcAft>
              <a:buSzPts val="1800"/>
              <a:buChar char="●"/>
            </a:pPr>
            <a:r>
              <a:rPr lang="en-CA"/>
              <a:t>Reports, discussion papers, all sorts of pre-done research for you</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53"/>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CA"/>
              <a:t>Questions?</a:t>
            </a:r>
            <a:endParaRPr/>
          </a:p>
        </p:txBody>
      </p:sp>
      <p:sp>
        <p:nvSpPr>
          <p:cNvPr id="292" name="Google Shape;292;p53"/>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CA" u="sng">
                <a:solidFill>
                  <a:schemeClr val="hlink"/>
                </a:solidFill>
                <a:hlinkClick r:id="rId3"/>
              </a:rPr>
              <a:t>lawreference@uwindsor.ca</a:t>
            </a:r>
            <a:endParaRPr/>
          </a:p>
          <a:p>
            <a:pPr indent="0" lvl="0" marL="0" rtl="0" algn="l">
              <a:spcBef>
                <a:spcPts val="1200"/>
              </a:spcBef>
              <a:spcAft>
                <a:spcPts val="1200"/>
              </a:spcAft>
              <a:buNone/>
            </a:pPr>
            <a:r>
              <a:rPr lang="en-CA" u="sng">
                <a:solidFill>
                  <a:schemeClr val="hlink"/>
                </a:solidFill>
                <a:hlinkClick r:id="rId4"/>
              </a:rPr>
              <a:t>meris@uwindsor.ca</a:t>
            </a:r>
            <a:endParaRPr/>
          </a:p>
        </p:txBody>
      </p:sp>
      <p:sp>
        <p:nvSpPr>
          <p:cNvPr id="293" name="Google Shape;293;p53"/>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CA"/>
              <a:t>“I’ll know it when I see it…”</a:t>
            </a:r>
            <a:endParaRPr/>
          </a:p>
        </p:txBody>
      </p:sp>
      <p:sp>
        <p:nvSpPr>
          <p:cNvPr id="80" name="Google Shape;80;p1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en-CA"/>
              <a:t>But will you?</a:t>
            </a:r>
            <a:endParaRPr/>
          </a:p>
          <a:p>
            <a:pPr indent="-342900" lvl="0" marL="457200" rtl="0" algn="l">
              <a:lnSpc>
                <a:spcPct val="115000"/>
              </a:lnSpc>
              <a:spcBef>
                <a:spcPts val="0"/>
              </a:spcBef>
              <a:spcAft>
                <a:spcPts val="0"/>
              </a:spcAft>
              <a:buSzPts val="1800"/>
              <a:buChar char="●"/>
            </a:pPr>
            <a:r>
              <a:rPr lang="en-CA"/>
              <a:t>Balance between pre-supposing what the answer may be, versus not knowing the answer when you see it</a:t>
            </a:r>
            <a:endParaRPr/>
          </a:p>
          <a:p>
            <a:pPr indent="-342900" lvl="0" marL="457200" rtl="0" algn="l">
              <a:lnSpc>
                <a:spcPct val="115000"/>
              </a:lnSpc>
              <a:spcBef>
                <a:spcPts val="0"/>
              </a:spcBef>
              <a:spcAft>
                <a:spcPts val="0"/>
              </a:spcAft>
              <a:buSzPts val="1800"/>
              <a:buChar char="●"/>
            </a:pPr>
            <a:r>
              <a:rPr lang="en-CA"/>
              <a:t>Do consider what *type* of answer you’re looking for…</a:t>
            </a:r>
            <a:endParaRPr/>
          </a:p>
          <a:p>
            <a:pPr indent="-317500" lvl="1" marL="914400" rtl="0" algn="l">
              <a:lnSpc>
                <a:spcPct val="115000"/>
              </a:lnSpc>
              <a:spcBef>
                <a:spcPts val="0"/>
              </a:spcBef>
              <a:spcAft>
                <a:spcPts val="0"/>
              </a:spcAft>
              <a:buSzPts val="1400"/>
              <a:buChar char="○"/>
            </a:pPr>
            <a:r>
              <a:rPr lang="en-CA"/>
              <a:t>Case</a:t>
            </a:r>
            <a:endParaRPr/>
          </a:p>
          <a:p>
            <a:pPr indent="-317500" lvl="1" marL="914400" rtl="0" algn="l">
              <a:lnSpc>
                <a:spcPct val="115000"/>
              </a:lnSpc>
              <a:spcBef>
                <a:spcPts val="0"/>
              </a:spcBef>
              <a:spcAft>
                <a:spcPts val="0"/>
              </a:spcAft>
              <a:buSzPts val="1400"/>
              <a:buChar char="○"/>
            </a:pPr>
            <a:r>
              <a:rPr lang="en-CA"/>
              <a:t>Legislative history</a:t>
            </a:r>
            <a:endParaRPr/>
          </a:p>
          <a:p>
            <a:pPr indent="-317500" lvl="1" marL="914400" rtl="0" algn="l">
              <a:lnSpc>
                <a:spcPct val="115000"/>
              </a:lnSpc>
              <a:spcBef>
                <a:spcPts val="0"/>
              </a:spcBef>
              <a:spcAft>
                <a:spcPts val="0"/>
              </a:spcAft>
              <a:buSzPts val="1400"/>
              <a:buChar char="○"/>
            </a:pPr>
            <a:r>
              <a:rPr lang="en-CA"/>
              <a:t>Numbers</a:t>
            </a:r>
            <a:endParaRPr/>
          </a:p>
          <a:p>
            <a:pPr indent="-317500" lvl="1" marL="914400" rtl="0" algn="l">
              <a:lnSpc>
                <a:spcPct val="115000"/>
              </a:lnSpc>
              <a:spcBef>
                <a:spcPts val="0"/>
              </a:spcBef>
              <a:spcAft>
                <a:spcPts val="0"/>
              </a:spcAft>
              <a:buSzPts val="1400"/>
              <a:buChar char="○"/>
            </a:pPr>
            <a:r>
              <a:rPr lang="en-CA"/>
              <a:t>Commentary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CA"/>
              <a:t>Questions Lead to Questions</a:t>
            </a:r>
            <a:endParaRPr/>
          </a:p>
        </p:txBody>
      </p:sp>
      <p:sp>
        <p:nvSpPr>
          <p:cNvPr id="86" name="Google Shape;86;p1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en-CA"/>
              <a:t>S</a:t>
            </a:r>
            <a:r>
              <a:rPr lang="en-CA"/>
              <a:t>ometimes best to take the assigned question, poke it a few times, get a sense of things, then return</a:t>
            </a:r>
            <a:endParaRPr/>
          </a:p>
          <a:p>
            <a:pPr indent="-317500" lvl="1" marL="914400" rtl="0" algn="l">
              <a:lnSpc>
                <a:spcPct val="115000"/>
              </a:lnSpc>
              <a:spcBef>
                <a:spcPts val="0"/>
              </a:spcBef>
              <a:spcAft>
                <a:spcPts val="0"/>
              </a:spcAft>
              <a:buSzPts val="1400"/>
              <a:buChar char="○"/>
            </a:pPr>
            <a:r>
              <a:rPr lang="en-CA"/>
              <a:t>Narrow down to possible area(s) of law… “Is this a (criminal) issue?” “If this is in the context of torts, then are we interested in…”</a:t>
            </a:r>
            <a:endParaRPr/>
          </a:p>
          <a:p>
            <a:pPr indent="-342900" lvl="0" marL="457200" rtl="0" algn="l">
              <a:lnSpc>
                <a:spcPct val="115000"/>
              </a:lnSpc>
              <a:spcBef>
                <a:spcPts val="0"/>
              </a:spcBef>
              <a:spcAft>
                <a:spcPts val="0"/>
              </a:spcAft>
              <a:buSzPts val="1800"/>
              <a:buChar char="●"/>
            </a:pPr>
            <a:r>
              <a:rPr lang="en-CA"/>
              <a:t>This is often where Google comes into play</a:t>
            </a:r>
            <a:endParaRPr/>
          </a:p>
          <a:p>
            <a:pPr indent="-317500" lvl="1" marL="914400" rtl="0" algn="l">
              <a:lnSpc>
                <a:spcPct val="115000"/>
              </a:lnSpc>
              <a:spcBef>
                <a:spcPts val="0"/>
              </a:spcBef>
              <a:spcAft>
                <a:spcPts val="0"/>
              </a:spcAft>
              <a:buSzPts val="1400"/>
              <a:buChar char="○"/>
            </a:pPr>
            <a:r>
              <a:rPr lang="en-CA"/>
              <a:t>Not as a source, or even a way to find sources, but as a way to focus the scope of your research</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Research Starting Points</a:t>
            </a:r>
            <a:endParaRPr/>
          </a:p>
        </p:txBody>
      </p:sp>
      <p:sp>
        <p:nvSpPr>
          <p:cNvPr id="92" name="Google Shape;92;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CA"/>
              <a:t>What’s the general area of law?</a:t>
            </a:r>
            <a:endParaRPr/>
          </a:p>
          <a:p>
            <a:pPr indent="-317500" lvl="1" marL="914400" rtl="0" algn="l">
              <a:spcBef>
                <a:spcPts val="0"/>
              </a:spcBef>
              <a:spcAft>
                <a:spcPts val="0"/>
              </a:spcAft>
              <a:buSzPts val="1400"/>
              <a:buChar char="○"/>
            </a:pPr>
            <a:r>
              <a:rPr lang="en-CA"/>
              <a:t>Legal encyclopedias</a:t>
            </a:r>
            <a:endParaRPr/>
          </a:p>
          <a:p>
            <a:pPr indent="-317500" lvl="1" marL="914400" rtl="0" algn="l">
              <a:spcBef>
                <a:spcPts val="0"/>
              </a:spcBef>
              <a:spcAft>
                <a:spcPts val="0"/>
              </a:spcAft>
              <a:buSzPts val="1400"/>
              <a:buChar char="○"/>
            </a:pPr>
            <a:r>
              <a:rPr lang="en-CA"/>
              <a:t>Books and articles</a:t>
            </a:r>
            <a:endParaRPr/>
          </a:p>
          <a:p>
            <a:pPr indent="-342900" lvl="0" marL="457200" rtl="0" algn="l">
              <a:spcBef>
                <a:spcPts val="0"/>
              </a:spcBef>
              <a:spcAft>
                <a:spcPts val="0"/>
              </a:spcAft>
              <a:buSzPts val="1800"/>
              <a:buChar char="●"/>
            </a:pPr>
            <a:r>
              <a:rPr lang="en-CA"/>
              <a:t>Do you know of key or leading cases?</a:t>
            </a:r>
            <a:endParaRPr/>
          </a:p>
          <a:p>
            <a:pPr indent="-317500" lvl="1" marL="914400" rtl="0" algn="l">
              <a:spcBef>
                <a:spcPts val="0"/>
              </a:spcBef>
              <a:spcAft>
                <a:spcPts val="0"/>
              </a:spcAft>
              <a:buSzPts val="1400"/>
              <a:buChar char="○"/>
            </a:pPr>
            <a:r>
              <a:rPr lang="en-CA"/>
              <a:t>If there are leading cases, they can be noted up, plus you can use a book’s Table of Cases to quickly find commentary.</a:t>
            </a:r>
            <a:endParaRPr/>
          </a:p>
          <a:p>
            <a:pPr indent="-342900" lvl="0" marL="457200" rtl="0" algn="l">
              <a:spcBef>
                <a:spcPts val="0"/>
              </a:spcBef>
              <a:spcAft>
                <a:spcPts val="0"/>
              </a:spcAft>
              <a:buSzPts val="1800"/>
              <a:buChar char="●"/>
            </a:pPr>
            <a:r>
              <a:rPr lang="en-CA"/>
              <a:t>Is there governing legislation?</a:t>
            </a:r>
            <a:endParaRPr/>
          </a:p>
          <a:p>
            <a:pPr indent="-317500" lvl="1" marL="914400" rtl="0" algn="l">
              <a:spcBef>
                <a:spcPts val="0"/>
              </a:spcBef>
              <a:spcAft>
                <a:spcPts val="0"/>
              </a:spcAft>
              <a:buSzPts val="1400"/>
              <a:buChar char="○"/>
            </a:pPr>
            <a:r>
              <a:rPr lang="en-CA"/>
              <a:t>Note it up</a:t>
            </a:r>
            <a:endParaRPr/>
          </a:p>
          <a:p>
            <a:pPr indent="-317500" lvl="1" marL="914400" rtl="0" algn="l">
              <a:spcBef>
                <a:spcPts val="0"/>
              </a:spcBef>
              <a:spcAft>
                <a:spcPts val="0"/>
              </a:spcAft>
              <a:buSzPts val="1400"/>
              <a:buChar char="○"/>
            </a:pPr>
            <a:r>
              <a:rPr lang="en-CA"/>
              <a:t>Find current law</a:t>
            </a:r>
            <a:endParaRPr/>
          </a:p>
          <a:p>
            <a:pPr indent="-317500" lvl="1" marL="914400" rtl="0" algn="l">
              <a:spcBef>
                <a:spcPts val="0"/>
              </a:spcBef>
              <a:spcAft>
                <a:spcPts val="0"/>
              </a:spcAft>
              <a:buSzPts val="1400"/>
              <a:buChar char="○"/>
            </a:pPr>
            <a:r>
              <a:rPr lang="en-CA"/>
              <a:t>Explore legislative process/history/intent</a:t>
            </a:r>
            <a:endParaRPr/>
          </a:p>
          <a:p>
            <a:pPr indent="-342900" lvl="0" marL="457200" rtl="0" algn="l">
              <a:spcBef>
                <a:spcPts val="0"/>
              </a:spcBef>
              <a:spcAft>
                <a:spcPts val="0"/>
              </a:spcAft>
              <a:buSzPts val="1800"/>
              <a:buChar char="●"/>
            </a:pPr>
            <a:r>
              <a:rPr lang="en-CA"/>
              <a:t>Are there specific tools that might be helpful?</a:t>
            </a:r>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CA"/>
              <a:t>General Rule?</a:t>
            </a:r>
            <a:endParaRPr/>
          </a:p>
        </p:txBody>
      </p:sp>
      <p:sp>
        <p:nvSpPr>
          <p:cNvPr id="98" name="Google Shape;98;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CA"/>
              <a:t>Browse, don’t search</a:t>
            </a:r>
            <a:endParaRPr/>
          </a:p>
          <a:p>
            <a:pPr indent="0" lvl="0" marL="0" rtl="0" algn="l">
              <a:spcBef>
                <a:spcPts val="1200"/>
              </a:spcBef>
              <a:spcAft>
                <a:spcPts val="0"/>
              </a:spcAft>
              <a:buNone/>
            </a:pPr>
            <a:r>
              <a:rPr lang="en-CA"/>
              <a:t>	Or</a:t>
            </a:r>
            <a:endParaRPr/>
          </a:p>
          <a:p>
            <a:pPr indent="-342900" lvl="0" marL="457200" rtl="0" algn="l">
              <a:spcBef>
                <a:spcPts val="1200"/>
              </a:spcBef>
              <a:spcAft>
                <a:spcPts val="0"/>
              </a:spcAft>
              <a:buSzPts val="1800"/>
              <a:buChar char="●"/>
            </a:pPr>
            <a:r>
              <a:rPr lang="en-CA"/>
              <a:t>Browse, </a:t>
            </a:r>
            <a:r>
              <a:rPr i="1" lang="en-CA"/>
              <a:t>then</a:t>
            </a:r>
            <a:r>
              <a:rPr lang="en-CA"/>
              <a:t> search</a:t>
            </a:r>
            <a:endParaRPr/>
          </a:p>
          <a:p>
            <a:pPr indent="0" lvl="0" marL="0" rtl="0" algn="l">
              <a:spcBef>
                <a:spcPts val="1200"/>
              </a:spcBef>
              <a:spcAft>
                <a:spcPts val="0"/>
              </a:spcAft>
              <a:buNone/>
            </a:pPr>
            <a:r>
              <a:t/>
            </a:r>
            <a:endParaRPr/>
          </a:p>
          <a:p>
            <a:pPr indent="0" lvl="0" marL="0" rtl="0" algn="ctr">
              <a:spcBef>
                <a:spcPts val="1200"/>
              </a:spcBef>
              <a:spcAft>
                <a:spcPts val="1200"/>
              </a:spcAft>
              <a:buNone/>
            </a:pPr>
            <a:r>
              <a:rPr b="1" lang="en-CA"/>
              <a:t>Better a general search in a narrow pool, </a:t>
            </a:r>
            <a:br>
              <a:rPr b="1" lang="en-CA"/>
            </a:br>
            <a:r>
              <a:rPr b="1" lang="en-CA"/>
              <a:t>than a specific search of a broad pool</a:t>
            </a:r>
            <a:endParaRPr b="1"/>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CA"/>
              <a:t>What’s the general area of law?</a:t>
            </a:r>
            <a:r>
              <a:rPr lang="en-CA"/>
              <a:t>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