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</p:sldMasterIdLst>
  <p:sldIdLst>
    <p:sldId id="257" r:id="rId5"/>
    <p:sldId id="259" r:id="rId6"/>
    <p:sldId id="260" r:id="rId7"/>
    <p:sldId id="261" r:id="rId8"/>
    <p:sldId id="273" r:id="rId9"/>
    <p:sldId id="274" r:id="rId10"/>
    <p:sldId id="275" r:id="rId11"/>
    <p:sldId id="276" r:id="rId12"/>
    <p:sldId id="278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14" autoAdjust="0"/>
    <p:restoredTop sz="96247" autoAdjust="0"/>
  </p:normalViewPr>
  <p:slideViewPr>
    <p:cSldViewPr snapToGrid="0">
      <p:cViewPr varScale="1">
        <p:scale>
          <a:sx n="112" d="100"/>
          <a:sy n="112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5A8B1-B976-F017-D41E-1976C1180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BD2C4-9322-3314-CB5E-08C5BB151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6FEE5-4A4A-2EC4-B40C-5A139D5E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168D0-92B9-40FF-6EE2-3083FE4A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97403-2DB8-A1AD-7EBE-5A9B8946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2B6B-C15A-8CE1-AB51-F3CB761A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769021-0510-F014-4DC8-344B3F117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111B7-4944-F0F6-3F15-D8B11A7D4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FEEC5-03F0-0C3D-0C53-C1C9F540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2915F-7AC8-5009-9B65-263FFDDDC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6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F8E791-EDDF-FAD8-7C0B-CC810A42C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9761A-4E2C-0C87-686F-3FCCFE1AF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71323-A8E8-BCC2-BB71-38B81396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0810-5A05-B852-124C-678E7F44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A29EA-5F0B-659D-CD1D-3910EB08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0DD9-84DF-4E41-3439-4BB3C148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9D4AD-CF4F-4F3F-A7C7-99E8D46C5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B733D-1474-5D2D-F703-D9DFCC2D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9B709-171C-A5D1-28C4-0F30E71C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7A5E0-09A2-71AF-FEE4-33B988A0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8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58640-6334-916A-ED4F-BD712FB3F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1C96B-B97F-3E71-4D13-CDF7931F2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F8C2E-A720-5F08-DFB8-4C0F3AF5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F3FE2-8345-8058-0648-0CC074A91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98523-C2F2-3DEA-33CF-3B1005FB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4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5C6A-C847-F18A-6C64-5AC92A454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9FE3D-A7FB-569E-C24E-210EA8282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C0190-E2EF-7C69-76EE-D5F59011C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FCA7B-6C7C-BD08-9B75-70B675093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56CBC-A462-37AE-4243-82F3AFF75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ACFAE-FB77-BD43-630C-DC53E091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7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D32BC-5AB9-0528-7B36-B432B6C2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3E11-717D-B920-54A7-2E9F8031C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3EBCD-13DA-669F-0861-876EDF0DD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A408BB-2E71-0895-4C23-E0A71A270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12DEA1-FCCA-2D16-A444-AE916AC0A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C75F5-A6BC-ECF2-04C0-2C4F4E7B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1F757-E16F-08F4-37D3-0F6D9A48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DC39E4-DAC6-22D9-65AD-2F2D84E1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0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974F1-8189-0B7A-B443-D7DC4267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636D1-069D-15C4-71A8-DE07542D9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4B9FA-1F3D-11C4-52D8-A3D63FDE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3C12E-41E6-7368-E47A-12DA9A4E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8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8DE5B7-0752-E0C8-0D16-A9343F06D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01301-8E7F-27E1-22AD-5DE03FE9F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90ADB-90C6-121E-02B9-CBB6A287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6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12CE2-7C3D-941D-AC4F-693239C7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26203-E2B4-261A-99FE-F4763CD84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8925C-71C0-14C9-8BE3-05FC2BEBC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9F899-F8CC-3AFB-B07B-658CF372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6049E-8B73-506A-15BA-30D112E7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46E62-2D25-79F1-9B07-EB419942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24CC-9732-9752-6A11-C1A2965C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ABED00-100C-452F-4B53-975ED3BB2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8F0A4-79CD-C9E3-C8D8-4A5AD250D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411E0-A5A6-BAF2-FE1F-72D38DD31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D29C5-771A-E04C-7B13-B3DF1AE2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E639F-3570-584A-A7CB-C1AEA5D4A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C733EF-1919-B340-5D99-E57051C3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18D42-F91F-D9D9-FBB4-0F2CA9EA8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D982A-ABF0-B6DC-4242-9E55FE161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604E6-FD2F-2F32-8C20-4D3DE5481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88C65-11E4-5FC7-8BF1-F566313A2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8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windsor-law.libguides.com/international-law-research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windsor-law.libguides.com/hei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windsor-law.libguides.com/ori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un.org/prod/ods.nsf/home.xs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reaties.un.org/Pages/AdvanceSearch.aspx?tab=UNTS&amp;clang=_en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eaties.un.org/Pages/Treaties.aspx?id=18&amp;subid=A&amp;clang=_en" TargetMode="External"/><Relationship Id="rId4" Type="http://schemas.openxmlformats.org/officeDocument/2006/relationships/hyperlink" Target="https://treaties.un.org/doc/Treaties/1998/07/19980717%2006-33%20PM/Ch_XVIII_10p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4BFF271E-62E2-480C-130F-62CD68625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4" b="1550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85E255-3F8F-971F-3CB3-4678606AE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755" y="2253484"/>
            <a:ext cx="7983941" cy="2571001"/>
          </a:xfrm>
        </p:spPr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rgbClr val="FFFFFF"/>
                </a:solidFill>
              </a:rPr>
              <a:t>Researching </a:t>
            </a:r>
            <a:br>
              <a:rPr lang="en-CA" dirty="0">
                <a:solidFill>
                  <a:srgbClr val="FFFFFF"/>
                </a:solidFill>
              </a:rPr>
            </a:br>
            <a:r>
              <a:rPr lang="en-CA" dirty="0">
                <a:solidFill>
                  <a:srgbClr val="FFFFFF"/>
                </a:solidFill>
              </a:rPr>
              <a:t>International Law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A8BDB-CEB0-2CB0-8277-5E6C4A52D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0119" y="5015553"/>
            <a:ext cx="7533565" cy="889948"/>
          </a:xfrm>
        </p:spPr>
        <p:txBody>
          <a:bodyPr anchor="ctr">
            <a:normAutofit/>
          </a:bodyPr>
          <a:lstStyle/>
          <a:p>
            <a:pPr algn="ctr"/>
            <a:r>
              <a:rPr lang="en-CA">
                <a:solidFill>
                  <a:srgbClr val="FFFFFF"/>
                </a:solidFill>
              </a:rPr>
              <a:t>By </a:t>
            </a:r>
          </a:p>
          <a:p>
            <a:pPr algn="ctr"/>
            <a:r>
              <a:rPr lang="en-CA">
                <a:solidFill>
                  <a:srgbClr val="FFFFFF"/>
                </a:solidFill>
              </a:rPr>
              <a:t>Annette Demers, Reference Librarian</a:t>
            </a:r>
          </a:p>
        </p:txBody>
      </p:sp>
    </p:spTree>
    <p:extLst>
      <p:ext uri="{BB962C8B-B14F-4D97-AF65-F5344CB8AC3E}">
        <p14:creationId xmlns:p14="http://schemas.microsoft.com/office/powerpoint/2010/main" val="127094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4BFF271E-62E2-480C-130F-62CD68625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4" b="1550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BAE0E2-0A69-26EA-0DF7-4C7EB5802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96" y="3249471"/>
            <a:ext cx="6564070" cy="1575801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Annette Demers</a:t>
            </a:r>
            <a:br>
              <a:rPr lang="en-CA" dirty="0">
                <a:solidFill>
                  <a:sysClr val="windowText" lastClr="000000"/>
                </a:solidFill>
              </a:rPr>
            </a:br>
            <a:r>
              <a:rPr lang="en-CA" dirty="0">
                <a:solidFill>
                  <a:sysClr val="windowText" lastClr="000000"/>
                </a:solidFill>
              </a:rPr>
              <a:t>ademers@uwindsor.ca</a:t>
            </a:r>
          </a:p>
        </p:txBody>
      </p:sp>
    </p:spTree>
    <p:extLst>
      <p:ext uri="{BB962C8B-B14F-4D97-AF65-F5344CB8AC3E}">
        <p14:creationId xmlns:p14="http://schemas.microsoft.com/office/powerpoint/2010/main" val="160883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4BFF271E-62E2-480C-130F-62CD68625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4" b="1550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BAE0E2-0A69-26EA-0DF7-4C7EB5802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660" y="2305794"/>
            <a:ext cx="7476310" cy="954429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Objectives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3C648F4-4A11-CE09-22EA-6363063DA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660" y="3260223"/>
            <a:ext cx="7476310" cy="3127760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/>
          <a:p>
            <a:pPr lvl="2" algn="l"/>
            <a:r>
              <a:rPr lang="en-CA" sz="2800" dirty="0">
                <a:solidFill>
                  <a:sysClr val="windowText" lastClr="000000"/>
                </a:solidFill>
              </a:rPr>
              <a:t>1. Get organized for writing a paper</a:t>
            </a:r>
          </a:p>
          <a:p>
            <a:pPr lvl="2" algn="l"/>
            <a:r>
              <a:rPr lang="en-CA" sz="2800" dirty="0">
                <a:solidFill>
                  <a:sysClr val="windowText" lastClr="000000"/>
                </a:solidFill>
              </a:rPr>
              <a:t>2. Locate sources for researching</a:t>
            </a:r>
          </a:p>
          <a:p>
            <a:pPr lvl="3" algn="l"/>
            <a:r>
              <a:rPr lang="en-CA" sz="2600" dirty="0">
                <a:solidFill>
                  <a:sysClr val="windowText" lastClr="000000"/>
                </a:solidFill>
              </a:rPr>
              <a:t>-reference materials</a:t>
            </a:r>
          </a:p>
          <a:p>
            <a:pPr lvl="3" algn="l"/>
            <a:r>
              <a:rPr lang="en-CA" sz="2600" dirty="0">
                <a:solidFill>
                  <a:sysClr val="windowText" lastClr="000000"/>
                </a:solidFill>
              </a:rPr>
              <a:t>-books and journal articles</a:t>
            </a:r>
          </a:p>
          <a:p>
            <a:pPr lvl="3" algn="l"/>
            <a:r>
              <a:rPr lang="en-CA" sz="2600" dirty="0">
                <a:solidFill>
                  <a:sysClr val="windowText" lastClr="000000"/>
                </a:solidFill>
              </a:rPr>
              <a:t>-judicial decisions</a:t>
            </a:r>
          </a:p>
          <a:p>
            <a:pPr lvl="3" algn="l"/>
            <a:r>
              <a:rPr lang="en-CA" sz="2600" dirty="0">
                <a:solidFill>
                  <a:sysClr val="windowText" lastClr="000000"/>
                </a:solidFill>
              </a:rPr>
              <a:t>-United Nations documents</a:t>
            </a:r>
          </a:p>
          <a:p>
            <a:pPr lvl="2" algn="l"/>
            <a:r>
              <a:rPr lang="en-CA" sz="2800" dirty="0">
                <a:solidFill>
                  <a:sysClr val="windowText" lastClr="000000"/>
                </a:solidFill>
              </a:rPr>
              <a:t>3. Locate and cite treaties</a:t>
            </a:r>
          </a:p>
        </p:txBody>
      </p:sp>
    </p:spTree>
    <p:extLst>
      <p:ext uri="{BB962C8B-B14F-4D97-AF65-F5344CB8AC3E}">
        <p14:creationId xmlns:p14="http://schemas.microsoft.com/office/powerpoint/2010/main" val="176110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060D3F-D9E8-FA02-CAB1-40AC3EA31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42" y="109531"/>
            <a:ext cx="9314916" cy="948504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Get Organized for Research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A09A33D-ECEF-2986-3151-429537CF5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08CEA7-E491-DE46-0BF5-11F5DFEE9153}"/>
              </a:ext>
            </a:extLst>
          </p:cNvPr>
          <p:cNvGrpSpPr/>
          <p:nvPr/>
        </p:nvGrpSpPr>
        <p:grpSpPr>
          <a:xfrm>
            <a:off x="0" y="1214395"/>
            <a:ext cx="12192000" cy="5643606"/>
            <a:chOff x="0" y="-9424"/>
            <a:chExt cx="12192000" cy="5643606"/>
          </a:xfrm>
        </p:grpSpPr>
        <p:pic>
          <p:nvPicPr>
            <p:cNvPr id="7" name="Picture 6" descr="Orange sketchbooks and pencil">
              <a:extLst>
                <a:ext uri="{FF2B5EF4-FFF2-40B4-BE49-F238E27FC236}">
                  <a16:creationId xmlns:a16="http://schemas.microsoft.com/office/drawing/2014/main" id="{8AF79B7C-10EE-52F5-E6B7-F41375C20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451273" cy="56341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5CE2BB-47B2-0026-7AFF-01CC0525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08185" y="-9424"/>
              <a:ext cx="4383815" cy="563418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0EFB127-8093-826F-A4BC-5FE41CA0D759}"/>
              </a:ext>
            </a:extLst>
          </p:cNvPr>
          <p:cNvSpPr txBox="1"/>
          <p:nvPr/>
        </p:nvSpPr>
        <p:spPr>
          <a:xfrm>
            <a:off x="1486968" y="2726108"/>
            <a:ext cx="169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My Ideas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666B70-359B-73B9-AA83-D49C3927DCA5}"/>
              </a:ext>
            </a:extLst>
          </p:cNvPr>
          <p:cNvSpPr txBox="1"/>
          <p:nvPr/>
        </p:nvSpPr>
        <p:spPr>
          <a:xfrm>
            <a:off x="5249966" y="2670838"/>
            <a:ext cx="169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Framework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B14F0E-3693-0C0B-16BF-7FDE4390DDF6}"/>
              </a:ext>
            </a:extLst>
          </p:cNvPr>
          <p:cNvSpPr txBox="1"/>
          <p:nvPr/>
        </p:nvSpPr>
        <p:spPr>
          <a:xfrm>
            <a:off x="9368788" y="2661929"/>
            <a:ext cx="1692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Research Plan /</a:t>
            </a:r>
          </a:p>
          <a:p>
            <a:pPr algn="ctr"/>
            <a:r>
              <a:rPr lang="en-CA" dirty="0"/>
              <a:t>Bibliography</a:t>
            </a:r>
          </a:p>
        </p:txBody>
      </p:sp>
    </p:spTree>
    <p:extLst>
      <p:ext uri="{BB962C8B-B14F-4D97-AF65-F5344CB8AC3E}">
        <p14:creationId xmlns:p14="http://schemas.microsoft.com/office/powerpoint/2010/main" val="39886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4BFF271E-62E2-480C-130F-62CD686250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4" b="1550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BAE0E2-0A69-26EA-0DF7-4C7EB5802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660" y="2305794"/>
            <a:ext cx="7033189" cy="954429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Your Starting Point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3C648F4-4A11-CE09-22EA-6363063DA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661" y="3260223"/>
            <a:ext cx="7033188" cy="3127760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/>
          <a:p>
            <a:r>
              <a:rPr lang="en-CA" sz="3200" dirty="0">
                <a:solidFill>
                  <a:sysClr val="windowText" lastClr="000000"/>
                </a:solidFill>
              </a:rPr>
              <a:t>International Law Research Guide</a:t>
            </a:r>
          </a:p>
          <a:p>
            <a:r>
              <a:rPr lang="en-US" sz="2400" dirty="0">
                <a:hlinkClick r:id="rId3"/>
              </a:rPr>
              <a:t>https://uwindsor-law.libguides.com/international-law-research</a:t>
            </a:r>
            <a:endParaRPr lang="en-CA" sz="3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1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7508D2-F495-8402-7168-0CD4E27F8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ED931399-E3BB-A89E-D147-EAA1D48F4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4" b="1550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B514D7-C36E-96AE-F39C-E17EBFBE8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660" y="2305794"/>
            <a:ext cx="7033189" cy="954429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Locate Using </a:t>
            </a:r>
            <a:r>
              <a:rPr lang="en-CA" dirty="0">
                <a:solidFill>
                  <a:sysClr val="windowText" lastClr="000000"/>
                </a:solidFill>
                <a:hlinkClick r:id="rId3"/>
              </a:rPr>
              <a:t>Hein</a:t>
            </a:r>
            <a:endParaRPr lang="en-CA" dirty="0">
              <a:solidFill>
                <a:sysClr val="windowText" lastClr="000000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E680E3-4C30-E717-1F69-01489DFC6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661" y="3260223"/>
            <a:ext cx="7033188" cy="3127760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/>
          <a:p>
            <a:pPr marL="457200" lvl="1" indent="0" algn="l">
              <a:buNone/>
            </a:pPr>
            <a:r>
              <a:rPr lang="en-CA" sz="32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Jessica Schaffer, "Prosecution of Wartime Environmental Damage by Non-State Parties at the International Criminal Court" (2020) 32 Bond L Rev 181.</a:t>
            </a:r>
            <a:endParaRPr lang="en-CA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81648E-7471-339C-81D3-554D6311A278}"/>
              </a:ext>
            </a:extLst>
          </p:cNvPr>
          <p:cNvSpPr txBox="1"/>
          <p:nvPr/>
        </p:nvSpPr>
        <p:spPr>
          <a:xfrm>
            <a:off x="1179319" y="1273324"/>
            <a:ext cx="5375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  <a:latin typeface="Abadi Extra Light" panose="020B0204020104020204" pitchFamily="34" charset="0"/>
              </a:rPr>
              <a:t>Journal Articles</a:t>
            </a:r>
          </a:p>
        </p:txBody>
      </p:sp>
    </p:spTree>
    <p:extLst>
      <p:ext uri="{BB962C8B-B14F-4D97-AF65-F5344CB8AC3E}">
        <p14:creationId xmlns:p14="http://schemas.microsoft.com/office/powerpoint/2010/main" val="63253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2BDD88-83DC-D535-7271-A341BFA1D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F20C5C3E-3DBB-3A69-0CB0-5E0F878D0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4" b="1550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AA6CA7F-6144-B646-9999-633E9DD93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660" y="2305794"/>
            <a:ext cx="7033189" cy="954429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ysClr val="windowText" lastClr="000000"/>
                </a:solidFill>
              </a:rPr>
              <a:t>Locate Using </a:t>
            </a:r>
            <a:r>
              <a:rPr lang="en-CA" sz="4000" dirty="0">
                <a:solidFill>
                  <a:sysClr val="windowText" lastClr="000000"/>
                </a:solidFill>
                <a:hlinkClick r:id="rId3"/>
              </a:rPr>
              <a:t>Oxford Reports</a:t>
            </a:r>
            <a:endParaRPr lang="en-CA" sz="4000" dirty="0">
              <a:solidFill>
                <a:sysClr val="windowText" lastClr="000000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3BC369E-A0DD-D5E4-5EB2-79CBD6FA4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661" y="3260223"/>
            <a:ext cx="7033188" cy="3127760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CA" sz="3600" dirty="0">
                <a:latin typeface="Calibri Light" panose="020F0302020204030204" pitchFamily="34" charset="0"/>
              </a:rPr>
              <a:t>From Schaffer at 182, footnote 11:</a:t>
            </a:r>
          </a:p>
          <a:p>
            <a:pPr marL="457200" lvl="1" indent="0" algn="l">
              <a:buNone/>
            </a:pPr>
            <a:r>
              <a:rPr lang="en-CA" sz="3600" dirty="0">
                <a:latin typeface="Calibri Light" panose="020F0302020204030204" pitchFamily="34" charset="0"/>
              </a:rPr>
              <a:t>Use the top search box to look for </a:t>
            </a:r>
            <a:r>
              <a:rPr lang="en-CA" sz="3600" i="1" dirty="0">
                <a:latin typeface="Calibri Light" panose="020F0302020204030204" pitchFamily="34" charset="0"/>
              </a:rPr>
              <a:t>Prosecutor v Tadic (Decision on the Defence Motion for Interlocutory Appeal Jurisdiction)</a:t>
            </a:r>
            <a:r>
              <a:rPr lang="en-CA" sz="3600" dirty="0">
                <a:latin typeface="Calibri Light" panose="020F0302020204030204" pitchFamily="34" charset="0"/>
              </a:rPr>
              <a:t> (ICTY)</a:t>
            </a:r>
            <a:endParaRPr lang="en-CA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7CFFD5-3246-ACC4-BC70-20B8312A9821}"/>
              </a:ext>
            </a:extLst>
          </p:cNvPr>
          <p:cNvSpPr txBox="1"/>
          <p:nvPr/>
        </p:nvSpPr>
        <p:spPr>
          <a:xfrm>
            <a:off x="1418601" y="1366915"/>
            <a:ext cx="5375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  <a:latin typeface="Abadi Extra Light" panose="020B0204020104020204" pitchFamily="34" charset="0"/>
              </a:rPr>
              <a:t>Judicial Decisions</a:t>
            </a:r>
          </a:p>
        </p:txBody>
      </p:sp>
    </p:spTree>
    <p:extLst>
      <p:ext uri="{BB962C8B-B14F-4D97-AF65-F5344CB8AC3E}">
        <p14:creationId xmlns:p14="http://schemas.microsoft.com/office/powerpoint/2010/main" val="1146139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99CA69-8666-A923-6C35-C3583D3F6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9EC952AE-AFAD-7A09-0506-B57070636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4" b="1550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C4A1365-F246-0722-6751-0AE760727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660" y="2305794"/>
            <a:ext cx="7033189" cy="954429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ysClr val="windowText" lastClr="000000"/>
                </a:solidFill>
              </a:rPr>
              <a:t>Locate Using </a:t>
            </a:r>
            <a:r>
              <a:rPr lang="en-CA" sz="4000" dirty="0">
                <a:solidFill>
                  <a:sysClr val="windowText" lastClr="000000"/>
                </a:solidFill>
                <a:hlinkClick r:id="rId3"/>
              </a:rPr>
              <a:t>UN ODS</a:t>
            </a:r>
            <a:endParaRPr lang="en-CA" sz="4000" dirty="0">
              <a:solidFill>
                <a:sysClr val="windowText" lastClr="000000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25F81C8-00DF-B935-C472-0AC3BC268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661" y="3260223"/>
            <a:ext cx="7033188" cy="3127760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CA" sz="3600" dirty="0">
                <a:latin typeface="Calibri Light" panose="020F0302020204030204" pitchFamily="34" charset="0"/>
              </a:rPr>
              <a:t>From Schaffer at 182, footnote 6:</a:t>
            </a:r>
          </a:p>
          <a:p>
            <a:pPr algn="l" rtl="0" fontAlgn="base"/>
            <a:endParaRPr lang="en-CA" sz="180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rtl="0" fontAlgn="base"/>
            <a:r>
              <a:rPr lang="en-CA" sz="48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Symbol search: A/HRC/19/34 </a:t>
            </a:r>
            <a:endParaRPr lang="en-CA" sz="4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E7E30E-723F-BB25-F82D-41DDA0183C62}"/>
              </a:ext>
            </a:extLst>
          </p:cNvPr>
          <p:cNvSpPr txBox="1"/>
          <p:nvPr/>
        </p:nvSpPr>
        <p:spPr>
          <a:xfrm>
            <a:off x="1418601" y="1366915"/>
            <a:ext cx="5375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  <a:latin typeface="Abadi Extra Light" panose="020B0204020104020204" pitchFamily="34" charset="0"/>
              </a:rPr>
              <a:t>United Nations </a:t>
            </a:r>
          </a:p>
        </p:txBody>
      </p:sp>
    </p:spTree>
    <p:extLst>
      <p:ext uri="{BB962C8B-B14F-4D97-AF65-F5344CB8AC3E}">
        <p14:creationId xmlns:p14="http://schemas.microsoft.com/office/powerpoint/2010/main" val="172643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C069B1-BB70-D286-7259-68D8A22DD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6754B433-9CE3-6A30-3CD7-0C354D699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4" b="1550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6C81466-B460-5666-2352-ABA72C2C3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660" y="2305794"/>
            <a:ext cx="7033189" cy="954429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CA" sz="4000" dirty="0">
                <a:solidFill>
                  <a:sysClr val="windowText" lastClr="000000"/>
                </a:solidFill>
              </a:rPr>
              <a:t>Locate Using </a:t>
            </a:r>
            <a:r>
              <a:rPr lang="en-CA" sz="4000" dirty="0">
                <a:solidFill>
                  <a:sysClr val="windowText" lastClr="000000"/>
                </a:solidFill>
                <a:hlinkClick r:id="rId3"/>
              </a:rPr>
              <a:t>UNTS</a:t>
            </a:r>
            <a:endParaRPr lang="en-CA" sz="4000" dirty="0">
              <a:solidFill>
                <a:sysClr val="windowText" lastClr="000000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A24019E-52E8-3D9B-44AB-6C568E05E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661" y="3260223"/>
            <a:ext cx="7033188" cy="3127760"/>
          </a:xfr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CA" sz="3600" dirty="0">
                <a:latin typeface="Calibri Light" panose="020F0302020204030204" pitchFamily="34" charset="0"/>
              </a:rPr>
              <a:t>From Schaffer at 183, footnote 12:</a:t>
            </a:r>
          </a:p>
          <a:p>
            <a:pPr marL="457200" lvl="1" indent="0">
              <a:buNone/>
            </a:pPr>
            <a:r>
              <a:rPr lang="en-CA" sz="2400" i="1" dirty="0">
                <a:effectLst/>
                <a:latin typeface="Abadi Extra Light" panose="020B0204020104020204" pitchFamily="34" charset="0"/>
                <a:ea typeface="Calibri" panose="020F0502020204030204" pitchFamily="34" charset="0"/>
              </a:rPr>
              <a:t>Protocol Additional to the Geneva Conventions – Protection of Victims of International Armed Conflicts (Protocol 1). Volume 1125 UNTS.</a:t>
            </a:r>
          </a:p>
          <a:p>
            <a:pPr marL="457200" lvl="1" indent="0">
              <a:buNone/>
            </a:pPr>
            <a:endParaRPr lang="en-CA" sz="2400" i="1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r>
              <a:rPr lang="en-CA" sz="2400" dirty="0">
                <a:latin typeface="Abadi Extra Light" panose="020B0204020104020204" pitchFamily="34" charset="0"/>
              </a:rPr>
              <a:t>Try volume search.</a:t>
            </a:r>
          </a:p>
          <a:p>
            <a:pPr marL="457200" lvl="1" indent="0">
              <a:buNone/>
            </a:pPr>
            <a:r>
              <a:rPr lang="en-CA" sz="2400" dirty="0">
                <a:latin typeface="Abadi Extra Light" panose="020B0204020104020204" pitchFamily="34" charset="0"/>
              </a:rPr>
              <a:t>Correct citation is 1125 UNTS 3</a:t>
            </a:r>
            <a:r>
              <a:rPr lang="en-CA" sz="1800" dirty="0">
                <a:latin typeface="+mj-lt"/>
              </a:rPr>
              <a:t>.</a:t>
            </a:r>
          </a:p>
          <a:p>
            <a:pPr algn="l" rtl="0" fontAlgn="base"/>
            <a:endParaRPr lang="en-CA" sz="18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F02F27-8733-1168-1CA5-084DBC69AC3A}"/>
              </a:ext>
            </a:extLst>
          </p:cNvPr>
          <p:cNvSpPr txBox="1"/>
          <p:nvPr/>
        </p:nvSpPr>
        <p:spPr>
          <a:xfrm>
            <a:off x="1418601" y="1366915"/>
            <a:ext cx="5375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  <a:latin typeface="Abadi Extra Light" panose="020B0204020104020204" pitchFamily="34" charset="0"/>
              </a:rPr>
              <a:t>Treaties</a:t>
            </a:r>
          </a:p>
        </p:txBody>
      </p:sp>
    </p:spTree>
    <p:extLst>
      <p:ext uri="{BB962C8B-B14F-4D97-AF65-F5344CB8AC3E}">
        <p14:creationId xmlns:p14="http://schemas.microsoft.com/office/powerpoint/2010/main" val="225205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43FAD47B-0207-C676-8B0B-73583056C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4" b="1550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0D5290-0E4B-24E5-F317-05D762E0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6824" y="1122550"/>
            <a:ext cx="10515600" cy="1325563"/>
          </a:xfrm>
        </p:spPr>
        <p:txBody>
          <a:bodyPr/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Sample Treaty Citations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55983A-CB0C-0F52-E6D8-84A5775C0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495"/>
          <a:stretch/>
        </p:blipFill>
        <p:spPr>
          <a:xfrm>
            <a:off x="246358" y="2227278"/>
            <a:ext cx="10875911" cy="955998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310D9E7-C1BD-DD23-FACE-2E999A187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58825"/>
              </p:ext>
            </p:extLst>
          </p:nvPr>
        </p:nvGraphicFramePr>
        <p:xfrm>
          <a:off x="246358" y="3199890"/>
          <a:ext cx="1099090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565">
                  <a:extLst>
                    <a:ext uri="{9D8B030D-6E8A-4147-A177-3AD203B41FA5}">
                      <a16:colId xmlns:a16="http://schemas.microsoft.com/office/drawing/2014/main" val="775752642"/>
                    </a:ext>
                  </a:extLst>
                </a:gridCol>
                <a:gridCol w="1536071">
                  <a:extLst>
                    <a:ext uri="{9D8B030D-6E8A-4147-A177-3AD203B41FA5}">
                      <a16:colId xmlns:a16="http://schemas.microsoft.com/office/drawing/2014/main" val="203148683"/>
                    </a:ext>
                  </a:extLst>
                </a:gridCol>
                <a:gridCol w="1831818">
                  <a:extLst>
                    <a:ext uri="{9D8B030D-6E8A-4147-A177-3AD203B41FA5}">
                      <a16:colId xmlns:a16="http://schemas.microsoft.com/office/drawing/2014/main" val="1429669171"/>
                    </a:ext>
                  </a:extLst>
                </a:gridCol>
                <a:gridCol w="1831818">
                  <a:extLst>
                    <a:ext uri="{9D8B030D-6E8A-4147-A177-3AD203B41FA5}">
                      <a16:colId xmlns:a16="http://schemas.microsoft.com/office/drawing/2014/main" val="3963399742"/>
                    </a:ext>
                  </a:extLst>
                </a:gridCol>
                <a:gridCol w="1831818">
                  <a:extLst>
                    <a:ext uri="{9D8B030D-6E8A-4147-A177-3AD203B41FA5}">
                      <a16:colId xmlns:a16="http://schemas.microsoft.com/office/drawing/2014/main" val="1148801979"/>
                    </a:ext>
                  </a:extLst>
                </a:gridCol>
                <a:gridCol w="1831818">
                  <a:extLst>
                    <a:ext uri="{9D8B030D-6E8A-4147-A177-3AD203B41FA5}">
                      <a16:colId xmlns:a16="http://schemas.microsoft.com/office/drawing/2014/main" val="2365857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Treaty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Date of Signature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Treaty Series Reference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Pinpoint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(date of entry into force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Other info), link.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134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i="1" dirty="0">
                          <a:solidFill>
                            <a:srgbClr val="333333"/>
                          </a:solidFill>
                          <a:effectLst/>
                          <a:latin typeface="din-2014"/>
                        </a:rPr>
                        <a:t>Rome Statute of the International Criminal Court</a:t>
                      </a:r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din-2014"/>
                        </a:rPr>
                        <a:t>,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din-2014"/>
                        </a:rPr>
                        <a:t>17 July 1998,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din-2014"/>
                        </a:rPr>
                        <a:t>2187 UNTS 3 ,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art 3,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din-2014"/>
                        </a:rPr>
                        <a:t>(entered into force 1 July 2002, 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din-2014"/>
                        </a:rPr>
                        <a:t>ratification by Canada 7 July 2007), </a:t>
                      </a:r>
                      <a:r>
                        <a:rPr lang="en-US" b="1" i="0" u="none" strike="noStrike" dirty="0">
                          <a:solidFill>
                            <a:srgbClr val="005595"/>
                          </a:solidFill>
                          <a:effectLst/>
                          <a:latin typeface="din-2014"/>
                          <a:hlinkClick r:id="rId4"/>
                        </a:rPr>
                        <a:t>online.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1735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06D7669-B84A-AE76-BD90-B37279AF5061}"/>
              </a:ext>
            </a:extLst>
          </p:cNvPr>
          <p:cNvSpPr txBox="1"/>
          <p:nvPr/>
        </p:nvSpPr>
        <p:spPr>
          <a:xfrm>
            <a:off x="5955323" y="2263447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McGill 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38A02-F0FA-0326-78BE-E88ED50D24FA}"/>
              </a:ext>
            </a:extLst>
          </p:cNvPr>
          <p:cNvSpPr txBox="1"/>
          <p:nvPr/>
        </p:nvSpPr>
        <p:spPr>
          <a:xfrm>
            <a:off x="-256374" y="5383851"/>
            <a:ext cx="8434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>
                <a:solidFill>
                  <a:schemeClr val="bg1"/>
                </a:solidFill>
                <a:latin typeface="Abadi Extra Light" panose="020B0204020104020204" pitchFamily="34" charset="0"/>
              </a:rPr>
              <a:t>Alternate tool: Locate using </a:t>
            </a:r>
            <a:r>
              <a:rPr lang="en-CA" sz="2000" dirty="0">
                <a:solidFill>
                  <a:schemeClr val="bg1"/>
                </a:solidFill>
                <a:latin typeface="Abadi Extra Light" panose="020B02040201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 Status of Treaties – Penal Matters</a:t>
            </a:r>
            <a:r>
              <a:rPr lang="en-CA" sz="2000" dirty="0">
                <a:solidFill>
                  <a:schemeClr val="bg1"/>
                </a:solidFill>
                <a:latin typeface="Abadi Extra Light" panose="020B02040201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7679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7f4f23-67ea-4d66-82c9-eeadb1ca5dd4">
      <Terms xmlns="http://schemas.microsoft.com/office/infopath/2007/PartnerControls"/>
    </lcf76f155ced4ddcb4097134ff3c332f>
    <TaxCatchAll xmlns="b808bea8-5654-42bc-8daf-7fd3fde2d1c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6F00BDC5ABE44BF6E627117F68E3F" ma:contentTypeVersion="17" ma:contentTypeDescription="Create a new document." ma:contentTypeScope="" ma:versionID="31490bff7145005fa642bae1f92ad6ec">
  <xsd:schema xmlns:xsd="http://www.w3.org/2001/XMLSchema" xmlns:xs="http://www.w3.org/2001/XMLSchema" xmlns:p="http://schemas.microsoft.com/office/2006/metadata/properties" xmlns:ns2="847f4f23-67ea-4d66-82c9-eeadb1ca5dd4" xmlns:ns3="b808bea8-5654-42bc-8daf-7fd3fde2d1ce" targetNamespace="http://schemas.microsoft.com/office/2006/metadata/properties" ma:root="true" ma:fieldsID="4786d5abe8c37c06907c485dd1877272" ns2:_="" ns3:_="">
    <xsd:import namespace="847f4f23-67ea-4d66-82c9-eeadb1ca5dd4"/>
    <xsd:import namespace="b808bea8-5654-42bc-8daf-7fd3fde2d1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f4f23-67ea-4d66-82c9-eeadb1ca5d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9bee80c-1694-4361-82b6-5997d1554e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8bea8-5654-42bc-8daf-7fd3fde2d1c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bf6995a-8342-4025-bfca-73b85c698bb3}" ma:internalName="TaxCatchAll" ma:showField="CatchAllData" ma:web="b808bea8-5654-42bc-8daf-7fd3fde2d1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6760DA-167A-4CB0-990D-1799A182ED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D62563E-B816-4B9A-9B27-BB3327C374A6}"/>
</file>

<file path=customXml/itemProps3.xml><?xml version="1.0" encoding="utf-8"?>
<ds:datastoreItem xmlns:ds="http://schemas.openxmlformats.org/officeDocument/2006/customXml" ds:itemID="{118B1420-53CC-408F-8CC7-AB7FC554C9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293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Abadi Extra Light</vt:lpstr>
      <vt:lpstr>Arial</vt:lpstr>
      <vt:lpstr>Calibri</vt:lpstr>
      <vt:lpstr>Calibri Light</vt:lpstr>
      <vt:lpstr>din-2014</vt:lpstr>
      <vt:lpstr>Segoe UI</vt:lpstr>
      <vt:lpstr>Office Theme</vt:lpstr>
      <vt:lpstr>Researching  International Law</vt:lpstr>
      <vt:lpstr>Objectives</vt:lpstr>
      <vt:lpstr>Get Organized for Research</vt:lpstr>
      <vt:lpstr>Your Starting Point</vt:lpstr>
      <vt:lpstr>Locate Using Hein</vt:lpstr>
      <vt:lpstr>Locate Using Oxford Reports</vt:lpstr>
      <vt:lpstr>Locate Using UN ODS</vt:lpstr>
      <vt:lpstr>Locate Using UNTS</vt:lpstr>
      <vt:lpstr>Sample Treaty Citations</vt:lpstr>
      <vt:lpstr>Annette Demers ademers@uwindsor.ca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Transnational Criminal Law Research</dc:title>
  <dc:creator>Annette Demers</dc:creator>
  <cp:lastModifiedBy>Annette Demers</cp:lastModifiedBy>
  <cp:revision>14</cp:revision>
  <dcterms:created xsi:type="dcterms:W3CDTF">2024-01-22T13:51:22Z</dcterms:created>
  <dcterms:modified xsi:type="dcterms:W3CDTF">2024-02-21T15:23:10Z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0x010100CB66F00BDC5ABE44BF6E627117F68E3F</vt:lpwstr>
  </property>
</Properties>
</file>