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9" r:id="rId4"/>
  </p:sldMasterIdLst>
  <p:notesMasterIdLst>
    <p:notesMasterId r:id="rId34"/>
  </p:notesMasterIdLst>
  <p:handoutMasterIdLst>
    <p:handoutMasterId r:id="rId35"/>
  </p:handoutMasterIdLst>
  <p:sldIdLst>
    <p:sldId id="257" r:id="rId5"/>
    <p:sldId id="260" r:id="rId6"/>
    <p:sldId id="325" r:id="rId7"/>
    <p:sldId id="274" r:id="rId8"/>
    <p:sldId id="294" r:id="rId9"/>
    <p:sldId id="314" r:id="rId10"/>
    <p:sldId id="324" r:id="rId11"/>
    <p:sldId id="277" r:id="rId12"/>
    <p:sldId id="278" r:id="rId13"/>
    <p:sldId id="271" r:id="rId14"/>
    <p:sldId id="323" r:id="rId15"/>
    <p:sldId id="258" r:id="rId16"/>
    <p:sldId id="259" r:id="rId17"/>
    <p:sldId id="261" r:id="rId18"/>
    <p:sldId id="262" r:id="rId19"/>
    <p:sldId id="264" r:id="rId20"/>
    <p:sldId id="265" r:id="rId21"/>
    <p:sldId id="266" r:id="rId22"/>
    <p:sldId id="267" r:id="rId23"/>
    <p:sldId id="268" r:id="rId24"/>
    <p:sldId id="320" r:id="rId25"/>
    <p:sldId id="327" r:id="rId26"/>
    <p:sldId id="304" r:id="rId27"/>
    <p:sldId id="303" r:id="rId28"/>
    <p:sldId id="330" r:id="rId29"/>
    <p:sldId id="329" r:id="rId30"/>
    <p:sldId id="307" r:id="rId31"/>
    <p:sldId id="326" r:id="rId32"/>
    <p:sldId id="308" r:id="rId33"/>
  </p:sldIdLst>
  <p:sldSz cx="9144000" cy="6858000" type="screen4x3"/>
  <p:notesSz cx="7023100" cy="93091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32">
          <p15:clr>
            <a:srgbClr val="A4A3A4"/>
          </p15:clr>
        </p15:guide>
        <p15:guide id="2" pos="221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  <a:srgbClr val="CC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46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1" d="100"/>
          <a:sy n="81" d="100"/>
        </p:scale>
        <p:origin x="-3114" y="-96"/>
      </p:cViewPr>
      <p:guideLst>
        <p:guide orient="horz" pos="2932"/>
        <p:guide pos="221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21" Type="http://schemas.openxmlformats.org/officeDocument/2006/relationships/slide" Target="slides/slide17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4.xml"/><Relationship Id="rId3" Type="http://schemas.openxmlformats.org/officeDocument/2006/relationships/customXml" Target="../customXml/item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08947590-31AB-4EC0-9E0D-71407BF344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0062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2946" y="4422459"/>
            <a:ext cx="5617208" cy="4188778"/>
          </a:xfrm>
          <a:prstGeom prst="rect">
            <a:avLst/>
          </a:prstGeom>
        </p:spPr>
        <p:txBody>
          <a:bodyPr vert="horz" lIns="91564" tIns="45782" rIns="91564" bIns="45782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l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7531" y="8841738"/>
            <a:ext cx="3043979" cy="465773"/>
          </a:xfrm>
          <a:prstGeom prst="rect">
            <a:avLst/>
          </a:prstGeom>
        </p:spPr>
        <p:txBody>
          <a:bodyPr vert="horz" lIns="91564" tIns="45782" rIns="91564" bIns="45782" rtlCol="0" anchor="b"/>
          <a:lstStyle>
            <a:lvl1pPr algn="r">
              <a:defRPr sz="1200">
                <a:latin typeface="Arial" pitchFamily="34" charset="0"/>
                <a:ea typeface="ＭＳ Ｐゴシック" charset="-128"/>
              </a:defRPr>
            </a:lvl1pPr>
          </a:lstStyle>
          <a:p>
            <a:pPr>
              <a:defRPr/>
            </a:pPr>
            <a:fld id="{1272C146-82E4-4E2F-8D91-EBFE3C6DC5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Slide Image Placeholder 7"/>
          <p:cNvSpPr>
            <a:spLocks noGrp="1" noRot="1" noChangeAspect="1"/>
          </p:cNvSpPr>
          <p:nvPr>
            <p:ph type="sldImg" idx="2"/>
          </p:nvPr>
        </p:nvSpPr>
        <p:spPr>
          <a:xfrm>
            <a:off x="1184275" y="698500"/>
            <a:ext cx="4654550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64" tIns="45782" rIns="91564" bIns="45782" rtlCol="0" anchor="ctr"/>
          <a:lstStyle/>
          <a:p>
            <a:pPr lvl="0"/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669839892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253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253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1pPr>
            <a:lvl2pPr marL="744064" indent="-286179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2pPr>
            <a:lvl3pPr marL="1144715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3pPr>
            <a:lvl4pPr marL="1602600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4pPr>
            <a:lvl5pPr marL="2060486" indent="-228943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Calibri" pitchFamily="34" charset="0"/>
              </a:defRPr>
            </a:lvl5pPr>
            <a:lvl6pPr marL="2518372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6pPr>
            <a:lvl7pPr marL="2976258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7pPr>
            <a:lvl8pPr marL="3434144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8pPr>
            <a:lvl9pPr marL="3892029" indent="-228943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fld id="{09E24E5A-D9B3-4905-BD78-F2A08D98E303}" type="slidenum">
              <a:rPr lang="en-US" altLang="en-US" smtClean="0">
                <a:latin typeface="Arial" charset="0"/>
                <a:ea typeface="ＭＳ Ｐゴシック" pitchFamily="34" charset="-128"/>
              </a:rPr>
              <a:pPr eaLnBrk="1" hangingPunct="1">
                <a:spcBef>
                  <a:spcPct val="0"/>
                </a:spcBef>
              </a:pPr>
              <a:t>1</a:t>
            </a:fld>
            <a:endParaRPr lang="en-US" altLang="en-US">
              <a:latin typeface="Arial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2C146-82E4-4E2F-8D91-EBFE3C6DC59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048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2C146-82E4-4E2F-8D91-EBFE3C6DC590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65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2C146-82E4-4E2F-8D91-EBFE3C6DC59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6579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1272C146-82E4-4E2F-8D91-EBFE3C6DC590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330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586" name="Rectangle 7">
            <a:extLst>
              <a:ext uri="{FF2B5EF4-FFF2-40B4-BE49-F238E27FC236}">
                <a16:creationId xmlns:a16="http://schemas.microsoft.com/office/drawing/2014/main" id="{EDC7CD92-B0CD-EDAB-7424-1D4824CE8870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6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defTabSz="96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defTabSz="96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defTabSz="96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defTabSz="966788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9667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fld id="{A1C431EF-C2C1-4B8F-A72E-394C145959B4}" type="slidenum">
              <a:rPr lang="en-CA" altLang="en-US"/>
              <a:pPr eaLnBrk="1" hangingPunct="1"/>
              <a:t>21</a:t>
            </a:fld>
            <a:endParaRPr lang="en-CA" altLang="en-US"/>
          </a:p>
        </p:txBody>
      </p:sp>
      <p:sp>
        <p:nvSpPr>
          <p:cNvPr id="67587" name="Rectangle 2">
            <a:extLst>
              <a:ext uri="{FF2B5EF4-FFF2-40B4-BE49-F238E27FC236}">
                <a16:creationId xmlns:a16="http://schemas.microsoft.com/office/drawing/2014/main" id="{89A437CD-77A6-6761-3F81-3BCB509790F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8" name="Rectangle 3">
            <a:extLst>
              <a:ext uri="{FF2B5EF4-FFF2-40B4-BE49-F238E27FC236}">
                <a16:creationId xmlns:a16="http://schemas.microsoft.com/office/drawing/2014/main" id="{D7771630-1648-6DC5-EAAB-9709231D00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9842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7568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7932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5866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475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7805823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7238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5766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1322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98338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310779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00643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pic>
        <p:nvPicPr>
          <p:cNvPr id="1028" name="Picture 6" descr="UWindsor powerpoint bottom1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200775"/>
            <a:ext cx="9144000" cy="65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UW_Logo_1L_horz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50" y="6269038"/>
            <a:ext cx="2301875" cy="544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portal-portail.nserc-crsng.gc.ca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ihr-irsc.gc.ca/e/193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shrc-crsh.gc.ca/funding-financement/apply-demande/background-renseignements/selecting_agency-choisir_organisme_subventionnaire-eng.aspx" TargetMode="Externa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mailto:cgsma-bescbm@cihr-irsc.gc.ca" TargetMode="External"/><Relationship Id="rId2" Type="http://schemas.openxmlformats.org/officeDocument/2006/relationships/hyperlink" Target="mailto:schol@nserc-crsng.gc.ca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fellowships@sshrc-crsh.gc.ca" TargetMode="Externa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External%20scholarships%20%20info%20session%20Sept%202014.pptx" TargetMode="External"/><Relationship Id="rId2" Type="http://schemas.openxmlformats.org/officeDocument/2006/relationships/hyperlink" Target="mailto:gradst@uwindsor.ca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108520" y="620688"/>
            <a:ext cx="9001000" cy="1143000"/>
          </a:xfrm>
        </p:spPr>
        <p:txBody>
          <a:bodyPr/>
          <a:lstStyle/>
          <a:p>
            <a:pPr eaLnBrk="1" hangingPunct="1"/>
            <a:b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b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b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Canada Graduate Scholarship – Master’s (CGS M)</a:t>
            </a:r>
            <a:b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32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Information Session </a:t>
            </a:r>
            <a:endParaRPr lang="en-US" altLang="en-US" sz="3200" b="1" dirty="0">
              <a:solidFill>
                <a:schemeClr val="accent2">
                  <a:lumMod val="75000"/>
                </a:schemeClr>
              </a:solidFill>
              <a:latin typeface="Tahoma" pitchFamily="34" charset="0"/>
              <a:ea typeface="ＭＳ Ｐゴシック" pitchFamily="34" charset="-128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552" y="3933056"/>
            <a:ext cx="8147248" cy="1728192"/>
          </a:xfrm>
        </p:spPr>
        <p:txBody>
          <a:bodyPr/>
          <a:lstStyle/>
          <a:p>
            <a:pPr marL="0" indent="0" algn="ctr" eaLnBrk="1" hangingPunct="1">
              <a:buNone/>
            </a:pP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  <a:t>Fall 2024</a:t>
            </a:r>
          </a:p>
          <a:p>
            <a:pPr marL="0" indent="0" algn="ctr" eaLnBrk="1" hangingPunct="1">
              <a:buNone/>
            </a:pPr>
            <a:br>
              <a:rPr lang="en-US" altLang="en-US" sz="2800" dirty="0">
                <a:solidFill>
                  <a:schemeClr val="accent2">
                    <a:lumMod val="75000"/>
                  </a:schemeClr>
                </a:solidFill>
                <a:ea typeface="ＭＳ Ｐゴシック" pitchFamily="34" charset="-128"/>
              </a:rPr>
            </a:br>
            <a:r>
              <a:rPr lang="en-US" altLang="en-US" sz="28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Faculty of Graduate Studies</a:t>
            </a:r>
          </a:p>
          <a:p>
            <a:pPr marL="0" indent="0" algn="ctr" eaLnBrk="1" hangingPunct="1">
              <a:buFontTx/>
              <a:buNone/>
            </a:pPr>
            <a:endParaRPr lang="en-US" altLang="en-US" dirty="0">
              <a:solidFill>
                <a:srgbClr val="002060"/>
              </a:solidFill>
              <a:latin typeface="Tahoma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Master’s Scholarships (CGS M)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Apply using the same on-line procedure (“Research Portal”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portal-portail.nserc-crsng.gc.ca/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) for any of: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CIHR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NSERC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SSHRC</a:t>
            </a:r>
          </a:p>
          <a:p>
            <a:pPr>
              <a:defRPr/>
            </a:pP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</a:rPr>
              <a:t>One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 application only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Can identify up to 3 institutions </a:t>
            </a:r>
          </a:p>
          <a:p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Must either be currently enrolled in their graduate program, or have submitted a complete application for admission to that program by the department’s admission application deadline, or March 1</a:t>
            </a:r>
            <a:r>
              <a:rPr lang="en-CA" sz="200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, 2025,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ffectLst/>
                <a:ea typeface="Calibri" panose="020F0502020204030204" pitchFamily="34" charset="0"/>
              </a:rPr>
              <a:t>whichever is earlier.</a:t>
            </a:r>
          </a:p>
          <a:p>
            <a:pPr marL="0" indent="0">
              <a:buNone/>
            </a:pPr>
            <a:endParaRPr lang="en-CA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39377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748FC-B3AA-800C-F5E2-1CC34B5446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0168" y="0"/>
            <a:ext cx="8229600" cy="1143000"/>
          </a:xfrm>
        </p:spPr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Complete Application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453CC3-631A-6F26-5AE0-5721DB143BE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4232" y="1000298"/>
            <a:ext cx="8229600" cy="5020990"/>
          </a:xfrm>
        </p:spPr>
        <p:txBody>
          <a:bodyPr/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Application form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Inactivity will log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you out of system; save and validate frequently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Apply early, if there are technical difficulties </a:t>
            </a: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reach out to help desk</a:t>
            </a:r>
            <a:endParaRPr lang="en-US" sz="1600" b="0" i="0" dirty="0">
              <a:solidFill>
                <a:schemeClr val="accent2">
                  <a:lumMod val="75000"/>
                </a:schemeClr>
              </a:solidFill>
              <a:effectLst/>
              <a:latin typeface="Verdana" panose="020B0604030504040204" pitchFamily="34" charset="0"/>
            </a:endParaRP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Outline of the proposed research, including bibliography/ citations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Maximum 1 page for each section, additional pages will be removed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1" i="0" u="sng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All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 undergraduate and graduate official transcripts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Translation required for transcripts not in English/French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Specific size requirement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1" i="1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Fall 2024 transcript must be included even if no grades awarded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CGS M Canadian Common CV – </a:t>
            </a:r>
            <a:r>
              <a:rPr lang="en-US" sz="16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be clear an honest, don’t double report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Two reference assessments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A green checkmark appears in each completed section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11543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solidFill>
                  <a:schemeClr val="accent2">
                    <a:lumMod val="75000"/>
                  </a:schemeClr>
                </a:solidFill>
              </a:rPr>
              <a:t>What scholarships are available?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Natural Sciences and Engineering Research Council (NSERC)</a:t>
            </a: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Social Sciences and Humanities Research Council (SSHRC)</a:t>
            </a: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Canadian Institutes for Health Research (CIHR)</a:t>
            </a: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486256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solidFill>
                  <a:schemeClr val="accent2">
                    <a:lumMod val="75000"/>
                  </a:schemeClr>
                </a:solidFill>
              </a:rPr>
              <a:t>What scholarships are available?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08" charset="2"/>
              <a:buNone/>
              <a:defRPr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NSERC</a:t>
            </a:r>
            <a:endParaRPr lang="en-CA" sz="28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endParaRPr lang="en-CA" sz="28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The program of research must be primarily in the natural sciences and engineering;</a:t>
            </a:r>
          </a:p>
          <a:p>
            <a:pPr>
              <a:defRPr/>
            </a:pPr>
            <a:endParaRPr lang="en-CA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The intended objectives of the research must be, primarily, to advance knowledge in one of the natural sciences or in engineering.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888389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solidFill>
                  <a:schemeClr val="accent2">
                    <a:lumMod val="75000"/>
                  </a:schemeClr>
                </a:solidFill>
              </a:rPr>
              <a:t>What scholarships are available?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713387"/>
          </a:xfrm>
        </p:spPr>
        <p:txBody>
          <a:bodyPr/>
          <a:lstStyle/>
          <a:p>
            <a:pPr>
              <a:buFont typeface="Wingdings" pitchFamily="-108" charset="2"/>
              <a:buNone/>
              <a:defRPr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SSHRC</a:t>
            </a:r>
          </a:p>
          <a:p>
            <a:pPr>
              <a:buFont typeface="Wingdings" pitchFamily="-108" charset="2"/>
              <a:buNone/>
              <a:defRPr/>
            </a:pPr>
            <a:endParaRPr lang="en-CA" sz="2800" b="1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The program of research must be primarily in the social sciences and humanities and;</a:t>
            </a:r>
          </a:p>
          <a:p>
            <a:pPr>
              <a:defRPr/>
            </a:pPr>
            <a:endParaRPr lang="en-CA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The intended outcome of the research must primarily be to add to our understanding and knowledge of individuals, groups, and societies - what we think, how we live and how we interact with each other and the world around us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063525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z="4000" b="1" dirty="0">
                <a:solidFill>
                  <a:schemeClr val="accent2">
                    <a:lumMod val="75000"/>
                  </a:schemeClr>
                </a:solidFill>
              </a:rPr>
              <a:t>What scholarships are available?</a:t>
            </a:r>
            <a:endParaRPr lang="en-CA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-108" charset="2"/>
              <a:buNone/>
              <a:defRPr/>
            </a:pPr>
            <a:r>
              <a:rPr lang="en-CA" sz="28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CIHR</a:t>
            </a:r>
            <a:endParaRPr lang="en-CA" sz="28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endParaRPr lang="en-CA" sz="28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>
              <a:defRPr/>
            </a:pPr>
            <a:r>
              <a:rPr lang="en-CA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The intended outcomes of the research must primarily improve or have an impact on health and/or produce more effective health services and products and/or strengthen the Canadian health care system.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8441542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9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Which agency? A critical decision</a:t>
            </a:r>
            <a:endParaRPr lang="en-CA" sz="39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Applying to the wrong agency is a major error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Get advice from Graduate Studies AND from the program officer at the granting agencies you are considering. 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Often you will be asked to send a 1 page summary. Make sure it has all relevant information in it.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Allow time for turnaround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lvl="1" eaLnBrk="1" hangingPunct="1">
              <a:spcBef>
                <a:spcPct val="0"/>
              </a:spcBef>
              <a:buFont typeface="Wingdings" pitchFamily="-108" charset="2"/>
              <a:buChar char="§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State in your proposal WHY your proposal is “appropriate for support by the agency”</a:t>
            </a:r>
          </a:p>
          <a:p>
            <a:pPr lvl="1"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4868633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43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Health-related research</a:t>
            </a:r>
            <a:endParaRPr lang="en-CA" sz="43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If your research is health-related consult CIHR’s mandate </a:t>
            </a:r>
            <a:r>
              <a:rPr lang="en-CA" altLang="en-US" sz="2000" b="1" dirty="0">
                <a:solidFill>
                  <a:schemeClr val="accent2">
                    <a:lumMod val="75000"/>
                  </a:schemeClr>
                </a:solidFill>
              </a:rPr>
              <a:t>first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to explore eligibility</a:t>
            </a:r>
          </a:p>
          <a:p>
            <a:pPr marL="0" indent="0" eaLnBrk="1" hangingPunct="1">
              <a:spcBef>
                <a:spcPct val="0"/>
              </a:spcBef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Research eligible under the mandate of 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CIHR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will not be considered by SSHRC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The use of social science or humanities theories, methodologies and hypotheses is, in and of itself, not sufficient to make a proposal eligible at SSHRC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2370395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Ineligible for SSHRC support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8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socio-economic and cultural determinants of health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education and psychology research related to health service delivery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health behaviour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clinical therapy</a:t>
            </a: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ClrTx/>
              <a:buSzTx/>
              <a:buFont typeface="Wingdings" pitchFamily="-108" charset="2"/>
              <a:buChar char="§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see website for complete listing: (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hlinkClick r:id="rId2"/>
              </a:rPr>
              <a:t>www.sshrc-crsh.gc.ca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)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49538385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sz="39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Which agency? A critical decision</a:t>
            </a:r>
            <a:endParaRPr lang="en-CA" sz="39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Clinical psychology programs are not </a:t>
            </a:r>
            <a:r>
              <a:rPr lang="en-CA" altLang="en-US" sz="2000" i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normally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eligible for NSERC support – to be eligible </a:t>
            </a:r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your research must be supervised by a faculty member whose own research program is in a field that NSERC supports (formerly supervisor had to hold NSERC funding).</a:t>
            </a:r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  <a:buFont typeface="Wingdings" pitchFamily="-108" charset="2"/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>
              <a:lnSpc>
                <a:spcPct val="90000"/>
              </a:lnSpc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For all students – you must be supervised by a faculty member whose own research program is in a field that NSERC supports</a:t>
            </a:r>
          </a:p>
          <a:p>
            <a:pPr eaLnBrk="1" hangingPunct="1">
              <a:lnSpc>
                <a:spcPct val="90000"/>
              </a:lnSpc>
            </a:pPr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You may submit an application to either NSERC </a:t>
            </a:r>
            <a:r>
              <a:rPr lang="en-US" altLang="en-US" sz="2000" u="sng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or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CIHR </a:t>
            </a:r>
            <a:r>
              <a:rPr lang="en-US" altLang="en-US" sz="2000" u="sng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or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SSHRC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You may </a:t>
            </a:r>
            <a:r>
              <a:rPr lang="en-US" sz="2000" b="1" u="sng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not submit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to more than one agency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7288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b="1" dirty="0">
                <a:solidFill>
                  <a:schemeClr val="accent2">
                    <a:lumMod val="75000"/>
                  </a:schemeClr>
                </a:solidFill>
              </a:rPr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Scholarship Information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Eligibility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Selection criteria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How to apply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Which agency should you apply to?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References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Plan of study/Research proposal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Deadlines</a:t>
            </a: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Contact Information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22007615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Research Focus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229600" cy="4680520"/>
          </a:xfrm>
        </p:spPr>
        <p:txBody>
          <a:bodyPr/>
          <a:lstStyle/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SSHRC </a:t>
            </a:r>
            <a:r>
              <a:rPr lang="en-CA" altLang="en-US" sz="2000" u="sng" dirty="0">
                <a:solidFill>
                  <a:schemeClr val="accent2">
                    <a:lumMod val="75000"/>
                  </a:schemeClr>
                </a:solidFill>
              </a:rPr>
              <a:t>does not support clinically oriented research </a:t>
            </a: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with a health intent, or research involving clinical trials</a:t>
            </a:r>
          </a:p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eaLnBrk="1" hangingPunct="1">
              <a:spcBef>
                <a:spcPct val="0"/>
              </a:spcBef>
              <a:buFont typeface="Arial" charset="0"/>
              <a:buChar char="•"/>
            </a:pPr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</a:rPr>
              <a:t> NSERC considers eligible applications that relate to fundamental psychological processes, their underlying neural mechanisms, their development within individuals, and their evolutionary and ecological context</a:t>
            </a:r>
            <a:endParaRPr lang="en-CA" sz="2000" dirty="0"/>
          </a:p>
        </p:txBody>
      </p:sp>
    </p:spTree>
    <p:extLst>
      <p:ext uri="{BB962C8B-B14F-4D97-AF65-F5344CB8AC3E}">
        <p14:creationId xmlns:p14="http://schemas.microsoft.com/office/powerpoint/2010/main" val="3646785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>
            <a:extLst>
              <a:ext uri="{FF2B5EF4-FFF2-40B4-BE49-F238E27FC236}">
                <a16:creationId xmlns:a16="http://schemas.microsoft.com/office/drawing/2014/main" id="{03F894BF-AA1F-A518-2D89-AFC6D983A7B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63272" cy="1143000"/>
          </a:xfrm>
        </p:spPr>
        <p:txBody>
          <a:bodyPr/>
          <a:lstStyle/>
          <a:p>
            <a:pPr eaLnBrk="1" hangingPunct="1"/>
            <a: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Who will write your reference?</a:t>
            </a:r>
          </a:p>
        </p:txBody>
      </p:sp>
      <p:sp>
        <p:nvSpPr>
          <p:cNvPr id="36867" name="Rectangle 3">
            <a:extLst>
              <a:ext uri="{FF2B5EF4-FFF2-40B4-BE49-F238E27FC236}">
                <a16:creationId xmlns:a16="http://schemas.microsoft.com/office/drawing/2014/main" id="{F76D5F15-5A90-EE87-9A2D-9C3748BF0F7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Pick someone who knows you: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may have to explain anomalies in your transcript or publication record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should have time to meet with you and write an assessment of your abilities with examples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give reference your resume, transcript, proposal, scholarship criteria and proposal </a:t>
            </a:r>
            <a:r>
              <a:rPr lang="en-US" altLang="en-US" sz="2000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before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 meeting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Pick someone who can/will make your case: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reference letter speaks for you at committees</a:t>
            </a:r>
          </a:p>
          <a:p>
            <a:pPr>
              <a:lnSpc>
                <a:spcPct val="90000"/>
              </a:lnSpc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give them </a:t>
            </a:r>
            <a:r>
              <a:rPr lang="en-US" altLang="en-US" sz="2000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time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to do a good job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panose="020B0600070205080204" pitchFamily="34" charset="-128"/>
            </a:endParaRP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Follow agency rules (</a:t>
            </a:r>
            <a:r>
              <a:rPr lang="en-US" altLang="en-US" sz="2000" i="1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e.g.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panose="020B0600070205080204" pitchFamily="34" charset="-128"/>
              </a:rPr>
              <a:t>former supervisor)</a:t>
            </a:r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58374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8DBAA5-F20A-5ACC-BD2F-14DA1D175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the Research Question?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4CE23B-A180-FA78-D1A8-93C44F6958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>
                <a:solidFill>
                  <a:schemeClr val="accent2"/>
                </a:solidFill>
              </a:rPr>
              <a:t>Answer the following:</a:t>
            </a:r>
          </a:p>
          <a:p>
            <a:endParaRPr lang="en-US" sz="2000" dirty="0">
              <a:solidFill>
                <a:schemeClr val="accent2"/>
              </a:solidFill>
            </a:endParaRP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Why this?</a:t>
            </a:r>
          </a:p>
          <a:p>
            <a:pPr marL="914400" lvl="2" indent="0">
              <a:buNone/>
            </a:pPr>
            <a:endParaRPr lang="en-US" sz="2000" dirty="0">
              <a:solidFill>
                <a:schemeClr val="accent2"/>
              </a:solidFill>
            </a:endParaRP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Why me?</a:t>
            </a:r>
          </a:p>
          <a:p>
            <a:pPr lvl="2"/>
            <a:endParaRPr lang="en-US" sz="2000" dirty="0">
              <a:solidFill>
                <a:schemeClr val="accent2"/>
              </a:solidFill>
            </a:endParaRP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Why now?</a:t>
            </a:r>
          </a:p>
          <a:p>
            <a:pPr lvl="2"/>
            <a:endParaRPr lang="en-US" sz="2000" dirty="0">
              <a:solidFill>
                <a:schemeClr val="accent2"/>
              </a:solidFill>
            </a:endParaRPr>
          </a:p>
          <a:p>
            <a:pPr lvl="2"/>
            <a:r>
              <a:rPr lang="en-US" sz="2000" dirty="0">
                <a:solidFill>
                  <a:schemeClr val="accent2"/>
                </a:solidFill>
              </a:rPr>
              <a:t>Why here?</a:t>
            </a:r>
          </a:p>
          <a:p>
            <a:pPr marL="800100" lvl="2" indent="0">
              <a:buNone/>
            </a:pP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1825464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Plan of study/Research proposal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184576"/>
          </a:xfrm>
        </p:spPr>
        <p:txBody>
          <a:bodyPr/>
          <a:lstStyle/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/>
                </a:solidFill>
                <a:ea typeface="ＭＳ Ｐゴシック" charset="-128"/>
              </a:rPr>
              <a:t>State the 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methods and procedures you will be using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Write in</a:t>
            </a:r>
            <a:r>
              <a:rPr lang="en-US" altLang="en-US" sz="2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 plain language</a:t>
            </a:r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, so that it is readable by someone with a background in the discipline but has no specified knowledge of your particular field of research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State the significance of your research or project in your particular field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If you have not decided on a specific project, you must still provide a detailed description of a research or project statement that interests you. Be as specific as possible</a:t>
            </a:r>
          </a:p>
          <a:p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122150606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922114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Plan of study/Research proposal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24743"/>
            <a:ext cx="8229600" cy="5098503"/>
          </a:xfrm>
        </p:spPr>
        <p:txBody>
          <a:bodyPr/>
          <a:lstStyle/>
          <a:p>
            <a:pPr algn="l"/>
            <a:endParaRPr lang="en-US" sz="2000" dirty="0">
              <a:latin typeface="Arial" panose="020B0604020202020204" pitchFamily="34" charset="0"/>
            </a:endParaRPr>
          </a:p>
          <a:p>
            <a:pPr algn="l"/>
            <a:r>
              <a:rPr lang="en-US" sz="2000" dirty="0">
                <a:latin typeface="Arial" panose="020B0604020202020204" pitchFamily="34" charset="0"/>
              </a:rPr>
              <a:t>A good application is:</a:t>
            </a:r>
          </a:p>
          <a:p>
            <a:pPr algn="l"/>
            <a:endParaRPr lang="en-US" sz="2000" dirty="0">
              <a:latin typeface="Arial" panose="020B0604020202020204" pitchFamily="34" charset="0"/>
            </a:endParaRP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is clear, concise, and coherent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describes a focused program of study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highlights qualities of your research and your </a:t>
            </a:r>
            <a:r>
              <a:rPr lang="en-CA" sz="2000" b="0" i="0" u="none" strike="noStrike" baseline="0" dirty="0">
                <a:latin typeface="Arial" panose="020B0604020202020204" pitchFamily="34" charset="0"/>
              </a:rPr>
              <a:t>scholarly achievements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demonstrates how your research establishes a platform for your future work in the area</a:t>
            </a:r>
          </a:p>
          <a:p>
            <a:pPr lvl="2"/>
            <a:r>
              <a:rPr lang="en-US" sz="2000" b="0" i="0" u="none" strike="noStrike" baseline="0" dirty="0">
                <a:latin typeface="Arial" panose="020B0604020202020204" pitchFamily="34" charset="0"/>
              </a:rPr>
              <a:t>shows how your research program promises to advance theory or knowledge in your field</a:t>
            </a:r>
          </a:p>
          <a:p>
            <a:pPr lvl="2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en-CA" sz="2000" b="0" i="0" u="none" strike="noStrike" baseline="0" dirty="0">
              <a:latin typeface="Arial" panose="020B0604020202020204" pitchFamily="34" charset="0"/>
            </a:endParaRPr>
          </a:p>
          <a:p>
            <a:pPr lvl="2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lvl="2"/>
            <a:endParaRPr lang="en-US" sz="2000" b="0" i="0" u="none" strike="noStrike" baseline="0" dirty="0">
              <a:latin typeface="Arial" panose="020B0604020202020204" pitchFamily="34" charset="0"/>
            </a:endParaRPr>
          </a:p>
          <a:p>
            <a:pPr algn="l"/>
            <a:endParaRPr lang="en-CA" sz="2800" dirty="0"/>
          </a:p>
        </p:txBody>
      </p:sp>
    </p:spTree>
    <p:extLst>
      <p:ext uri="{BB962C8B-B14F-4D97-AF65-F5344CB8AC3E}">
        <p14:creationId xmlns:p14="http://schemas.microsoft.com/office/powerpoint/2010/main" val="237964946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AA34-D894-FB41-AC88-95B7C186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Do’s and Don’ts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A7BF-2C6D-530E-FBF0-4B2FC95D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0" u="sng" strike="noStrike" baseline="0" dirty="0">
                <a:latin typeface="Arial" panose="020B0604020202020204" pitchFamily="34" charset="0"/>
              </a:rPr>
              <a:t>DO:</a:t>
            </a:r>
          </a:p>
          <a:p>
            <a:r>
              <a:rPr lang="en-US" sz="1800" b="0" i="0" u="none" strike="noStrike" baseline="0" dirty="0">
                <a:latin typeface="Arial" panose="020B0604020202020204" pitchFamily="34" charset="0"/>
              </a:rPr>
              <a:t>read all rules and procedures carefully &amp; take them seriously</a:t>
            </a:r>
          </a:p>
          <a:p>
            <a:pPr algn="l"/>
            <a:r>
              <a:rPr lang="en-US" sz="1800" dirty="0">
                <a:latin typeface="Arial" panose="020B0604020202020204" pitchFamily="34" charset="0"/>
              </a:rPr>
              <a:t>p</a:t>
            </a:r>
            <a:r>
              <a:rPr lang="en-US" sz="1800" b="0" i="0" u="none" strike="noStrike" baseline="0" dirty="0">
                <a:latin typeface="Arial" panose="020B0604020202020204" pitchFamily="34" charset="0"/>
              </a:rPr>
              <a:t>ay attention to the evaluation criteria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spend time preparing &amp; revising your application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convey enthusiasm for your research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clearly articulate the theoretical framework that guides your </a:t>
            </a:r>
            <a:r>
              <a:rPr lang="en-CA" sz="1800" b="0" i="0" u="none" strike="noStrike" baseline="0" dirty="0">
                <a:latin typeface="Arial" panose="020B0604020202020204" pitchFamily="34" charset="0"/>
              </a:rPr>
              <a:t>research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make sure literature review is up to date</a:t>
            </a:r>
          </a:p>
          <a:p>
            <a:pPr algn="l"/>
            <a:r>
              <a:rPr lang="en-CA" sz="1800" b="0" i="0" u="none" strike="noStrike" baseline="0" dirty="0">
                <a:latin typeface="Arial" panose="020B0604020202020204" pitchFamily="34" charset="0"/>
              </a:rPr>
              <a:t>write clearly &amp; simply</a:t>
            </a:r>
          </a:p>
          <a:p>
            <a:pPr algn="l"/>
            <a:r>
              <a:rPr lang="en-CA" sz="1800" b="0" i="0" u="none" strike="noStrike" baseline="0" dirty="0">
                <a:latin typeface="Arial" panose="020B0604020202020204" pitchFamily="34" charset="0"/>
              </a:rPr>
              <a:t>be succinct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use your spell-check but do not rely on it alone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consult peers and researchers for comments on your proposal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ensure reference citations are complete if they are included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make sure your referees are aware of the deadline and what they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are required to do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8105724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83AA34-D894-FB41-AC88-95B7C186B7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Do’s and Don’ts</a:t>
            </a:r>
            <a:endParaRPr lang="en-CA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36A7BF-2C6D-530E-FBF0-4B2FC95DB1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/>
          <a:lstStyle/>
          <a:p>
            <a:pPr marL="0" indent="0">
              <a:buNone/>
            </a:pPr>
            <a:r>
              <a:rPr lang="en-US" sz="1800" b="1" i="0" u="sng" strike="noStrike" baseline="0" dirty="0">
                <a:latin typeface="Arial" panose="020B0604020202020204" pitchFamily="34" charset="0"/>
              </a:rPr>
              <a:t>DON’T:</a:t>
            </a:r>
            <a:endParaRPr lang="en-CA" sz="1800" b="1" i="1" u="sng" strike="noStrike" baseline="0" dirty="0">
              <a:latin typeface="Arial" panose="020B0604020202020204" pitchFamily="34" charset="0"/>
            </a:endParaRPr>
          </a:p>
          <a:p>
            <a:pPr algn="l"/>
            <a:r>
              <a:rPr lang="en-CA" sz="1800" b="0" i="0" u="none" strike="noStrike" baseline="0" dirty="0">
                <a:latin typeface="Arial" panose="020B0604020202020204" pitchFamily="34" charset="0"/>
              </a:rPr>
              <a:t>exceed page limits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use a font size below what is specified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use jargon or overly technical wording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state objectives too broadly or vaguely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include papers not yet accepted for publication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be too cautious in promoting your strengths &amp; </a:t>
            </a:r>
            <a:r>
              <a:rPr lang="en-CA" sz="1800" b="0" i="0" u="none" strike="noStrike" baseline="0" dirty="0">
                <a:latin typeface="Arial" panose="020B0604020202020204" pitchFamily="34" charset="0"/>
              </a:rPr>
              <a:t>accomplishments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send more than the required number of letters</a:t>
            </a:r>
          </a:p>
          <a:p>
            <a:pPr algn="l"/>
            <a:r>
              <a:rPr lang="en-US" sz="1800" b="0" i="0" u="none" strike="noStrike" baseline="0" dirty="0">
                <a:latin typeface="Arial" panose="020B0604020202020204" pitchFamily="34" charset="0"/>
              </a:rPr>
              <a:t>complete the application on the eve of the deadline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06599652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Deadlines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96544"/>
          </a:xfrm>
        </p:spPr>
        <p:txBody>
          <a:bodyPr/>
          <a:lstStyle/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eaLnBrk="1" hangingPunct="1"/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CIHR/NSERC/SSHRC (Master’s) December 1, 2024</a:t>
            </a:r>
          </a:p>
          <a:p>
            <a:pPr eaLnBrk="1" hangingPunct="1"/>
            <a:endParaRPr lang="en-US" sz="2000" b="0" i="0" dirty="0">
              <a:solidFill>
                <a:schemeClr val="accent2">
                  <a:lumMod val="75000"/>
                </a:schemeClr>
              </a:solidFill>
              <a:effectLst/>
            </a:endParaRPr>
          </a:p>
          <a:p>
            <a:pPr eaLnBrk="1" hangingPunct="1"/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As deadline approaches, delays may occur due to high traffic on the Research Portal; this may prevent the timely submission of your application, and you should plan accordingly. </a:t>
            </a:r>
            <a:r>
              <a:rPr lang="en-US" sz="2000" b="1" i="1" dirty="0">
                <a:solidFill>
                  <a:schemeClr val="accent2">
                    <a:lumMod val="75000"/>
                  </a:schemeClr>
                </a:solidFill>
                <a:effectLst/>
              </a:rPr>
              <a:t>Requests to submit late applications will not be accepted. Referees must also submit by the deadline or your application will be considered late and incomplete.</a:t>
            </a:r>
          </a:p>
          <a:p>
            <a:pPr marL="0" indent="0" eaLnBrk="1" hangingPunct="1">
              <a:buNone/>
            </a:pPr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CA" sz="2000" dirty="0">
                <a:solidFill>
                  <a:schemeClr val="accent2">
                    <a:lumMod val="75000"/>
                  </a:schemeClr>
                </a:solidFill>
              </a:rPr>
              <a:t>No changes can be made to the application once submitted</a:t>
            </a:r>
          </a:p>
        </p:txBody>
      </p:sp>
    </p:spTree>
    <p:extLst>
      <p:ext uri="{BB962C8B-B14F-4D97-AF65-F5344CB8AC3E}">
        <p14:creationId xmlns:p14="http://schemas.microsoft.com/office/powerpoint/2010/main" val="6138999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46E76F-6E9E-6C86-BD9C-F5EE44803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Agency Contact Information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8BA3BF-C979-8AC2-22D5-2FB45CD5D8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algn="l"/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NSERC contact </a:t>
            </a:r>
            <a:r>
              <a:rPr lang="en-US" sz="2000" b="0" i="0" dirty="0">
                <a:solidFill>
                  <a:srgbClr val="CC0000"/>
                </a:solidFill>
                <a:effectLst/>
                <a:latin typeface="Verdana" panose="020B0604030504040204" pitchFamily="34" charset="0"/>
                <a:hlinkClick r:id="rId2"/>
              </a:rPr>
              <a:t>schol@nserc-crsng.gc.ca</a:t>
            </a:r>
            <a:endParaRPr lang="en-US" sz="2000" b="0" i="0" dirty="0">
              <a:solidFill>
                <a:srgbClr val="CC0000"/>
              </a:solidFill>
              <a:effectLst/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CIHR contact </a:t>
            </a:r>
            <a:r>
              <a:rPr lang="en-US" sz="2000" b="0" i="0" dirty="0">
                <a:solidFill>
                  <a:srgbClr val="CC0000"/>
                </a:solidFill>
                <a:effectLst/>
                <a:latin typeface="Verdana" panose="020B0604030504040204" pitchFamily="34" charset="0"/>
                <a:hlinkClick r:id="rId3"/>
              </a:rPr>
              <a:t>cgsma-bescbm@cihr-irsc.gc.ca</a:t>
            </a:r>
            <a:endParaRPr lang="en-US" sz="2000" b="0" i="0" dirty="0">
              <a:solidFill>
                <a:srgbClr val="CC0000"/>
              </a:solidFill>
              <a:effectLst/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SSHRC, contact </a:t>
            </a:r>
            <a:r>
              <a:rPr lang="en-US" sz="2000" b="0" i="0" dirty="0">
                <a:solidFill>
                  <a:srgbClr val="CC0000"/>
                </a:solidFill>
                <a:effectLst/>
                <a:latin typeface="Verdana" panose="020B0604030504040204" pitchFamily="34" charset="0"/>
                <a:hlinkClick r:id="rId4"/>
              </a:rPr>
              <a:t>fellowships@sshrc-crsh.gc.ca</a:t>
            </a:r>
            <a:endParaRPr lang="en-US" sz="2000" b="0" i="0" dirty="0">
              <a:solidFill>
                <a:srgbClr val="000000"/>
              </a:solidFill>
              <a:effectLst/>
              <a:latin typeface="Verdana" panose="020B0604030504040204" pitchFamily="34" charset="0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851088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1268760"/>
            <a:ext cx="8229600" cy="1143000"/>
          </a:xfrm>
        </p:spPr>
        <p:txBody>
          <a:bodyPr/>
          <a:lstStyle/>
          <a:p>
            <a:r>
              <a:rPr lang="en-US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Good luck!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2852936"/>
            <a:ext cx="8229600" cy="2448272"/>
          </a:xfrm>
        </p:spPr>
        <p:txBody>
          <a:bodyPr/>
          <a:lstStyle/>
          <a:p>
            <a:pPr marL="0" indent="0" algn="ctr" eaLnBrk="1" hangingPunct="1">
              <a:buFont typeface="Wingdings" pitchFamily="-108" charset="2"/>
              <a:buNone/>
            </a:pP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Any questions?</a:t>
            </a:r>
          </a:p>
          <a:p>
            <a:pPr marL="0" indent="0" algn="ctr" eaLnBrk="1" hangingPunct="1">
              <a:buFont typeface="Wingdings" pitchFamily="-108" charset="2"/>
              <a:buNone/>
            </a:pP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Contact Graduate Studies </a:t>
            </a:r>
          </a:p>
          <a:p>
            <a:pPr marL="0" indent="0" algn="ctr" eaLnBrk="1" hangingPunct="1">
              <a:buFont typeface="Wingdings" pitchFamily="-108" charset="2"/>
              <a:buNone/>
            </a:pP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  <a:hlinkClick r:id="rId2"/>
              </a:rPr>
              <a:t>gradaward@uwindsor.ca</a:t>
            </a:r>
            <a:endParaRPr lang="en-US" altLang="en-US" sz="31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marL="0" indent="0" algn="ctr" eaLnBrk="1" hangingPunct="1">
              <a:buFont typeface="Wingdings" pitchFamily="-108" charset="2"/>
              <a:buNone/>
            </a:pPr>
            <a:r>
              <a:rPr lang="en-US" altLang="en-US" sz="31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  <a:hlinkClick r:id="rId3" action="ppaction://hlinkpres?slideindex=1&amp;slidetitle="/>
              </a:rPr>
              <a:t>www.uwindsor.ca/grad</a:t>
            </a:r>
            <a:endParaRPr lang="en-CA" altLang="en-US" sz="31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endParaRPr lang="en-CA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2434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41832-7366-43A1-C8D2-3114C4E334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Objective of Scholarship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D3D129-03FB-7E17-8558-E054685285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To develop research skills </a:t>
            </a:r>
          </a:p>
          <a:p>
            <a:endParaRPr lang="en-US" sz="2000" b="0" i="0" dirty="0">
              <a:solidFill>
                <a:schemeClr val="accent2">
                  <a:lumMod val="75000"/>
                </a:schemeClr>
              </a:solidFill>
              <a:effectLst/>
              <a:latin typeface="Verdana" panose="020B0604030504040204" pitchFamily="34" charset="0"/>
            </a:endParaRP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A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  <a:latin typeface="Verdana" panose="020B0604030504040204" pitchFamily="34" charset="0"/>
              </a:rPr>
              <a:t>ssist in the training by supporting students who demonstrate a high standard of achievement in undergraduate and early graduate studies.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  <a:latin typeface="Verdana" panose="020B0604030504040204" pitchFamily="34" charset="0"/>
            </a:endParaRPr>
          </a:p>
          <a:p>
            <a:r>
              <a:rPr lang="en-US" sz="2000" dirty="0">
                <a:solidFill>
                  <a:schemeClr val="accent2">
                    <a:lumMod val="75000"/>
                  </a:schemeClr>
                </a:solidFill>
                <a:latin typeface="Verdana" panose="020B0604030504040204" pitchFamily="34" charset="0"/>
              </a:rPr>
              <a:t>Please read all agency instructions carefully in completing your application.</a:t>
            </a:r>
            <a:endParaRPr lang="en-CA" sz="2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6616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Master’s Scholarships (CGS M)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Value =  $27,000 for 1 year; paid over 3 terms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Non-renewable</a:t>
            </a: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US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Funding is available in each agency for research specific areas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</a:rPr>
              <a:t>Refer to specific agency for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altLang="en-US" sz="1600" dirty="0">
                <a:solidFill>
                  <a:schemeClr val="accent2">
                    <a:lumMod val="75000"/>
                  </a:schemeClr>
                </a:solidFill>
              </a:rPr>
              <a:t>No additional scholarship application required</a:t>
            </a:r>
          </a:p>
          <a:p>
            <a:pPr marL="457200" lvl="1" indent="0">
              <a:buNone/>
            </a:pPr>
            <a:endParaRPr lang="en-US" altLang="en-US" sz="1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pPr marL="457200" lvl="1" indent="0">
              <a:buNone/>
            </a:pPr>
            <a:endParaRPr lang="en-US" altLang="en-US" sz="16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endParaRPr lang="en-US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624861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Master’s Scholarships (CGS M)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pPr marL="0" indent="0">
              <a:buFont typeface="Wingdings" pitchFamily="-108" charset="2"/>
              <a:buNone/>
              <a:defRPr/>
            </a:pPr>
            <a:r>
              <a:rPr lang="en-US" sz="2000" u="sng" dirty="0">
                <a:solidFill>
                  <a:schemeClr val="accent2">
                    <a:lumMod val="75000"/>
                  </a:schemeClr>
                </a:solidFill>
              </a:rPr>
              <a:t>Windsor’s award quotas – as determined by the agencies:</a:t>
            </a: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 marL="0" indent="0">
              <a:buFont typeface="Wingdings" pitchFamily="-108" charset="2"/>
              <a:buNone/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CIHR     =     2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NSERC = 	9</a:t>
            </a:r>
          </a:p>
          <a:p>
            <a:pPr>
              <a:buFont typeface="Wingdings" panose="05000000000000000000" pitchFamily="2" charset="2"/>
              <a:buChar char="Ø"/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SSHRC = 	9</a:t>
            </a:r>
          </a:p>
          <a:p>
            <a:pPr marL="0" indent="0">
              <a:buNone/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Scholarships are awarded based on a ranking review completed both in Departments and by the Scholarship Committee of Graduate Studies.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15566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Foreign Study Supplements</a:t>
            </a:r>
            <a:b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CA" altLang="en-US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/>
          </a:p>
          <a:p>
            <a:endParaRPr lang="en-CA" altLang="en-US" sz="24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Michael Smith Foreign Study Supplements ($6,000) for 3–6 months</a:t>
            </a:r>
          </a:p>
          <a:p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Available to CGS holders wishing to study abroad for 3-6 months</a:t>
            </a:r>
          </a:p>
          <a:p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2 competitions per year (Spring/Fall). </a:t>
            </a:r>
          </a:p>
          <a:p>
            <a:endParaRPr lang="en-CA" altLang="en-US" sz="2000" dirty="0">
              <a:solidFill>
                <a:schemeClr val="accent2">
                  <a:lumMod val="75000"/>
                </a:schemeClr>
              </a:solidFill>
              <a:ea typeface="ＭＳ Ｐゴシック" charset="-128"/>
            </a:endParaRPr>
          </a:p>
          <a:p>
            <a:r>
              <a:rPr lang="en-CA" altLang="en-US" sz="2000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Students who are recipients of a CGS Master’s scholarship will be notified by email of the competition information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0224687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C82F96-C0EB-EA12-135F-AEF6A2A2CA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accent2">
                    <a:lumMod val="75000"/>
                  </a:schemeClr>
                </a:solidFill>
              </a:rPr>
              <a:t>Additional Funding Initiatives</a:t>
            </a:r>
            <a:endParaRPr lang="en-CA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E014C-331C-E7FD-53BC-318B95186E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Fundin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g has been made available 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for specific groups.  </a:t>
            </a:r>
          </a:p>
          <a:p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en-CA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If you are a </a:t>
            </a:r>
            <a:r>
              <a:rPr lang="en-CA" sz="2000" b="1" i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Black Student Researcher </a:t>
            </a:r>
            <a:r>
              <a:rPr lang="en-CA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or an </a:t>
            </a:r>
            <a:r>
              <a:rPr lang="en-CA" sz="2000" b="1" i="1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Indigenous Student Researcher</a:t>
            </a:r>
            <a:r>
              <a:rPr lang="en-CA" sz="2000" dirty="0">
                <a:solidFill>
                  <a:srgbClr val="002060"/>
                </a:solidFill>
                <a:effectLst/>
                <a:latin typeface="+mj-lt"/>
                <a:ea typeface="Times New Roman" panose="02020603050405020304" pitchFamily="18" charset="0"/>
                <a:cs typeface="Aptos" panose="020B0004020202020204" pitchFamily="34" charset="0"/>
              </a:rPr>
              <a:t>, you are invited to self-identify while applying for the CGS-M to access additional funding available</a:t>
            </a:r>
            <a:endParaRPr lang="en-US" sz="2000" dirty="0">
              <a:solidFill>
                <a:srgbClr val="002060"/>
              </a:solidFill>
              <a:latin typeface="+mj-lt"/>
            </a:endParaRPr>
          </a:p>
          <a:p>
            <a:pPr marL="0" indent="0">
              <a:buNone/>
            </a:pPr>
            <a:endParaRPr lang="en-US" sz="2800" b="0" i="0" dirty="0">
              <a:solidFill>
                <a:schemeClr val="accent2">
                  <a:lumMod val="75000"/>
                </a:schemeClr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6782112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1143000"/>
          </a:xfrm>
        </p:spPr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Master’s Scholarships (CGS M)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628800"/>
            <a:ext cx="8229600" cy="4248472"/>
          </a:xfrm>
        </p:spPr>
        <p:txBody>
          <a:bodyPr/>
          <a:lstStyle/>
          <a:p>
            <a:pPr marL="0" indent="0">
              <a:buFont typeface="Wingdings" pitchFamily="-108" charset="2"/>
              <a:buNone/>
              <a:defRPr/>
            </a:pPr>
            <a:r>
              <a:rPr lang="en-US" sz="2800" u="sng" dirty="0">
                <a:solidFill>
                  <a:schemeClr val="accent2">
                    <a:lumMod val="75000"/>
                  </a:schemeClr>
                </a:solidFill>
              </a:rPr>
              <a:t>Eligibility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Canadian/PR or Protected person only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have completed, as of December 31 of the year of application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between 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</a:rPr>
              <a:t>0 and 12 months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of full-time studies in the program for which you are requesting funding</a:t>
            </a:r>
          </a:p>
          <a:p>
            <a:pPr marL="742950" lvl="1" indent="-285750" algn="l">
              <a:buFont typeface="Arial" panose="020B0604020202020204" pitchFamily="34" charset="0"/>
              <a:buChar char="•"/>
            </a:pP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between </a:t>
            </a:r>
            <a:r>
              <a:rPr lang="en-US" sz="2000" b="1" i="0" dirty="0">
                <a:solidFill>
                  <a:schemeClr val="accent2">
                    <a:lumMod val="75000"/>
                  </a:schemeClr>
                </a:solidFill>
                <a:effectLst/>
              </a:rPr>
              <a:t>4 and 12 months</a:t>
            </a:r>
            <a:r>
              <a:rPr lang="en-US" sz="2000" b="0" i="0" dirty="0">
                <a:solidFill>
                  <a:schemeClr val="accent2">
                    <a:lumMod val="75000"/>
                  </a:schemeClr>
                </a:solidFill>
                <a:effectLst/>
              </a:rPr>
              <a:t> of full-time study in a master’s program for which the degree requirements will be completed before activation of the award at that same institution, can hold the award for 12 months in the doctoral program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class average (80%) in each of the last 2 years of study (full-time equiv.)</a:t>
            </a: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Eligible programs must have a significant research component (thesis/major paper/project/exhibition)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8336489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Master’s Scholarships (CGS M)</a:t>
            </a:r>
            <a:b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</a:br>
            <a:r>
              <a:rPr lang="en-US" altLang="en-US" sz="4000" b="1" dirty="0">
                <a:solidFill>
                  <a:schemeClr val="accent2">
                    <a:lumMod val="75000"/>
                  </a:schemeClr>
                </a:solidFill>
                <a:ea typeface="ＭＳ Ｐゴシック" charset="-128"/>
              </a:rPr>
              <a:t>(CIHR/NSERC/SSHRC)</a:t>
            </a:r>
            <a:endParaRPr lang="en-C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16832"/>
            <a:ext cx="8229600" cy="4248472"/>
          </a:xfrm>
        </p:spPr>
        <p:txBody>
          <a:bodyPr/>
          <a:lstStyle/>
          <a:p>
            <a:pPr marL="0" indent="0">
              <a:buFont typeface="Wingdings" pitchFamily="-108" charset="2"/>
              <a:buNone/>
              <a:defRPr/>
            </a:pPr>
            <a:r>
              <a:rPr lang="en-US" sz="2000" u="sng" dirty="0">
                <a:solidFill>
                  <a:schemeClr val="accent2">
                    <a:lumMod val="75000"/>
                  </a:schemeClr>
                </a:solidFill>
              </a:rPr>
              <a:t>Selection criteria </a:t>
            </a: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(weighting)</a:t>
            </a:r>
          </a:p>
          <a:p>
            <a:pPr marL="0" indent="0">
              <a:buFont typeface="Wingdings" pitchFamily="-108" charset="2"/>
              <a:buNone/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Academic excellence (50%)</a:t>
            </a:r>
          </a:p>
          <a:p>
            <a:pPr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Research potential (30%)</a:t>
            </a:r>
          </a:p>
          <a:p>
            <a:pPr>
              <a:defRPr/>
            </a:pPr>
            <a:endParaRPr lang="en-US" sz="2000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defRPr/>
            </a:pPr>
            <a:r>
              <a:rPr lang="en-US" sz="2000" dirty="0">
                <a:solidFill>
                  <a:schemeClr val="accent2">
                    <a:lumMod val="75000"/>
                  </a:schemeClr>
                </a:solidFill>
              </a:rPr>
              <a:t>Personal characteristics/Interpersonal skills (20%)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507623776"/>
      </p:ext>
    </p:extLst>
  </p:cSld>
  <p:clrMapOvr>
    <a:masterClrMapping/>
  </p:clrMapOvr>
</p:sld>
</file>

<file path=ppt/theme/theme1.xml><?xml version="1.0" encoding="utf-8"?>
<a:theme xmlns:a="http://schemas.openxmlformats.org/drawingml/2006/main" name="UWindsor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 Them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eb513d8-df7f-4c64-9e07-1b827f7433d7">
      <Terms xmlns="http://schemas.microsoft.com/office/infopath/2007/PartnerControls"/>
    </lcf76f155ced4ddcb4097134ff3c332f>
    <TaxCatchAll xmlns="3bf8f432-464b-4e25-b535-7461a0c499b0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D741365D5BFCE45823B0C0D8E03B1D0" ma:contentTypeVersion="17" ma:contentTypeDescription="Create a new document." ma:contentTypeScope="" ma:versionID="d2a7be23e223bf60cae52c0ac9474cab">
  <xsd:schema xmlns:xsd="http://www.w3.org/2001/XMLSchema" xmlns:xs="http://www.w3.org/2001/XMLSchema" xmlns:p="http://schemas.microsoft.com/office/2006/metadata/properties" xmlns:ns2="7eb513d8-df7f-4c64-9e07-1b827f7433d7" xmlns:ns3="3bf8f432-464b-4e25-b535-7461a0c499b0" targetNamespace="http://schemas.microsoft.com/office/2006/metadata/properties" ma:root="true" ma:fieldsID="f54b06084ec84ecfb00ad8550a8f5fae" ns2:_="" ns3:_="">
    <xsd:import namespace="7eb513d8-df7f-4c64-9e07-1b827f7433d7"/>
    <xsd:import namespace="3bf8f432-464b-4e25-b535-7461a0c499b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eb513d8-df7f-4c64-9e07-1b827f7433d7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description="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lcf76f155ced4ddcb4097134ff3c332f" ma:index="21" nillable="true" ma:taxonomy="true" ma:internalName="lcf76f155ced4ddcb4097134ff3c332f" ma:taxonomyFieldName="MediaServiceImageTags" ma:displayName="Image Tags" ma:readOnly="false" ma:fieldId="{5cf76f15-5ced-4ddc-b409-7134ff3c332f}" ma:taxonomyMulti="true" ma:sspId="79bee80c-1694-4361-82b6-5997d1554ef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bf8f432-464b-4e25-b535-7461a0c499b0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d373f232-7017-472b-968f-0b5477533968}" ma:internalName="TaxCatchAll" ma:showField="CatchAllData" ma:web="3bf8f432-464b-4e25-b535-7461a0c499b0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99F92EC-0AA5-4DFB-8DE0-44C4F4FBEB66}">
  <ds:schemaRefs>
    <ds:schemaRef ds:uri="http://schemas.microsoft.com/office/2006/metadata/properties"/>
    <ds:schemaRef ds:uri="http://schemas.microsoft.com/office/infopath/2007/PartnerControls"/>
    <ds:schemaRef ds:uri="7eb513d8-df7f-4c64-9e07-1b827f7433d7"/>
    <ds:schemaRef ds:uri="3bf8f432-464b-4e25-b535-7461a0c499b0"/>
  </ds:schemaRefs>
</ds:datastoreItem>
</file>

<file path=customXml/itemProps2.xml><?xml version="1.0" encoding="utf-8"?>
<ds:datastoreItem xmlns:ds="http://schemas.openxmlformats.org/officeDocument/2006/customXml" ds:itemID="{4B74C1E7-7121-48CD-AFC4-17DEA067575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eb513d8-df7f-4c64-9e07-1b827f7433d7"/>
    <ds:schemaRef ds:uri="3bf8f432-464b-4e25-b535-7461a0c499b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F930F37-3FAC-4395-831C-7EFA0CC7B5E7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UWindsorTemplate.pot</Template>
  <TotalTime>2498</TotalTime>
  <Words>1701</Words>
  <Application>Microsoft Office PowerPoint</Application>
  <PresentationFormat>On-screen Show (4:3)</PresentationFormat>
  <Paragraphs>252</Paragraphs>
  <Slides>29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6" baseType="lpstr">
      <vt:lpstr>ＭＳ Ｐゴシック</vt:lpstr>
      <vt:lpstr>Arial</vt:lpstr>
      <vt:lpstr>Calibri</vt:lpstr>
      <vt:lpstr>Tahoma</vt:lpstr>
      <vt:lpstr>Verdana</vt:lpstr>
      <vt:lpstr>Wingdings</vt:lpstr>
      <vt:lpstr>UWindsorTemplate</vt:lpstr>
      <vt:lpstr>   Canada Graduate Scholarship – Master’s (CGS M) Information Session </vt:lpstr>
      <vt:lpstr>Agenda</vt:lpstr>
      <vt:lpstr>Objective of Scholarship</vt:lpstr>
      <vt:lpstr>Master’s Scholarships (CGS M) (CIHR/NSERC/SSHRC)</vt:lpstr>
      <vt:lpstr>Master’s Scholarships (CGS M) (CIHR/NSERC/SSHRC)</vt:lpstr>
      <vt:lpstr>Foreign Study Supplements (CIHR/NSERC/SSHRC)</vt:lpstr>
      <vt:lpstr>Additional Funding Initiatives</vt:lpstr>
      <vt:lpstr>Master’s Scholarships (CGS M) (CIHR/NSERC/SSHRC)</vt:lpstr>
      <vt:lpstr>Master’s Scholarships (CGS M) (CIHR/NSERC/SSHRC)</vt:lpstr>
      <vt:lpstr>Master’s Scholarships (CGS M) (CIHR/NSERC/SSHRC)</vt:lpstr>
      <vt:lpstr>Complete Application</vt:lpstr>
      <vt:lpstr>What scholarships are available?</vt:lpstr>
      <vt:lpstr>What scholarships are available?</vt:lpstr>
      <vt:lpstr>What scholarships are available?</vt:lpstr>
      <vt:lpstr>What scholarships are available?</vt:lpstr>
      <vt:lpstr>Which agency? A critical decision</vt:lpstr>
      <vt:lpstr>Health-related research</vt:lpstr>
      <vt:lpstr>Ineligible for SSHRC support</vt:lpstr>
      <vt:lpstr>Which agency? A critical decision</vt:lpstr>
      <vt:lpstr>Research Focus</vt:lpstr>
      <vt:lpstr>Who will write your reference?</vt:lpstr>
      <vt:lpstr>What is the Research Question?</vt:lpstr>
      <vt:lpstr>Plan of study/Research proposal</vt:lpstr>
      <vt:lpstr>Plan of study/Research proposal</vt:lpstr>
      <vt:lpstr>Do’s and Don’ts</vt:lpstr>
      <vt:lpstr>Do’s and Don’ts</vt:lpstr>
      <vt:lpstr>Deadlines</vt:lpstr>
      <vt:lpstr>Agency Contact Information</vt:lpstr>
      <vt:lpstr>Good luck!</vt:lpstr>
    </vt:vector>
  </TitlesOfParts>
  <Company>University of Windsor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Robert Aitkens</dc:creator>
  <cp:lastModifiedBy>Marie Hawkins</cp:lastModifiedBy>
  <cp:revision>486</cp:revision>
  <cp:lastPrinted>2023-10-31T15:34:38Z</cp:lastPrinted>
  <dcterms:created xsi:type="dcterms:W3CDTF">2010-12-21T19:42:16Z</dcterms:created>
  <dcterms:modified xsi:type="dcterms:W3CDTF">2024-10-25T19:47:52Z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0x0101001D741365D5BFCE45823B0C0D8E03B1D0</vt:lpwstr>
  </property>
  <property fmtid="{D5CDD505-2E9C-101B-9397-08002B2CF9AE}" pid="3" name="MediaServiceImageTags">
    <vt:lpwstr/>
  </property>
</Properties>
</file>