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7_F7AA6C17.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5_3987BEA4.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8_AE663F5F.xml" ContentType="application/vnd.ms-powerpoint.comments+xml"/>
  <Override PartName="/ppt/notesSlides/notesSlide18.xml" ContentType="application/vnd.openxmlformats-officedocument.presentationml.notesSlide+xml"/>
  <Override PartName="/ppt/comments/modernComment_135_E5E710B1.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27_9C628BF5.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2A_471513ED.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84" r:id="rId5"/>
    <p:sldMasterId id="2147483672" r:id="rId6"/>
  </p:sldMasterIdLst>
  <p:notesMasterIdLst>
    <p:notesMasterId r:id="rId44"/>
  </p:notesMasterIdLst>
  <p:sldIdLst>
    <p:sldId id="257" r:id="rId7"/>
    <p:sldId id="269" r:id="rId8"/>
    <p:sldId id="270" r:id="rId9"/>
    <p:sldId id="306" r:id="rId10"/>
    <p:sldId id="281" r:id="rId11"/>
    <p:sldId id="278" r:id="rId12"/>
    <p:sldId id="279" r:id="rId13"/>
    <p:sldId id="307" r:id="rId14"/>
    <p:sldId id="273" r:id="rId15"/>
    <p:sldId id="284" r:id="rId16"/>
    <p:sldId id="271" r:id="rId17"/>
    <p:sldId id="277" r:id="rId18"/>
    <p:sldId id="275" r:id="rId19"/>
    <p:sldId id="274" r:id="rId20"/>
    <p:sldId id="280" r:id="rId21"/>
    <p:sldId id="283" r:id="rId22"/>
    <p:sldId id="312" r:id="rId23"/>
    <p:sldId id="309" r:id="rId24"/>
    <p:sldId id="313" r:id="rId25"/>
    <p:sldId id="310" r:id="rId26"/>
    <p:sldId id="289" r:id="rId27"/>
    <p:sldId id="292" r:id="rId28"/>
    <p:sldId id="293" r:id="rId29"/>
    <p:sldId id="294" r:id="rId30"/>
    <p:sldId id="295" r:id="rId31"/>
    <p:sldId id="303" r:id="rId32"/>
    <p:sldId id="304" r:id="rId33"/>
    <p:sldId id="305" r:id="rId34"/>
    <p:sldId id="296" r:id="rId35"/>
    <p:sldId id="297" r:id="rId36"/>
    <p:sldId id="298" r:id="rId37"/>
    <p:sldId id="299" r:id="rId38"/>
    <p:sldId id="300" r:id="rId39"/>
    <p:sldId id="301" r:id="rId40"/>
    <p:sldId id="302" r:id="rId41"/>
    <p:sldId id="288" r:id="rId42"/>
    <p:sldId id="287"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61C413-557F-CDF2-AA35-B85F48220785}" name="Danielle Thomas" initials="DT" userId="S::thomasda@uwindsor.ca::a2a60eb6-fd49-49b8-9579-949fb24aef69" providerId="AD"/>
  <p188:author id="{510EF73A-C81B-69B0-938B-D206760A5A04}" name="Jenifer Gritke" initials="JG" userId="S::jgritke@uwindsor.ca::304e435f-b6b4-4a93-b955-9cc9d325910d" providerId="AD"/>
  <p188:author id="{DFBBEF63-3272-D580-2784-01BBCFB78506}" name="Miguel Pebenito" initials="MP" userId="S::miguelp@uwindsor.ca::50836a28-0cf5-4347-b645-1e5ec2a01fc2" providerId="AD"/>
  <p188:author id="{756DFFA4-A4BB-DC6F-9267-2DF85B5E49E6}" name="Rachel McRae" initials="RM" userId="S::warnockr@uwindsor.ca::31ecc9e1-9d49-4c6f-9cb0-0e5a34624c9f" providerId="AD"/>
  <p188:author id="{5FFE85CA-D99E-D256-8AD6-728B9303621A}" name="Dario Pavia" initials="" userId="S::dpavia@uwindsor.ca::927b9d32-369e-40e8-9a9f-2a0ddaf36e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McRae" initials="RM" lastIdx="1" clrIdx="0">
    <p:extLst>
      <p:ext uri="{19B8F6BF-5375-455C-9EA6-DF929625EA0E}">
        <p15:presenceInfo xmlns:p15="http://schemas.microsoft.com/office/powerpoint/2012/main" userId="S::warnockr@uwindsor.ca::31ecc9e1-9d49-4c6f-9cb0-0e5a34624c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5"/>
    <a:srgbClr val="075698"/>
    <a:srgbClr val="FFFFFF"/>
    <a:srgbClr val="005596"/>
    <a:srgbClr val="005396"/>
    <a:srgbClr val="EE453F"/>
    <a:srgbClr val="E72C2D"/>
    <a:srgbClr val="006FC0"/>
    <a:srgbClr val="E1002D"/>
    <a:srgbClr val="585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AAC2C-98F5-43F7-9D3C-CE776EC8B25E}" v="533" dt="2024-04-17T13:52:58.685"/>
    <p1510:client id="{28DB0C43-2EC6-0295-5454-5F0FD390D47F}" v="30" dt="2024-04-16T16:24:38.882"/>
    <p1510:client id="{885A5756-74B2-3084-2D75-6DB7C100B41B}" v="213" dt="2024-04-16T17:59:09.177"/>
    <p1510:client id="{DF2B85E0-7C07-2C22-12EB-74B9A4C1BDE9}" v="1" dt="2024-04-16T16:00:36.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81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115_3987BEA4.xml><?xml version="1.0" encoding="utf-8"?>
<p188:cmLst xmlns:a="http://schemas.openxmlformats.org/drawingml/2006/main" xmlns:r="http://schemas.openxmlformats.org/officeDocument/2006/relationships" xmlns:p188="http://schemas.microsoft.com/office/powerpoint/2018/8/main">
  <p188:cm id="{8992B130-9200-4793-B447-7D2F2BA9516A}" authorId="{510EF73A-C81B-69B0-938B-D206760A5A04}" status="resolved" created="2023-04-05T14:32:33.831" complete="100000">
    <ac:txMkLst xmlns:ac="http://schemas.microsoft.com/office/drawing/2013/main/command">
      <pc:docMk xmlns:pc="http://schemas.microsoft.com/office/powerpoint/2013/main/command"/>
      <pc:sldMk xmlns:pc="http://schemas.microsoft.com/office/powerpoint/2013/main/command" cId="965197476" sldId="277"/>
      <ac:spMk id="7" creationId="{00000000-0000-0000-0000-000000000000}"/>
      <ac:txMk cp="116">
        <ac:context len="363" hash="3761660637"/>
      </ac:txMk>
    </ac:txMkLst>
    <p188:pos x="2839560" y="799587"/>
    <p188:txBody>
      <a:bodyPr/>
      <a:lstStyle/>
      <a:p>
        <a:r>
          <a:rPr lang="en-US"/>
          <a:t>do we still need this?</a:t>
        </a:r>
      </a:p>
    </p188:txBody>
  </p188:cm>
</p188:cmLst>
</file>

<file path=ppt/comments/modernComment_117_F7AA6C17.xml><?xml version="1.0" encoding="utf-8"?>
<p188:cmLst xmlns:a="http://schemas.openxmlformats.org/drawingml/2006/main" xmlns:r="http://schemas.openxmlformats.org/officeDocument/2006/relationships" xmlns:p188="http://schemas.microsoft.com/office/powerpoint/2018/8/main">
  <p188:cm id="{BAF9BA2D-7BD4-4F45-83EE-DFB8F9FF658D}" authorId="{510EF73A-C81B-69B0-938B-D206760A5A04}" created="2024-04-16T15:23:01.405" startDate="2024-04-16T15:23:01.405" dueDate="2024-04-16T15:23:01.405" assignedTo="{5FFE85CA-D99E-D256-8AD6-728B9303621A}" title="@Dario Pavia can you present this slide?">
    <pc:sldMkLst xmlns:pc="http://schemas.microsoft.com/office/powerpoint/2013/main/command">
      <pc:docMk/>
      <pc:sldMk cId="4155141143" sldId="279"/>
    </pc:sldMkLst>
    <p188:replyLst>
      <p188:reply id="{675B3B68-B946-4D62-8F32-63707FE22D08}" authorId="{5FFE85CA-D99E-D256-8AD6-728B9303621A}" created="2024-04-16T16:00:36.943">
        <p188:txBody>
          <a:bodyPr/>
          <a:lstStyle/>
          <a:p>
            <a:r>
              <a:rPr lang="en-US"/>
              <a:t>sure. no problem.</a:t>
            </a:r>
          </a:p>
        </p188:txBody>
      </p188:reply>
    </p188:replyLst>
    <p188:txBody>
      <a:bodyPr/>
      <a:lstStyle/>
      <a:p>
        <a:r>
          <a:rPr lang="en-CA"/>
          <a:t>[@Dario Pavia] can you present this slide?</a:t>
        </a:r>
      </a:p>
    </p188:txBody>
    <p188:extLst>
      <p:ext xmlns:p="http://schemas.openxmlformats.org/presentationml/2006/main" uri="{5BB2D875-25FF-4072-B9AC-8F64D62656EB}">
        <p228:taskDetails xmlns:p228="http://schemas.microsoft.com/office/powerpoint/2022/08/main">
          <p228:history>
            <p228:event time="2024-04-16T15:23:01.405" id="{B94A18C5-3C9A-433E-A87D-20C407259992}">
              <p228:atrbtn authorId="{510EF73A-C81B-69B0-938B-D206760A5A04}"/>
              <p228:anchr>
                <p228:comment id="{BAF9BA2D-7BD4-4F45-83EE-DFB8F9FF658D}"/>
              </p228:anchr>
              <p228:add/>
            </p228:event>
            <p228:event time="2024-04-16T15:23:01.405" id="{4A52F649-533A-47B2-BD57-F03CC46CB5CB}">
              <p228:atrbtn authorId="{510EF73A-C81B-69B0-938B-D206760A5A04}"/>
              <p228:anchr>
                <p228:comment id="{BAF9BA2D-7BD4-4F45-83EE-DFB8F9FF658D}"/>
              </p228:anchr>
              <p228:asgn authorId="{5FFE85CA-D99E-D256-8AD6-728B9303621A}"/>
            </p228:event>
            <p228:event time="2024-04-16T15:23:01.405" id="{2E387591-57EB-434D-8A34-CEDAEBDBF474}">
              <p228:atrbtn authorId="{510EF73A-C81B-69B0-938B-D206760A5A04}"/>
              <p228:anchr>
                <p228:comment id="{BAF9BA2D-7BD4-4F45-83EE-DFB8F9FF658D}"/>
              </p228:anchr>
              <p228:title val="@Dario Pavia can you present this slide?"/>
            </p228:event>
            <p228:event time="2024-04-16T15:23:01.405" id="{E407F7A0-983D-44F0-B191-E69FAD4F8D3E}">
              <p228:atrbtn authorId="{510EF73A-C81B-69B0-938B-D206760A5A04}"/>
              <p228:anchr>
                <p228:comment id="{BAF9BA2D-7BD4-4F45-83EE-DFB8F9FF658D}"/>
              </p228:anchr>
              <p228:date stDt="2024-04-16T15:23:01.405" endDt="2024-04-16T15:23:01.405"/>
            </p228:event>
          </p228:history>
        </p228:taskDetails>
      </p:ext>
    </p188:extLst>
  </p188:cm>
</p188:cmLst>
</file>

<file path=ppt/comments/modernComment_127_9C628BF5.xml><?xml version="1.0" encoding="utf-8"?>
<p188:cmLst xmlns:a="http://schemas.openxmlformats.org/drawingml/2006/main" xmlns:r="http://schemas.openxmlformats.org/officeDocument/2006/relationships" xmlns:p188="http://schemas.microsoft.com/office/powerpoint/2018/8/main">
  <p188:cm id="{8B5CE055-7AA4-4C92-8939-74E2F6FF696A}" authorId="{510EF73A-C81B-69B0-938B-D206760A5A04}" status="resolved" created="2023-04-05T14:56:31.194" complete="100000">
    <ac:deMkLst xmlns:ac="http://schemas.microsoft.com/office/drawing/2013/main/command">
      <pc:docMk xmlns:pc="http://schemas.microsoft.com/office/powerpoint/2013/main/command"/>
      <pc:sldMk xmlns:pc="http://schemas.microsoft.com/office/powerpoint/2013/main/command" cId="2623704053" sldId="295"/>
      <ac:spMk id="13" creationId="{153C0BA5-9F42-402A-92B9-66C8AB409C9F}"/>
    </ac:deMkLst>
    <p188:txBody>
      <a:bodyPr/>
      <a:lstStyle/>
      <a:p>
        <a:r>
          <a:rPr lang="en-US"/>
          <a:t>[@Miguel Pebenito] add in the link here</a:t>
        </a:r>
      </a:p>
    </p188:txBody>
  </p188:cm>
</p188:cmLst>
</file>

<file path=ppt/comments/modernComment_12A_471513ED.xml><?xml version="1.0" encoding="utf-8"?>
<p188:cmLst xmlns:a="http://schemas.openxmlformats.org/drawingml/2006/main" xmlns:r="http://schemas.openxmlformats.org/officeDocument/2006/relationships" xmlns:p188="http://schemas.microsoft.com/office/powerpoint/2018/8/main">
  <p188:cm id="{C76C4D7D-2C23-45FC-BC60-F66A0FD0377C}" authorId="{510EF73A-C81B-69B0-938B-D206760A5A04}" status="resolved" created="2023-04-05T14:56:59.959" complete="100000">
    <ac:txMkLst xmlns:ac="http://schemas.microsoft.com/office/drawing/2013/main/command">
      <pc:docMk xmlns:pc="http://schemas.microsoft.com/office/powerpoint/2013/main/command"/>
      <pc:sldMk xmlns:pc="http://schemas.microsoft.com/office/powerpoint/2013/main/command" cId="1192563693" sldId="298"/>
      <ac:spMk id="16" creationId="{C2B500FC-DA8B-4C81-984E-27690B040CB6}"/>
      <ac:txMk cp="102" len="34">
        <ac:context len="175" hash="1953277426"/>
      </ac:txMk>
    </ac:txMkLst>
    <p188:pos x="4879730" y="538528"/>
    <p188:txBody>
      <a:bodyPr/>
      <a:lstStyle/>
      <a:p>
        <a:r>
          <a:rPr lang="en-US"/>
          <a:t>[@Miguel Pebenito] add in the link here</a:t>
        </a:r>
      </a:p>
    </p188:txBody>
  </p188:cm>
</p188:cmLst>
</file>

<file path=ppt/comments/modernComment_135_E5E710B1.xml><?xml version="1.0" encoding="utf-8"?>
<p188:cmLst xmlns:a="http://schemas.openxmlformats.org/drawingml/2006/main" xmlns:r="http://schemas.openxmlformats.org/officeDocument/2006/relationships" xmlns:p188="http://schemas.microsoft.com/office/powerpoint/2018/8/main">
  <p188:cm id="{05C4F9DE-7BA1-4248-82AB-6D9E86D089E5}" authorId="{DFBBEF63-3272-D580-2784-01BBCFB78506}" status="resolved" created="2023-04-03T20:37:28.377" complete="100000">
    <pc:sldMkLst xmlns:pc="http://schemas.microsoft.com/office/powerpoint/2013/main/command">
      <pc:docMk/>
      <pc:sldMk cId="3857125553" sldId="309"/>
    </pc:sldMkLst>
    <p188:replyLst>
      <p188:reply id="{6FA91EF9-69DE-4AB9-ADB5-EE49F7D49E49}" authorId="{510EF73A-C81B-69B0-938B-D206760A5A04}" created="2023-04-05T14:34:23.143">
        <p188:txBody>
          <a:bodyPr/>
          <a:lstStyle/>
          <a:p>
            <a:r>
              <a:rPr lang="en-US"/>
              <a:t>I think this may be good to leave here as we still get a lot of questions as to how to setup a supplier.  Perhaps change your slide 16 to read "Recent Updates and Process Reminders..."</a:t>
            </a:r>
          </a:p>
        </p188:txBody>
      </p188:reply>
      <p188:reply id="{75822D35-CA94-4FD1-97B9-884965403053}" authorId="{0F61C413-557F-CDF2-AA35-B85F48220785}" created="2023-04-10T18:00:45.295">
        <p188:txBody>
          <a:bodyPr/>
          <a:lstStyle/>
          <a:p>
            <a:r>
              <a:rPr lang="en-US"/>
              <a:t>I would agree to keep in as a reminder as well. We do still receive questions or have to send reminders to staff on the process of how to set up a new supplier.</a:t>
            </a:r>
          </a:p>
        </p188:txBody>
      </p188:reply>
    </p188:replyLst>
    <p188:txBody>
      <a:bodyPr/>
      <a:lstStyle/>
      <a:p>
        <a:r>
          <a:rPr lang="en-US"/>
          <a:t>possibly to remove from deck as this is not a new process. Jen and Danielle to confirm if they want to leave in for a reminder for the campus</a:t>
        </a:r>
      </a:p>
    </p188:txBody>
  </p188:cm>
</p188:cmLst>
</file>

<file path=ppt/comments/modernComment_138_AE663F5F.xml><?xml version="1.0" encoding="utf-8"?>
<p188:cmLst xmlns:a="http://schemas.openxmlformats.org/drawingml/2006/main" xmlns:r="http://schemas.openxmlformats.org/officeDocument/2006/relationships" xmlns:p188="http://schemas.microsoft.com/office/powerpoint/2018/8/main">
  <p188:cm id="{76C13EAE-7CC7-4845-830B-070093EA9D9B}" authorId="{510EF73A-C81B-69B0-938B-D206760A5A04}" status="resolved" created="2023-04-05T14:55:27.742" complete="100000">
    <pc:sldMkLst xmlns:pc="http://schemas.microsoft.com/office/powerpoint/2013/main/command">
      <pc:docMk/>
      <pc:sldMk cId="2925936479" sldId="312"/>
    </pc:sldMkLst>
    <p188:txBody>
      <a:bodyPr/>
      <a:lstStyle/>
      <a:p>
        <a:r>
          <a:rPr lang="en-US"/>
          <a:t>[@Miguel Pebenito]  you may want to add in here the form for renting the POS terminals and event requests for cash - noting we do not accept cash unless pre-authorized by finance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1BD8519-A6FE-4ED4-9C69-2F72E1C824FF}" type="datetimeFigureOut">
              <a:rPr lang="en-CA" smtClean="0"/>
              <a:t>2024-04-17</a:t>
            </a:fld>
            <a:endParaRPr lang="en-CA"/>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CF11C4C-C8A2-4E0C-9426-759EE3891B75}" type="slidenum">
              <a:rPr lang="en-CA" smtClean="0"/>
              <a:t>‹#›</a:t>
            </a:fld>
            <a:endParaRPr lang="en-CA"/>
          </a:p>
        </p:txBody>
      </p:sp>
    </p:spTree>
    <p:extLst>
      <p:ext uri="{BB962C8B-B14F-4D97-AF65-F5344CB8AC3E}">
        <p14:creationId xmlns:p14="http://schemas.microsoft.com/office/powerpoint/2010/main" val="2767307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apinvoices@uwindsor.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1</a:t>
            </a:fld>
            <a:endParaRPr lang="en-CA"/>
          </a:p>
        </p:txBody>
      </p:sp>
    </p:spTree>
    <p:extLst>
      <p:ext uri="{BB962C8B-B14F-4D97-AF65-F5344CB8AC3E}">
        <p14:creationId xmlns:p14="http://schemas.microsoft.com/office/powerpoint/2010/main" val="381969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Karen</a:t>
            </a:r>
          </a:p>
          <a:p>
            <a:r>
              <a:rPr lang="en-US"/>
              <a:t>This slide just shows you how to look up the status of your submitted expense reports. </a:t>
            </a:r>
            <a:endParaRPr lang="en-CA"/>
          </a:p>
        </p:txBody>
      </p:sp>
      <p:sp>
        <p:nvSpPr>
          <p:cNvPr id="4" name="Slide Number Placeholder 3"/>
          <p:cNvSpPr>
            <a:spLocks noGrp="1"/>
          </p:cNvSpPr>
          <p:nvPr>
            <p:ph type="sldNum" sz="quarter" idx="5"/>
          </p:nvPr>
        </p:nvSpPr>
        <p:spPr/>
        <p:txBody>
          <a:bodyPr/>
          <a:lstStyle/>
          <a:p>
            <a:fld id="{3CF11C4C-C8A2-4E0C-9426-759EE3891B75}" type="slidenum">
              <a:rPr lang="en-CA" smtClean="0"/>
              <a:t>10</a:t>
            </a:fld>
            <a:endParaRPr lang="en-CA"/>
          </a:p>
        </p:txBody>
      </p:sp>
    </p:spTree>
    <p:extLst>
      <p:ext uri="{BB962C8B-B14F-4D97-AF65-F5344CB8AC3E}">
        <p14:creationId xmlns:p14="http://schemas.microsoft.com/office/powerpoint/2010/main" val="126136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Miguel</a:t>
            </a:r>
          </a:p>
        </p:txBody>
      </p:sp>
      <p:sp>
        <p:nvSpPr>
          <p:cNvPr id="4" name="Slide Number Placeholder 3"/>
          <p:cNvSpPr>
            <a:spLocks noGrp="1"/>
          </p:cNvSpPr>
          <p:nvPr>
            <p:ph type="sldNum" sz="quarter" idx="5"/>
          </p:nvPr>
        </p:nvSpPr>
        <p:spPr/>
        <p:txBody>
          <a:bodyPr/>
          <a:lstStyle/>
          <a:p>
            <a:fld id="{3CF11C4C-C8A2-4E0C-9426-759EE3891B75}" type="slidenum">
              <a:rPr lang="en-CA" smtClean="0"/>
              <a:t>11</a:t>
            </a:fld>
            <a:endParaRPr lang="en-CA"/>
          </a:p>
        </p:txBody>
      </p:sp>
    </p:spTree>
    <p:extLst>
      <p:ext uri="{BB962C8B-B14F-4D97-AF65-F5344CB8AC3E}">
        <p14:creationId xmlns:p14="http://schemas.microsoft.com/office/powerpoint/2010/main" val="161010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Miguel</a:t>
            </a:r>
            <a:endParaRPr lang="en-CA" b="1">
              <a:cs typeface="Calibri" panose="020F0502020204030204"/>
            </a:endParaRPr>
          </a:p>
          <a:p>
            <a:endParaRPr lang="en-US" b="1">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12</a:t>
            </a:fld>
            <a:endParaRPr lang="en-CA"/>
          </a:p>
        </p:txBody>
      </p:sp>
    </p:spTree>
    <p:extLst>
      <p:ext uri="{BB962C8B-B14F-4D97-AF65-F5344CB8AC3E}">
        <p14:creationId xmlns:p14="http://schemas.microsoft.com/office/powerpoint/2010/main" val="380688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Miguel</a:t>
            </a:r>
          </a:p>
        </p:txBody>
      </p:sp>
      <p:sp>
        <p:nvSpPr>
          <p:cNvPr id="4" name="Slide Number Placeholder 3"/>
          <p:cNvSpPr>
            <a:spLocks noGrp="1"/>
          </p:cNvSpPr>
          <p:nvPr>
            <p:ph type="sldNum" sz="quarter" idx="5"/>
          </p:nvPr>
        </p:nvSpPr>
        <p:spPr/>
        <p:txBody>
          <a:bodyPr/>
          <a:lstStyle/>
          <a:p>
            <a:fld id="{3CF11C4C-C8A2-4E0C-9426-759EE3891B75}" type="slidenum">
              <a:rPr lang="en-CA" smtClean="0"/>
              <a:t>13</a:t>
            </a:fld>
            <a:endParaRPr lang="en-CA"/>
          </a:p>
        </p:txBody>
      </p:sp>
    </p:spTree>
    <p:extLst>
      <p:ext uri="{BB962C8B-B14F-4D97-AF65-F5344CB8AC3E}">
        <p14:creationId xmlns:p14="http://schemas.microsoft.com/office/powerpoint/2010/main" val="381747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Miguel</a:t>
            </a:r>
            <a:endParaRPr lang="en-CA" b="1"/>
          </a:p>
        </p:txBody>
      </p:sp>
      <p:sp>
        <p:nvSpPr>
          <p:cNvPr id="4" name="Slide Number Placeholder 3"/>
          <p:cNvSpPr>
            <a:spLocks noGrp="1"/>
          </p:cNvSpPr>
          <p:nvPr>
            <p:ph type="sldNum" sz="quarter" idx="5"/>
          </p:nvPr>
        </p:nvSpPr>
        <p:spPr/>
        <p:txBody>
          <a:bodyPr/>
          <a:lstStyle/>
          <a:p>
            <a:fld id="{3CF11C4C-C8A2-4E0C-9426-759EE3891B75}" type="slidenum">
              <a:rPr lang="en-CA" smtClean="0"/>
              <a:t>14</a:t>
            </a:fld>
            <a:endParaRPr lang="en-CA"/>
          </a:p>
        </p:txBody>
      </p:sp>
    </p:spTree>
    <p:extLst>
      <p:ext uri="{BB962C8B-B14F-4D97-AF65-F5344CB8AC3E}">
        <p14:creationId xmlns:p14="http://schemas.microsoft.com/office/powerpoint/2010/main" val="250370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Miguel</a:t>
            </a:r>
            <a:endParaRPr lang="en-CA" b="1"/>
          </a:p>
        </p:txBody>
      </p:sp>
      <p:sp>
        <p:nvSpPr>
          <p:cNvPr id="4" name="Slide Number Placeholder 3"/>
          <p:cNvSpPr>
            <a:spLocks noGrp="1"/>
          </p:cNvSpPr>
          <p:nvPr>
            <p:ph type="sldNum" sz="quarter" idx="5"/>
          </p:nvPr>
        </p:nvSpPr>
        <p:spPr/>
        <p:txBody>
          <a:bodyPr/>
          <a:lstStyle/>
          <a:p>
            <a:fld id="{3CF11C4C-C8A2-4E0C-9426-759EE3891B75}" type="slidenum">
              <a:rPr lang="en-CA" smtClean="0"/>
              <a:t>15</a:t>
            </a:fld>
            <a:endParaRPr lang="en-CA"/>
          </a:p>
        </p:txBody>
      </p:sp>
    </p:spTree>
    <p:extLst>
      <p:ext uri="{BB962C8B-B14F-4D97-AF65-F5344CB8AC3E}">
        <p14:creationId xmlns:p14="http://schemas.microsoft.com/office/powerpoint/2010/main" val="1634780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16</a:t>
            </a:fld>
            <a:endParaRPr lang="en-CA"/>
          </a:p>
        </p:txBody>
      </p:sp>
    </p:spTree>
    <p:extLst>
      <p:ext uri="{BB962C8B-B14F-4D97-AF65-F5344CB8AC3E}">
        <p14:creationId xmlns:p14="http://schemas.microsoft.com/office/powerpoint/2010/main" val="3548253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Miguel</a:t>
            </a:r>
          </a:p>
          <a:p>
            <a:endParaRPr lang="en-US" b="1">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17</a:t>
            </a:fld>
            <a:endParaRPr lang="en-CA"/>
          </a:p>
        </p:txBody>
      </p:sp>
    </p:spTree>
    <p:extLst>
      <p:ext uri="{BB962C8B-B14F-4D97-AF65-F5344CB8AC3E}">
        <p14:creationId xmlns:p14="http://schemas.microsoft.com/office/powerpoint/2010/main" val="78215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Jen</a:t>
            </a:r>
          </a:p>
        </p:txBody>
      </p:sp>
      <p:sp>
        <p:nvSpPr>
          <p:cNvPr id="4" name="Slide Number Placeholder 3"/>
          <p:cNvSpPr>
            <a:spLocks noGrp="1"/>
          </p:cNvSpPr>
          <p:nvPr>
            <p:ph type="sldNum" sz="quarter" idx="5"/>
          </p:nvPr>
        </p:nvSpPr>
        <p:spPr/>
        <p:txBody>
          <a:bodyPr/>
          <a:lstStyle/>
          <a:p>
            <a:fld id="{3CF11C4C-C8A2-4E0C-9426-759EE3891B75}" type="slidenum">
              <a:rPr lang="en-CA" smtClean="0"/>
              <a:t>18</a:t>
            </a:fld>
            <a:endParaRPr lang="en-CA"/>
          </a:p>
        </p:txBody>
      </p:sp>
    </p:spTree>
    <p:extLst>
      <p:ext uri="{BB962C8B-B14F-4D97-AF65-F5344CB8AC3E}">
        <p14:creationId xmlns:p14="http://schemas.microsoft.com/office/powerpoint/2010/main" val="2902486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Jen</a:t>
            </a:r>
          </a:p>
          <a:p>
            <a:endParaRPr lang="en-US" b="1"/>
          </a:p>
          <a:p>
            <a:endParaRPr lang="en-US" b="1"/>
          </a:p>
          <a:p>
            <a:endParaRPr lang="en-US" b="1">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19</a:t>
            </a:fld>
            <a:endParaRPr lang="en-CA"/>
          </a:p>
        </p:txBody>
      </p:sp>
    </p:spTree>
    <p:extLst>
      <p:ext uri="{BB962C8B-B14F-4D97-AF65-F5344CB8AC3E}">
        <p14:creationId xmlns:p14="http://schemas.microsoft.com/office/powerpoint/2010/main" val="388420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Jen</a:t>
            </a:r>
          </a:p>
          <a:p>
            <a:pPr marL="0" indent="0">
              <a:buClr>
                <a:srgbClr val="005596"/>
              </a:buClr>
              <a:buFont typeface="Wingdings" panose="05000000000000000000" pitchFamily="2" charset="2"/>
              <a:buNone/>
            </a:pPr>
            <a:endParaRPr lang="en-US" sz="1200" b="1">
              <a:cs typeface="Calibri"/>
            </a:endParaRPr>
          </a:p>
          <a:p>
            <a:pPr marL="0" indent="0">
              <a:buClr>
                <a:srgbClr val="005596"/>
              </a:buClr>
              <a:buFont typeface="Wingdings" panose="05000000000000000000" pitchFamily="2" charset="2"/>
              <a:buNone/>
            </a:pPr>
            <a:r>
              <a:rPr lang="en-CA" sz="1300" b="1"/>
              <a:t>Good morning everyone and welcome to our annual Fiscal Year End Training presentation. We are happy to have such great attendance at this training, once again this year. </a:t>
            </a:r>
          </a:p>
          <a:p>
            <a:pPr marL="0" indent="0">
              <a:buClr>
                <a:srgbClr val="005596"/>
              </a:buClr>
              <a:buFont typeface="Wingdings" panose="05000000000000000000" pitchFamily="2" charset="2"/>
              <a:buNone/>
            </a:pPr>
            <a:endParaRPr lang="en-CA" sz="1300" b="1"/>
          </a:p>
          <a:p>
            <a:pPr marL="0" indent="0">
              <a:buClr>
                <a:srgbClr val="005596"/>
              </a:buClr>
              <a:buFont typeface="Wingdings" panose="05000000000000000000" pitchFamily="2" charset="2"/>
              <a:buNone/>
            </a:pPr>
            <a:r>
              <a:rPr lang="en-CA" sz="1300" b="1"/>
              <a:t>The purpose of today’s session is to go over the key year end deadlines for the campus as we move towards the April 30</a:t>
            </a:r>
            <a:r>
              <a:rPr lang="en-CA" sz="1300" b="1" baseline="30000"/>
              <a:t>th</a:t>
            </a:r>
            <a:r>
              <a:rPr lang="en-CA" sz="1300" b="1"/>
              <a:t> fiscal year end date and the preparation of the financial statements for 2023/2024. Adherence to the timelines outlined in our presentation will be critical to Finance to ensure we are able to meet our financial reporting requirements. </a:t>
            </a:r>
          </a:p>
          <a:p>
            <a:pPr>
              <a:buClr>
                <a:srgbClr val="005596"/>
              </a:buClr>
            </a:pPr>
            <a:endParaRPr lang="en-US" sz="1300" b="1">
              <a:cs typeface="Calibri"/>
            </a:endParaRPr>
          </a:p>
          <a:p>
            <a:pPr>
              <a:buClr>
                <a:srgbClr val="005596"/>
              </a:buClr>
            </a:pPr>
            <a:r>
              <a:rPr lang="en-US" sz="1300" b="1">
                <a:cs typeface="Calibri"/>
              </a:rPr>
              <a:t>As always our Finance team is here to guide you through this process and answer any questions you may have along the way. </a:t>
            </a:r>
          </a:p>
          <a:p>
            <a:pPr>
              <a:buClr>
                <a:srgbClr val="005596"/>
              </a:buClr>
            </a:pPr>
            <a:r>
              <a:rPr lang="en-US" sz="1300" b="1">
                <a:cs typeface="Calibri"/>
              </a:rPr>
              <a:t>We hope this presentation today will provide you a better understanding of the fiscal year end process and what is required from you during this busy time of year. </a:t>
            </a:r>
          </a:p>
          <a:p>
            <a:pPr>
              <a:buClr>
                <a:srgbClr val="005596"/>
              </a:buClr>
            </a:pPr>
            <a:r>
              <a:rPr lang="en-US" sz="1300" b="1">
                <a:cs typeface="Calibri"/>
              </a:rPr>
              <a:t>We also hope you use this session as an opportunity to ask any questions you may have. We have an hour and a half scheduled for the session and do have quite a bit to cover. To ensure we are able to get through everything we need to cover in a timely manner, we do ask that you hold off on asking questions throughout the presentation, as we have reserved some time at the end to address them. Anything we are not able to address in the allotted time can be sent to those listed as resources at the end of the presentation.  Please feel free to also use the chat and we will answer during the question/answer period.</a:t>
            </a:r>
          </a:p>
          <a:p>
            <a:pPr>
              <a:buClr>
                <a:srgbClr val="005596"/>
              </a:buClr>
            </a:pPr>
            <a:endParaRPr lang="en-US" sz="1300" b="1">
              <a:cs typeface="Calibri"/>
            </a:endParaRPr>
          </a:p>
          <a:p>
            <a:pPr>
              <a:buClr>
                <a:srgbClr val="005596"/>
              </a:buClr>
            </a:pPr>
            <a:r>
              <a:rPr lang="en-US" sz="1300" b="1">
                <a:cs typeface="Calibri"/>
              </a:rPr>
              <a:t>Before we begin with the presentation, I would like to take some time to introduce the Finance team who will be guiding you through the training session this year.</a:t>
            </a:r>
          </a:p>
          <a:p>
            <a:pPr>
              <a:buClr>
                <a:srgbClr val="005596"/>
              </a:buClr>
            </a:pPr>
            <a:endParaRPr lang="en-US" sz="1300" b="1">
              <a:cs typeface="Calibri"/>
            </a:endParaRPr>
          </a:p>
          <a:p>
            <a:pPr>
              <a:buClr>
                <a:srgbClr val="005596"/>
              </a:buClr>
            </a:pPr>
            <a:r>
              <a:rPr lang="en-US" sz="1300" b="1">
                <a:cs typeface="Calibri"/>
              </a:rPr>
              <a:t>My name is Jenifer Gritke, Acting Controller and ultimately responsible for the preparation of the financial statements.  Miguel </a:t>
            </a:r>
            <a:r>
              <a:rPr lang="en-US" sz="1300" b="1" err="1">
                <a:cs typeface="Calibri"/>
              </a:rPr>
              <a:t>PeBenito</a:t>
            </a:r>
            <a:r>
              <a:rPr lang="en-US" sz="1300" b="1">
                <a:cs typeface="Calibri"/>
              </a:rPr>
              <a:t> is our Senior Accountant, responsible for overseeing the Fiscal Year End process this year. He will really be your point of contact for any questions related to the accounting side of the house and will be the one coordinating all the efforts for the fiscal year end, as well as our liaison with KPMG our external auditors. He will be the one who keeps us on track and makes sure all the deadlines are met!</a:t>
            </a:r>
          </a:p>
          <a:p>
            <a:pPr>
              <a:buClr>
                <a:srgbClr val="005596"/>
              </a:buClr>
            </a:pPr>
            <a:endParaRPr lang="en-US" sz="1300" b="1">
              <a:cs typeface="Calibri"/>
            </a:endParaRPr>
          </a:p>
          <a:p>
            <a:pPr>
              <a:buClr>
                <a:srgbClr val="005596"/>
              </a:buClr>
            </a:pPr>
            <a:r>
              <a:rPr lang="en-US" sz="1300" b="1">
                <a:cs typeface="Calibri"/>
              </a:rPr>
              <a:t>Karen Gorospe-Perry is also joining us today as the Sr. AP Clerk. Karen will spend some time today talking about travel expense reports and invoices and any deadlines for our Accounts Payable team. </a:t>
            </a:r>
          </a:p>
          <a:p>
            <a:pPr>
              <a:buClr>
                <a:srgbClr val="005596"/>
              </a:buClr>
            </a:pPr>
            <a:endParaRPr lang="en-US" sz="1300" b="1">
              <a:cs typeface="Calibri"/>
            </a:endParaRPr>
          </a:p>
          <a:p>
            <a:pPr>
              <a:buClr>
                <a:srgbClr val="005596"/>
              </a:buClr>
            </a:pPr>
            <a:r>
              <a:rPr lang="en-US" sz="1300" b="1">
                <a:cs typeface="Calibri"/>
              </a:rPr>
              <a:t>We also have a vacancy in our Corporate Card and Supplier assistant role so Lili Smallwood Dagraca will be presenting in place as our Procurement Assistant. Lili is here today to talk to the deadlines and requirements from the Purchasing Card side and will provide you insight on what you need to know about these topics to be successful through the 2023/2024 fiscal year end.  Dario Pavia, corporate buyer, is joining us to walk us through the PO, payment request and procurement side.</a:t>
            </a:r>
          </a:p>
          <a:p>
            <a:pPr>
              <a:buClr>
                <a:srgbClr val="005596"/>
              </a:buClr>
            </a:pPr>
            <a:endParaRPr lang="en-US" sz="1300" b="1">
              <a:cs typeface="Calibri"/>
            </a:endParaRPr>
          </a:p>
          <a:p>
            <a:pPr>
              <a:buClr>
                <a:srgbClr val="005596"/>
              </a:buClr>
            </a:pPr>
            <a:r>
              <a:rPr lang="en-US" sz="1300" b="1">
                <a:cs typeface="Calibri"/>
              </a:rPr>
              <a:t>You will all be receiving a copy of these slides after the presentation.  Just a reminder to mute your mics and raise your hand for questions.  Teams allows us to see questions in the order the hands were raised.</a:t>
            </a:r>
          </a:p>
          <a:p>
            <a:pPr>
              <a:buClr>
                <a:srgbClr val="005596"/>
              </a:buClr>
            </a:pPr>
            <a:endParaRPr lang="en-US" sz="1300" b="1">
              <a:cs typeface="Calibri"/>
            </a:endParaRPr>
          </a:p>
          <a:p>
            <a:pPr>
              <a:buClr>
                <a:srgbClr val="005596"/>
              </a:buClr>
            </a:pPr>
            <a:r>
              <a:rPr lang="en-US" sz="1300" b="1">
                <a:cs typeface="Calibri"/>
              </a:rPr>
              <a:t>With this I will turn it over to Lili who will begin our presentation with a discussion on the Purchasing Cards. </a:t>
            </a:r>
            <a:endParaRPr lang="en-CA" sz="1300" b="1"/>
          </a:p>
        </p:txBody>
      </p:sp>
      <p:sp>
        <p:nvSpPr>
          <p:cNvPr id="4" name="Slide Number Placeholder 3"/>
          <p:cNvSpPr>
            <a:spLocks noGrp="1"/>
          </p:cNvSpPr>
          <p:nvPr>
            <p:ph type="sldNum" sz="quarter" idx="5"/>
          </p:nvPr>
        </p:nvSpPr>
        <p:spPr/>
        <p:txBody>
          <a:bodyPr/>
          <a:lstStyle/>
          <a:p>
            <a:fld id="{3CF11C4C-C8A2-4E0C-9426-759EE3891B75}" type="slidenum">
              <a:rPr lang="en-CA" smtClean="0"/>
              <a:t>2</a:t>
            </a:fld>
            <a:endParaRPr lang="en-CA"/>
          </a:p>
        </p:txBody>
      </p:sp>
    </p:spTree>
    <p:extLst>
      <p:ext uri="{BB962C8B-B14F-4D97-AF65-F5344CB8AC3E}">
        <p14:creationId xmlns:p14="http://schemas.microsoft.com/office/powerpoint/2010/main" val="875621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20</a:t>
            </a:fld>
            <a:endParaRPr lang="en-CA"/>
          </a:p>
        </p:txBody>
      </p:sp>
    </p:spTree>
    <p:extLst>
      <p:ext uri="{BB962C8B-B14F-4D97-AF65-F5344CB8AC3E}">
        <p14:creationId xmlns:p14="http://schemas.microsoft.com/office/powerpoint/2010/main" val="237911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26</a:t>
            </a:fld>
            <a:endParaRPr lang="en-CA"/>
          </a:p>
        </p:txBody>
      </p:sp>
    </p:spTree>
    <p:extLst>
      <p:ext uri="{BB962C8B-B14F-4D97-AF65-F5344CB8AC3E}">
        <p14:creationId xmlns:p14="http://schemas.microsoft.com/office/powerpoint/2010/main" val="882514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29</a:t>
            </a:fld>
            <a:endParaRPr lang="en-CA"/>
          </a:p>
        </p:txBody>
      </p:sp>
    </p:spTree>
    <p:extLst>
      <p:ext uri="{BB962C8B-B14F-4D97-AF65-F5344CB8AC3E}">
        <p14:creationId xmlns:p14="http://schemas.microsoft.com/office/powerpoint/2010/main" val="1132370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33</a:t>
            </a:fld>
            <a:endParaRPr lang="en-CA"/>
          </a:p>
        </p:txBody>
      </p:sp>
    </p:spTree>
    <p:extLst>
      <p:ext uri="{BB962C8B-B14F-4D97-AF65-F5344CB8AC3E}">
        <p14:creationId xmlns:p14="http://schemas.microsoft.com/office/powerpoint/2010/main" val="3374860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36</a:t>
            </a:fld>
            <a:endParaRPr lang="en-CA"/>
          </a:p>
        </p:txBody>
      </p:sp>
    </p:spTree>
    <p:extLst>
      <p:ext uri="{BB962C8B-B14F-4D97-AF65-F5344CB8AC3E}">
        <p14:creationId xmlns:p14="http://schemas.microsoft.com/office/powerpoint/2010/main" val="211268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37</a:t>
            </a:fld>
            <a:endParaRPr lang="en-CA"/>
          </a:p>
        </p:txBody>
      </p:sp>
    </p:spTree>
    <p:extLst>
      <p:ext uri="{BB962C8B-B14F-4D97-AF65-F5344CB8AC3E}">
        <p14:creationId xmlns:p14="http://schemas.microsoft.com/office/powerpoint/2010/main" val="130375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Lili</a:t>
            </a:r>
          </a:p>
          <a:p>
            <a:endParaRPr lang="en-US">
              <a:cs typeface="Calibri"/>
            </a:endParaRPr>
          </a:p>
          <a:p>
            <a:r>
              <a:rPr lang="en-US">
                <a:cs typeface="Calibri"/>
              </a:rPr>
              <a:t>Statement Cycle Ends</a:t>
            </a:r>
          </a:p>
          <a:p>
            <a:r>
              <a:rPr lang="en-US">
                <a:cs typeface="Calibri"/>
              </a:rPr>
              <a:t>As a reminder, only transactions that have been incurred between March 16 and April 15 will hit this year's budget. </a:t>
            </a:r>
          </a:p>
          <a:p>
            <a:r>
              <a:rPr lang="en-CA"/>
              <a:t>Transactions incurred between </a:t>
            </a:r>
            <a:r>
              <a:rPr lang="en-CA" b="1"/>
              <a:t>April 16 </a:t>
            </a:r>
            <a:r>
              <a:rPr lang="en-CA"/>
              <a:t>and </a:t>
            </a:r>
            <a:r>
              <a:rPr lang="en-CA" b="1"/>
              <a:t>April 30 </a:t>
            </a:r>
            <a:r>
              <a:rPr lang="en-CA"/>
              <a:t>will be recorded in the next fiscal year's general ledger </a:t>
            </a:r>
            <a:endParaRPr lang="en-CA">
              <a:cs typeface="Calibri"/>
            </a:endParaRPr>
          </a:p>
          <a:p>
            <a:r>
              <a:rPr lang="en-CA"/>
              <a:t>Keep transactions between </a:t>
            </a:r>
            <a:r>
              <a:rPr lang="en-CA" b="1"/>
              <a:t>April 16 </a:t>
            </a:r>
            <a:r>
              <a:rPr lang="en-CA"/>
              <a:t>and </a:t>
            </a:r>
            <a:r>
              <a:rPr lang="en-CA" b="1"/>
              <a:t>April 30 </a:t>
            </a:r>
            <a:r>
              <a:rPr lang="en-CA"/>
              <a:t>to a minimum </a:t>
            </a:r>
            <a:endParaRPr lang="en-CA">
              <a:cs typeface="Calibri" panose="020F0502020204030204"/>
            </a:endParaRPr>
          </a:p>
          <a:p>
            <a:r>
              <a:rPr lang="en-CA"/>
              <a:t>Large purchases are to be communicated to the Procurement Department so the necessary accruals can be arranged</a:t>
            </a:r>
            <a:endParaRPr lang="en-CA">
              <a:cs typeface="Calibri"/>
            </a:endParaRPr>
          </a:p>
          <a:p>
            <a:pPr marL="285750" indent="-285750">
              <a:buFont typeface="Wingdings,Sans-Serif"/>
              <a:buChar char="Ø"/>
            </a:pPr>
            <a:endParaRPr lang="en-CA">
              <a:cs typeface="Calibri"/>
            </a:endParaRPr>
          </a:p>
          <a:p>
            <a:r>
              <a:rPr lang="en-CA" err="1">
                <a:cs typeface="Calibri"/>
              </a:rPr>
              <a:t>CentreSuite</a:t>
            </a:r>
            <a:r>
              <a:rPr lang="en-CA">
                <a:cs typeface="Calibri"/>
              </a:rPr>
              <a:t> Costs Deadline</a:t>
            </a:r>
          </a:p>
          <a:p>
            <a:r>
              <a:rPr lang="en-CA"/>
              <a:t>Any costs needed to be moved to Centre Suite for the statement cycle ending </a:t>
            </a:r>
            <a:r>
              <a:rPr lang="en-CA" b="1"/>
              <a:t>April 15</a:t>
            </a:r>
            <a:r>
              <a:rPr lang="en-CA"/>
              <a:t>, must be moved by</a:t>
            </a:r>
            <a:r>
              <a:rPr lang="en-CA" b="1"/>
              <a:t> April 19</a:t>
            </a:r>
            <a:endParaRPr lang="en-CA">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3</a:t>
            </a:fld>
            <a:endParaRPr lang="en-CA"/>
          </a:p>
        </p:txBody>
      </p:sp>
    </p:spTree>
    <p:extLst>
      <p:ext uri="{BB962C8B-B14F-4D97-AF65-F5344CB8AC3E}">
        <p14:creationId xmlns:p14="http://schemas.microsoft.com/office/powerpoint/2010/main" val="208729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Lili – </a:t>
            </a:r>
          </a:p>
          <a:p>
            <a:endParaRPr lang="en-US"/>
          </a:p>
          <a:p>
            <a:endParaRPr lang="en-CA"/>
          </a:p>
          <a:p>
            <a:r>
              <a:rPr lang="en-CA"/>
              <a:t>Year end is a great time to review purchasing card statements to ensure all statements have been signed and back up for all purchases has been retained</a:t>
            </a:r>
            <a:endParaRPr lang="en-CA">
              <a:cs typeface="Calibri" panose="020F0502020204030204"/>
            </a:endParaRPr>
          </a:p>
          <a:p>
            <a:endParaRPr lang="en-US">
              <a:cs typeface="Calibri"/>
            </a:endParaRPr>
          </a:p>
          <a:p>
            <a:r>
              <a:rPr lang="en-US"/>
              <a:t>Though most of you usually keep paper files for your purchasing card backup, we encourage cardholders to keep electronic files on OneDrive of their statements and any supporting transactions. Statements are emailed to you or can be downloaded directly from </a:t>
            </a:r>
            <a:r>
              <a:rPr lang="en-US" err="1"/>
              <a:t>CentreSuite</a:t>
            </a:r>
            <a:r>
              <a:rPr lang="en-US"/>
              <a:t>. Most invoices come electronically for online orders. If you have hard copies of invoices, try taking a photo of them on your phone and emailing them to yourself to be saved electronically. </a:t>
            </a:r>
            <a:endParaRPr lang="en-US">
              <a:cs typeface="Calibri"/>
            </a:endParaRPr>
          </a:p>
          <a:p>
            <a:endParaRPr lang="en-US"/>
          </a:p>
          <a:p>
            <a:r>
              <a:rPr lang="en-US"/>
              <a:t>Having the files electronically then allows us to easily email the documents or even share the OneDrive folder where there saved, with your one-up approver. The One-up approver can then provide an approval through email once they have reviewed the documents. Please remember once the statements are approved via email, to save a copy of the approval email with your purchasing card files for audit purposes. </a:t>
            </a:r>
            <a:endParaRPr lang="en-CA"/>
          </a:p>
        </p:txBody>
      </p:sp>
      <p:sp>
        <p:nvSpPr>
          <p:cNvPr id="4" name="Slide Number Placeholder 3"/>
          <p:cNvSpPr>
            <a:spLocks noGrp="1"/>
          </p:cNvSpPr>
          <p:nvPr>
            <p:ph type="sldNum" sz="quarter" idx="5"/>
          </p:nvPr>
        </p:nvSpPr>
        <p:spPr/>
        <p:txBody>
          <a:bodyPr/>
          <a:lstStyle/>
          <a:p>
            <a:fld id="{3CF11C4C-C8A2-4E0C-9426-759EE3891B75}" type="slidenum">
              <a:rPr lang="en-CA" smtClean="0"/>
              <a:t>4</a:t>
            </a:fld>
            <a:endParaRPr lang="en-CA"/>
          </a:p>
        </p:txBody>
      </p:sp>
    </p:spTree>
    <p:extLst>
      <p:ext uri="{BB962C8B-B14F-4D97-AF65-F5344CB8AC3E}">
        <p14:creationId xmlns:p14="http://schemas.microsoft.com/office/powerpoint/2010/main" val="176189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Dario</a:t>
            </a:r>
          </a:p>
          <a:p>
            <a:endParaRPr lang="en-US" b="1"/>
          </a:p>
          <a:p>
            <a:r>
              <a:rPr lang="en-CA" b="1"/>
              <a:t>All Purchase Requisitions and Payment Requests should be approved on the system by the Procurement department no later than end of business day April 26 to ensure that budget funds are encumbered in fiscal the 2023-2024 year end. What does this mean: This means that Purch </a:t>
            </a:r>
            <a:r>
              <a:rPr lang="en-CA" b="1" err="1"/>
              <a:t>Reqs</a:t>
            </a:r>
            <a:r>
              <a:rPr lang="en-CA" b="1"/>
              <a:t> and Payment Requests must be submitted by the requester and approved by the approver no later than April 26. </a:t>
            </a:r>
            <a:endParaRPr lang="en-CA" b="1">
              <a:cs typeface="Calibri"/>
            </a:endParaRPr>
          </a:p>
          <a:p>
            <a:endParaRPr lang="en-CA" b="1"/>
          </a:p>
          <a:p>
            <a:r>
              <a:rPr lang="en-CA" b="1"/>
              <a:t>A Purchase Requisition must be approved, for it to apply against your current year budget.  Any Purchase Requisition received after this date may be applied against the next year’s fiscal budget. </a:t>
            </a:r>
            <a:endParaRPr lang="en-CA" b="1">
              <a:cs typeface="Calibri"/>
            </a:endParaRPr>
          </a:p>
          <a:p>
            <a:endParaRPr lang="en-CA" b="1"/>
          </a:p>
          <a:p>
            <a:r>
              <a:rPr lang="en-CA" b="1"/>
              <a:t>If you are a requestor submitting a payment request or purchase requisition, just a reminder that Before April 26, check in the Purchase Requisitions Module (Green Shopping Cart) to ensure all of your requisitions show a Funds Status of “Approved”.</a:t>
            </a:r>
            <a:endParaRPr lang="en-CA" b="1">
              <a:cs typeface="Calibri"/>
            </a:endParaRPr>
          </a:p>
          <a:p>
            <a:endParaRPr lang="en-CA" b="1"/>
          </a:p>
          <a:p>
            <a:r>
              <a:rPr lang="en-CA" b="1"/>
              <a:t>If you are approver of payment request or purchase requisition:  Please make sure you are Checking your Notification Bell and act on any requisitions, by approving or rejecting them, in advance of April 26. </a:t>
            </a:r>
            <a:endParaRPr lang="en-CA" b="1">
              <a:cs typeface="Calibri"/>
            </a:endParaRPr>
          </a:p>
          <a:p>
            <a:endParaRPr lang="en-CA" b="1"/>
          </a:p>
          <a:p>
            <a:r>
              <a:rPr lang="en-CA" sz="1300"/>
              <a:t>I also want to take some time to clarify what will occur from after the April 26</a:t>
            </a:r>
            <a:r>
              <a:rPr lang="en-CA" sz="1300" baseline="30000"/>
              <a:t>th</a:t>
            </a:r>
            <a:r>
              <a:rPr lang="en-CA" sz="1300"/>
              <a:t> deadline and onward, for common situations related to Requisitions, Payment Request and Invoices:</a:t>
            </a:r>
            <a:r>
              <a:rPr lang="en-CA"/>
              <a:t> </a:t>
            </a:r>
            <a:endParaRPr lang="en-CA" sz="1300">
              <a:cs typeface="Calibri"/>
            </a:endParaRPr>
          </a:p>
          <a:p>
            <a:endParaRPr lang="en-CA" sz="1300"/>
          </a:p>
          <a:p>
            <a:pPr lvl="0"/>
            <a:r>
              <a:rPr lang="en-CA" sz="1300" b="1"/>
              <a:t>For example: Your Requisition or Payment request was on the system prior to May 1, but you have not yet “received” it (on the system) or sent the invoice to AP (</a:t>
            </a:r>
            <a:r>
              <a:rPr lang="en-CA" sz="1300" b="1" u="sng">
                <a:hlinkClick r:id="rId3"/>
              </a:rPr>
              <a:t>apinvoices@uwindsor.ca</a:t>
            </a:r>
            <a:r>
              <a:rPr lang="en-CA" sz="1300" b="1"/>
              <a:t>).</a:t>
            </a:r>
            <a:endParaRPr lang="en-CA" sz="1300"/>
          </a:p>
          <a:p>
            <a:r>
              <a:rPr lang="en-CA" sz="1300"/>
              <a:t>If the goods/services were physically received or provided to you in the 2023/24 fiscal year, please “receive” them with an effective date of April 30th or earlier.</a:t>
            </a:r>
            <a:r>
              <a:rPr lang="en-CA"/>
              <a:t> </a:t>
            </a:r>
            <a:r>
              <a:rPr lang="en-CA" sz="1300"/>
              <a:t> Regardless of when you send in the invoice for payment, your invoice will applied against the </a:t>
            </a:r>
            <a:r>
              <a:rPr lang="en-CA" sz="1300" b="1"/>
              <a:t>2023/24 budget </a:t>
            </a:r>
            <a:r>
              <a:rPr lang="en-CA" sz="1300"/>
              <a:t>and the expense will be properly reflected in our audited financial statements</a:t>
            </a:r>
            <a:r>
              <a:rPr lang="en-CA" sz="1300" b="1"/>
              <a:t>.</a:t>
            </a:r>
            <a:r>
              <a:rPr lang="en-CA" b="1"/>
              <a:t>  </a:t>
            </a:r>
            <a:endParaRPr lang="en-CA" sz="1300"/>
          </a:p>
          <a:p>
            <a:r>
              <a:rPr lang="en-CA" sz="1300" b="1"/>
              <a:t> </a:t>
            </a:r>
            <a:endParaRPr lang="en-CA" sz="1300"/>
          </a:p>
          <a:p>
            <a:r>
              <a:rPr lang="en-CA" sz="1300" b="1" u="sng"/>
              <a:t>What to do with Payment Requests/Invoices Before May 14:</a:t>
            </a:r>
            <a:r>
              <a:rPr lang="en-CA" b="1"/>
              <a:t> </a:t>
            </a:r>
            <a:endParaRPr lang="en-CA" sz="1300" b="1">
              <a:cs typeface="Calibri"/>
            </a:endParaRPr>
          </a:p>
          <a:p>
            <a:pPr lvl="0"/>
            <a:endParaRPr lang="en-CA" sz="1300" b="1"/>
          </a:p>
          <a:p>
            <a:r>
              <a:rPr lang="en-CA" sz="1300" b="1"/>
              <a:t>For example, You have an invoice related to 2023/24 fiscal year in hand.</a:t>
            </a:r>
            <a:r>
              <a:rPr lang="en-CA" b="1"/>
              <a:t> </a:t>
            </a:r>
            <a:r>
              <a:rPr lang="en-CA" sz="1300" b="1"/>
              <a:t> No Payment Request was on the system before April 30th related to this invoice (i.e.: you missed the cut off date).</a:t>
            </a:r>
            <a:r>
              <a:rPr lang="en-CA" b="1"/>
              <a:t> </a:t>
            </a:r>
            <a:endParaRPr lang="en-CA" sz="1300"/>
          </a:p>
          <a:p>
            <a:r>
              <a:rPr lang="en-CA" sz="1300"/>
              <a:t>Please go about the normal process (create a Payment Request, “receive” the payment request, and email the invoice to </a:t>
            </a:r>
            <a:r>
              <a:rPr lang="en-CA" sz="1300" u="sng">
                <a:hlinkClick r:id="rId3"/>
              </a:rPr>
              <a:t>apinvoices@uwindsor.ca</a:t>
            </a:r>
            <a:r>
              <a:rPr lang="en-CA" sz="1300"/>
              <a:t>). Unfortunately, the system will </a:t>
            </a:r>
            <a:r>
              <a:rPr lang="en-CA" sz="1300" b="1"/>
              <a:t>not </a:t>
            </a:r>
            <a:r>
              <a:rPr lang="en-CA" sz="1300"/>
              <a:t>allow you to “receive” the invoice with a date earlier than the date the Payment Request was created, so the invoice will </a:t>
            </a:r>
            <a:r>
              <a:rPr lang="en-CA" sz="1300" b="1"/>
              <a:t>not</a:t>
            </a:r>
            <a:r>
              <a:rPr lang="en-CA" sz="1300"/>
              <a:t> be automatically applied to 2023/24.</a:t>
            </a:r>
            <a:r>
              <a:rPr lang="en-CA"/>
              <a:t>  </a:t>
            </a:r>
            <a:endParaRPr lang="en-CA" sz="1300">
              <a:cs typeface="Calibri"/>
            </a:endParaRPr>
          </a:p>
          <a:p>
            <a:endParaRPr lang="en-CA" sz="1300"/>
          </a:p>
          <a:p>
            <a:r>
              <a:rPr lang="en-CA" sz="1300"/>
              <a:t>However, until we close AP for the year on May 14th, we will review all invoices sent to </a:t>
            </a:r>
            <a:r>
              <a:rPr lang="en-CA" sz="1300" u="sng">
                <a:hlinkClick r:id="rId3"/>
              </a:rPr>
              <a:t>apinvoices@uwindsor.ca</a:t>
            </a:r>
            <a:r>
              <a:rPr lang="en-CA" sz="1300"/>
              <a:t> and, regardless of when they were “received”, AP will change the GL date to the 2023/24 fiscal year if the goods/services relate to this fiscal year.</a:t>
            </a:r>
            <a:r>
              <a:rPr lang="en-CA"/>
              <a:t> </a:t>
            </a:r>
            <a:r>
              <a:rPr lang="en-CA" sz="1300"/>
              <a:t> </a:t>
            </a:r>
            <a:r>
              <a:rPr lang="en-CA" sz="1300" b="1"/>
              <a:t>Please help us by writing on the invoice that it applies to the 2023/24 fiscal year.</a:t>
            </a:r>
            <a:r>
              <a:rPr lang="en-CA" b="1"/>
              <a:t> </a:t>
            </a:r>
            <a:r>
              <a:rPr lang="en-CA" sz="1300"/>
              <a:t> Finance will review and will apply to the correct fiscal period based on </a:t>
            </a:r>
            <a:r>
              <a:rPr lang="en-CA" sz="1300" b="1"/>
              <a:t>accounting standards only</a:t>
            </a:r>
            <a:r>
              <a:rPr lang="en-CA" sz="1300"/>
              <a:t>.</a:t>
            </a:r>
            <a:r>
              <a:rPr lang="en-CA"/>
              <a:t>  </a:t>
            </a:r>
            <a:endParaRPr lang="en-CA" sz="1300">
              <a:cs typeface="Calibri"/>
            </a:endParaRPr>
          </a:p>
          <a:p>
            <a:endParaRPr lang="en-CA" sz="1300"/>
          </a:p>
          <a:p>
            <a:r>
              <a:rPr lang="en-CA" sz="1300"/>
              <a:t>At this point, we plan to close AP on May 14th.</a:t>
            </a:r>
            <a:r>
              <a:rPr lang="en-CA"/>
              <a:t> </a:t>
            </a:r>
            <a:r>
              <a:rPr lang="en-CA" sz="1300"/>
              <a:t> If this date changes, we will inform the campus; please monitor our website for continuous updates surrounding year end.</a:t>
            </a:r>
            <a:r>
              <a:rPr lang="en-CA"/>
              <a:t>  </a:t>
            </a:r>
            <a:endParaRPr lang="en-CA" sz="1300">
              <a:cs typeface="Calibri"/>
            </a:endParaRPr>
          </a:p>
          <a:p>
            <a:endParaRPr lang="en-CA" sz="1300"/>
          </a:p>
          <a:p>
            <a:endParaRPr lang="en-CA" sz="1300"/>
          </a:p>
          <a:p>
            <a:r>
              <a:rPr lang="en-CA" sz="1300" b="1" u="sng"/>
              <a:t>What to do with Payment Requests/Invoices AFTER</a:t>
            </a:r>
            <a:r>
              <a:rPr lang="en-CA" b="1" u="sng"/>
              <a:t> </a:t>
            </a:r>
            <a:r>
              <a:rPr lang="en-CA" sz="1300" b="1" u="sng"/>
              <a:t> May 14</a:t>
            </a:r>
            <a:endParaRPr lang="en-CA" sz="1300" b="1" u="sng">
              <a:cs typeface="Calibri"/>
            </a:endParaRPr>
          </a:p>
          <a:p>
            <a:pPr lvl="0"/>
            <a:endParaRPr lang="en-CA" sz="1300" b="1" u="sng"/>
          </a:p>
          <a:p>
            <a:r>
              <a:rPr lang="en-CA" sz="1300" b="1"/>
              <a:t>For example, you have an invoice related to the 2023/24 fiscal year in hand.</a:t>
            </a:r>
            <a:r>
              <a:rPr lang="en-CA" b="1"/>
              <a:t> </a:t>
            </a:r>
            <a:r>
              <a:rPr lang="en-CA" sz="1300" b="1"/>
              <a:t> No Payment Request or Purchase Requisition was on the system before April 30th related to this invoice (i.e.: you missed the cut off date).</a:t>
            </a:r>
            <a:r>
              <a:rPr lang="en-CA" b="1"/>
              <a:t> </a:t>
            </a:r>
            <a:endParaRPr lang="en-CA" sz="1300"/>
          </a:p>
          <a:p>
            <a:r>
              <a:rPr lang="en-CA" sz="1300"/>
              <a:t>After May 14</a:t>
            </a:r>
            <a:r>
              <a:rPr lang="en-CA" sz="1300" baseline="30000"/>
              <a:t>th</a:t>
            </a:r>
            <a:r>
              <a:rPr lang="en-CA" sz="1300"/>
              <a:t> , invoices </a:t>
            </a:r>
            <a:r>
              <a:rPr lang="en-CA" sz="1300" b="1"/>
              <a:t>cannot</a:t>
            </a:r>
            <a:r>
              <a:rPr lang="en-CA" sz="1300"/>
              <a:t> be applied to 2023/24 without a manual accrual done by the Finance team.</a:t>
            </a:r>
            <a:r>
              <a:rPr lang="en-CA"/>
              <a:t>  </a:t>
            </a:r>
            <a:r>
              <a:rPr lang="en-CA" sz="1300"/>
              <a:t> If the invoice relates to a Capital or Repair project, please inform </a:t>
            </a:r>
            <a:r>
              <a:rPr lang="en-CA" sz="1300" b="1"/>
              <a:t>Jenifer Gritke, Assistant Director, Financial Reporting </a:t>
            </a:r>
            <a:r>
              <a:rPr lang="en-CA" sz="1300"/>
              <a:t>immediately with a copy of your invoice.</a:t>
            </a:r>
            <a:r>
              <a:rPr lang="en-CA"/>
              <a:t> </a:t>
            </a:r>
            <a:r>
              <a:rPr lang="en-CA" sz="1300"/>
              <a:t> </a:t>
            </a:r>
          </a:p>
          <a:p>
            <a:r>
              <a:rPr lang="en-CA" sz="1300"/>
              <a:t>If the invoice relates to any other type of account (operating, trust, research grant), please email Miguel Pebenito</a:t>
            </a:r>
            <a:r>
              <a:rPr lang="en-CA" sz="1300" b="1"/>
              <a:t>, Senior Accountant</a:t>
            </a:r>
            <a:r>
              <a:rPr lang="en-CA" sz="1300"/>
              <a:t> with a copy of your invoice, </a:t>
            </a:r>
            <a:r>
              <a:rPr lang="en-CA" sz="1300" b="1"/>
              <a:t>if it is over $10,000.</a:t>
            </a:r>
            <a:r>
              <a:rPr lang="en-CA" b="1"/>
              <a:t> </a:t>
            </a:r>
            <a:endParaRPr lang="en-CA" sz="1300"/>
          </a:p>
          <a:p>
            <a:r>
              <a:rPr lang="en-CA" sz="1300"/>
              <a:t>All of</a:t>
            </a:r>
            <a:r>
              <a:rPr lang="en-CA" sz="1300" b="1"/>
              <a:t> </a:t>
            </a:r>
            <a:r>
              <a:rPr lang="en-CA" sz="1300"/>
              <a:t>these invoices will be reviewed on a case by case basis for manual accrual.</a:t>
            </a:r>
          </a:p>
          <a:p>
            <a:endParaRPr lang="en-CA" sz="1300"/>
          </a:p>
          <a:p>
            <a:r>
              <a:rPr lang="en-CA" sz="1300" b="1"/>
              <a:t>A Purchase Requisition was submitted before April 30th, but it was rejected because of errors/issues.</a:t>
            </a:r>
            <a:r>
              <a:rPr lang="en-CA" b="1"/>
              <a:t> </a:t>
            </a:r>
            <a:r>
              <a:rPr lang="en-CA" sz="1300" b="1"/>
              <a:t> But you require the requisition to be applied to the 2023/24 fiscal budget (this should be a rare scenario).</a:t>
            </a:r>
            <a:endParaRPr lang="en-CA" sz="1300"/>
          </a:p>
          <a:p>
            <a:r>
              <a:rPr lang="en-CA" sz="1300"/>
              <a:t>Please work our Procurement directly (Rita and Dario) to get a requisition issued. We cannot back date requisitions, but we commit to working with the Budget office to ensure that the funds required are carried forward to 2024/25.</a:t>
            </a:r>
            <a:r>
              <a:rPr lang="en-CA" b="1"/>
              <a:t> </a:t>
            </a:r>
            <a:endParaRPr lang="en-CA" sz="1300"/>
          </a:p>
          <a:p>
            <a:endParaRPr lang="en-CA" sz="1300"/>
          </a:p>
          <a:p>
            <a:endParaRPr lang="en-CA" b="1"/>
          </a:p>
        </p:txBody>
      </p:sp>
      <p:sp>
        <p:nvSpPr>
          <p:cNvPr id="4" name="Slide Number Placeholder 3"/>
          <p:cNvSpPr>
            <a:spLocks noGrp="1"/>
          </p:cNvSpPr>
          <p:nvPr>
            <p:ph type="sldNum" sz="quarter" idx="5"/>
          </p:nvPr>
        </p:nvSpPr>
        <p:spPr/>
        <p:txBody>
          <a:bodyPr/>
          <a:lstStyle/>
          <a:p>
            <a:fld id="{3CF11C4C-C8A2-4E0C-9426-759EE3891B75}" type="slidenum">
              <a:rPr lang="en-CA" smtClean="0"/>
              <a:t>5</a:t>
            </a:fld>
            <a:endParaRPr lang="en-CA"/>
          </a:p>
        </p:txBody>
      </p:sp>
    </p:spTree>
    <p:extLst>
      <p:ext uri="{BB962C8B-B14F-4D97-AF65-F5344CB8AC3E}">
        <p14:creationId xmlns:p14="http://schemas.microsoft.com/office/powerpoint/2010/main" val="353273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Dario</a:t>
            </a:r>
            <a:endParaRPr lang="en-US" b="1">
              <a:cs typeface="Calibri"/>
            </a:endParaRPr>
          </a:p>
          <a:p>
            <a:endParaRPr lang="en-US" b="1"/>
          </a:p>
          <a:p>
            <a:r>
              <a:rPr lang="en-CA" sz="1300"/>
              <a:t>Again, For invoices to be applied against purchase orders and payment requests, it is critical that goods and services be received in the system (click “My Receipts”) before end of business day </a:t>
            </a:r>
            <a:r>
              <a:rPr lang="en-CA" sz="1300" b="1"/>
              <a:t>April 30</a:t>
            </a:r>
            <a:r>
              <a:rPr lang="en-CA" sz="1300"/>
              <a:t>.</a:t>
            </a:r>
            <a:r>
              <a:rPr lang="en-CA"/>
              <a:t> </a:t>
            </a:r>
            <a:r>
              <a:rPr lang="en-CA" sz="1300"/>
              <a:t> When receiving the goods or services, please ensure that you choose a </a:t>
            </a:r>
            <a:r>
              <a:rPr lang="en-CA" sz="1300" b="1" u="sng"/>
              <a:t>Transaction Date of April 30</a:t>
            </a:r>
            <a:r>
              <a:rPr lang="en-CA" sz="1300"/>
              <a:t> if the goods or services were actually received or supplied before April 30th.</a:t>
            </a:r>
            <a:r>
              <a:rPr lang="en-CA"/>
              <a:t>   </a:t>
            </a:r>
            <a:endParaRPr lang="en-CA" sz="1300">
              <a:cs typeface="Calibri"/>
            </a:endParaRPr>
          </a:p>
          <a:p>
            <a:r>
              <a:rPr lang="en-CA" sz="1300"/>
              <a:t> </a:t>
            </a:r>
            <a:endParaRPr lang="en-CA" sz="1300">
              <a:cs typeface="Calibri"/>
            </a:endParaRPr>
          </a:p>
          <a:p>
            <a:endParaRPr lang="en-CA"/>
          </a:p>
        </p:txBody>
      </p:sp>
      <p:sp>
        <p:nvSpPr>
          <p:cNvPr id="4" name="Slide Number Placeholder 3"/>
          <p:cNvSpPr>
            <a:spLocks noGrp="1"/>
          </p:cNvSpPr>
          <p:nvPr>
            <p:ph type="sldNum" sz="quarter" idx="5"/>
          </p:nvPr>
        </p:nvSpPr>
        <p:spPr/>
        <p:txBody>
          <a:bodyPr/>
          <a:lstStyle/>
          <a:p>
            <a:fld id="{3CF11C4C-C8A2-4E0C-9426-759EE3891B75}" type="slidenum">
              <a:rPr lang="en-CA" smtClean="0"/>
              <a:t>6</a:t>
            </a:fld>
            <a:endParaRPr lang="en-CA"/>
          </a:p>
        </p:txBody>
      </p:sp>
    </p:spTree>
    <p:extLst>
      <p:ext uri="{BB962C8B-B14F-4D97-AF65-F5344CB8AC3E}">
        <p14:creationId xmlns:p14="http://schemas.microsoft.com/office/powerpoint/2010/main" val="995131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Dario</a:t>
            </a:r>
          </a:p>
        </p:txBody>
      </p:sp>
      <p:sp>
        <p:nvSpPr>
          <p:cNvPr id="4" name="Slide Number Placeholder 3"/>
          <p:cNvSpPr>
            <a:spLocks noGrp="1"/>
          </p:cNvSpPr>
          <p:nvPr>
            <p:ph type="sldNum" sz="quarter" idx="5"/>
          </p:nvPr>
        </p:nvSpPr>
        <p:spPr/>
        <p:txBody>
          <a:bodyPr/>
          <a:lstStyle/>
          <a:p>
            <a:fld id="{3CF11C4C-C8A2-4E0C-9426-759EE3891B75}" type="slidenum">
              <a:rPr lang="en-CA" smtClean="0"/>
              <a:t>7</a:t>
            </a:fld>
            <a:endParaRPr lang="en-CA"/>
          </a:p>
        </p:txBody>
      </p:sp>
    </p:spTree>
    <p:extLst>
      <p:ext uri="{BB962C8B-B14F-4D97-AF65-F5344CB8AC3E}">
        <p14:creationId xmlns:p14="http://schemas.microsoft.com/office/powerpoint/2010/main" val="298010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Karen</a:t>
            </a:r>
          </a:p>
          <a:p>
            <a:endParaRPr lang="en-US" b="1"/>
          </a:p>
          <a:p>
            <a:r>
              <a:rPr lang="en-US" b="1"/>
              <a:t>Payment runs by cheque are occurring once per month whereas EFT payments are biweekly, and Visa Payables Automations (VPA) payments are weekly.  With VPA, suppliers who choose to opt in will receive a credit card account and an email notification for each payment informing them of the amount to process using their Point-of-Sale device or software.</a:t>
            </a:r>
            <a:endParaRPr lang="en-US" b="1">
              <a:cs typeface="Calibri"/>
            </a:endParaRPr>
          </a:p>
          <a:p>
            <a:endParaRPr lang="en-US" b="1">
              <a:cs typeface="Calibri"/>
            </a:endParaRPr>
          </a:p>
          <a:p>
            <a:r>
              <a:rPr lang="en-US" b="1"/>
              <a:t>Suppliers have the advantage of getting paid timelier and not having to have an individual process payments manually at their location.</a:t>
            </a:r>
            <a:endParaRPr lang="en-US"/>
          </a:p>
          <a:p>
            <a:endParaRPr lang="en-US" b="1">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8</a:t>
            </a:fld>
            <a:endParaRPr lang="en-CA"/>
          </a:p>
        </p:txBody>
      </p:sp>
    </p:spTree>
    <p:extLst>
      <p:ext uri="{BB962C8B-B14F-4D97-AF65-F5344CB8AC3E}">
        <p14:creationId xmlns:p14="http://schemas.microsoft.com/office/powerpoint/2010/main" val="257937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Karen</a:t>
            </a:r>
          </a:p>
          <a:p>
            <a:endParaRPr lang="en-CA" sz="1300"/>
          </a:p>
          <a:p>
            <a:r>
              <a:rPr lang="en-CA" sz="1300"/>
              <a:t>All travel expenses and non-travel reports pertaining to the current fiscal year should be submitted and approved before end of business </a:t>
            </a:r>
            <a:r>
              <a:rPr lang="en-CA" sz="1300" b="1"/>
              <a:t>April 26</a:t>
            </a:r>
            <a:r>
              <a:rPr lang="en-CA" sz="1300"/>
              <a:t>. Remember that some of you have two levels of approval before an expense report is formally APPROVED, including One-up approval and also the Budget owner approval, so the process may take longer.</a:t>
            </a:r>
            <a:r>
              <a:rPr lang="en-CA"/>
              <a:t> </a:t>
            </a:r>
            <a:endParaRPr lang="en-CA" sz="1300">
              <a:cs typeface="Calibri"/>
            </a:endParaRPr>
          </a:p>
          <a:p>
            <a:endParaRPr lang="en-CA" sz="1300"/>
          </a:p>
          <a:p>
            <a:r>
              <a:rPr lang="en-CA" sz="1300"/>
              <a:t>Any expense reports not approved by April 26 may be charged against the next year’s budget.</a:t>
            </a:r>
            <a:endParaRPr lang="en-CA" sz="1300">
              <a:cs typeface="Calibri"/>
            </a:endParaRPr>
          </a:p>
          <a:p>
            <a:r>
              <a:rPr lang="en-CA" sz="1300"/>
              <a:t> </a:t>
            </a:r>
            <a:endParaRPr lang="en-CA" sz="1300">
              <a:cs typeface="Calibri"/>
            </a:endParaRPr>
          </a:p>
          <a:p>
            <a:r>
              <a:rPr lang="en-CA" sz="1300" i="1"/>
              <a:t>Just a reminder, if you are a submitter of the expense reports please make sure that</a:t>
            </a:r>
            <a:r>
              <a:rPr lang="en-CA" i="1"/>
              <a:t> </a:t>
            </a:r>
            <a:r>
              <a:rPr lang="en-CA" sz="1300" i="1"/>
              <a:t> Before April 26, you check in the Expenses Module (Green Wallet) to ensure any open reports are showing a status of “Pending Expense Auditor Approval.” (this status means that they have been approved by your one-up and have made their way to Accounts Payable for their final review and processing.</a:t>
            </a:r>
            <a:endParaRPr lang="en-CA" sz="1300"/>
          </a:p>
          <a:p>
            <a:r>
              <a:rPr lang="en-CA" sz="1300" i="1"/>
              <a:t> </a:t>
            </a:r>
            <a:endParaRPr lang="en-CA" sz="1300"/>
          </a:p>
          <a:p>
            <a:r>
              <a:rPr lang="en-CA" sz="1300" i="1"/>
              <a:t>Just a reminder, if you are an approver of the expense reports please make sure that you are Checking your Notification Bell and act on any expense reports by approving or rejecting in advance of April 26.</a:t>
            </a:r>
            <a:r>
              <a:rPr lang="en-CA" i="1"/>
              <a:t>  </a:t>
            </a:r>
            <a:endParaRPr lang="en-CA" sz="1300" i="1">
              <a:cs typeface="Calibri"/>
            </a:endParaRPr>
          </a:p>
          <a:p>
            <a:endParaRPr lang="en-CA" sz="1300" i="1"/>
          </a:p>
          <a:p>
            <a:endParaRPr lang="en-CA" sz="1300" i="1"/>
          </a:p>
          <a:p>
            <a:r>
              <a:rPr lang="en-CA" sz="1300" b="1" i="1"/>
              <a:t>Travel Advances:</a:t>
            </a:r>
            <a:endParaRPr lang="en-CA" sz="1300" b="1"/>
          </a:p>
          <a:p>
            <a:pPr>
              <a:buClr>
                <a:srgbClr val="005596"/>
              </a:buClr>
            </a:pPr>
            <a:r>
              <a:rPr lang="en-CA" sz="1300"/>
              <a:t>Travel advances that apply to travel dates that would have occurred before the University’s fiscal year end, must settled by the claimant before April 30, 2024. Settled means that an expense report for the travel expenses is submitted to clear the travel advance.</a:t>
            </a:r>
            <a:endParaRPr lang="en-CA" sz="1300">
              <a:cs typeface="Calibri"/>
            </a:endParaRPr>
          </a:p>
          <a:p>
            <a:pPr>
              <a:buClr>
                <a:srgbClr val="005596"/>
              </a:buClr>
            </a:pPr>
            <a:endParaRPr lang="en-CA" sz="1300"/>
          </a:p>
          <a:p>
            <a:pPr>
              <a:buClr>
                <a:srgbClr val="005596"/>
              </a:buClr>
            </a:pPr>
            <a:r>
              <a:rPr lang="en-CA" sz="1300"/>
              <a:t>If you had travel booked that was cancelled, any unused travel advances related to this travel should be settled with the University as soon as possible, and before April 30, 2024 if the travel was to have occurred before year end.</a:t>
            </a:r>
            <a:r>
              <a:rPr lang="en-CA"/>
              <a:t> </a:t>
            </a:r>
            <a:endParaRPr lang="en-CA" sz="1300">
              <a:cs typeface="Calibri"/>
            </a:endParaRPr>
          </a:p>
          <a:p>
            <a:pPr>
              <a:buClr>
                <a:srgbClr val="005596"/>
              </a:buClr>
            </a:pPr>
            <a:endParaRPr lang="en-CA" sz="1300"/>
          </a:p>
          <a:p>
            <a:pPr>
              <a:buClr>
                <a:srgbClr val="005596"/>
              </a:buClr>
            </a:pPr>
            <a:r>
              <a:rPr lang="en-CA" sz="1300"/>
              <a:t>For example, If you applied for a travel advance from Accounts Payable to pay for a flight and conference fee, and the conference has now been cancelled and you received a refund in cash from your Travel Provider for the flight and conference fee, you will be required to refund the University these funds in order to settle the travel advance outstanding. To do this you can simply issue a cheque to the University for the amount of the advance received. Send the cheque to the University of Windsor, ATTN Accounts Receivable (note: please include the Travel Advance Expense Report number on the memo line of the cheque). Once received Accounts Payable will ensure that your cheque is applied to the correct travel advance and that the Travel Advance is settled.</a:t>
            </a:r>
            <a:r>
              <a:rPr lang="en-CA"/>
              <a:t> </a:t>
            </a:r>
            <a:endParaRPr lang="en-CA" sz="1300">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9</a:t>
            </a:fld>
            <a:endParaRPr lang="en-CA"/>
          </a:p>
        </p:txBody>
      </p:sp>
    </p:spTree>
    <p:extLst>
      <p:ext uri="{BB962C8B-B14F-4D97-AF65-F5344CB8AC3E}">
        <p14:creationId xmlns:p14="http://schemas.microsoft.com/office/powerpoint/2010/main" val="822802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41"/>
            <a:ext cx="6858000" cy="1655762"/>
          </a:xfrm>
        </p:spPr>
        <p:txBody>
          <a:bodyPr/>
          <a:lstStyle>
            <a:lvl1pPr marL="0" indent="0" algn="ctr">
              <a:buNone/>
              <a:defRPr sz="2400"/>
            </a:lvl1pPr>
            <a:lvl2pPr marL="457215" indent="0" algn="ctr">
              <a:buNone/>
              <a:defRPr sz="2000"/>
            </a:lvl2pPr>
            <a:lvl3pPr marL="914432" indent="0" algn="ctr">
              <a:buNone/>
              <a:defRPr sz="1800"/>
            </a:lvl3pPr>
            <a:lvl4pPr marL="1371647" indent="0" algn="ctr">
              <a:buNone/>
              <a:defRPr sz="1600"/>
            </a:lvl4pPr>
            <a:lvl5pPr marL="1828864" indent="0" algn="ctr">
              <a:buNone/>
              <a:defRPr sz="1600"/>
            </a:lvl5pPr>
            <a:lvl6pPr marL="2286079" indent="0" algn="ctr">
              <a:buNone/>
              <a:defRPr sz="1600"/>
            </a:lvl6pPr>
            <a:lvl7pPr marL="2743294" indent="0" algn="ctr">
              <a:buNone/>
              <a:defRPr sz="1600"/>
            </a:lvl7pPr>
            <a:lvl8pPr marL="3200511" indent="0" algn="ctr">
              <a:buNone/>
              <a:defRPr sz="1600"/>
            </a:lvl8pPr>
            <a:lvl9pPr marL="3657726" indent="0" algn="ctr">
              <a:buNone/>
              <a:defRPr sz="1600"/>
            </a:lvl9pPr>
          </a:lstStyle>
          <a:p>
            <a:r>
              <a:rPr lang="en-US"/>
              <a:t>Click to edit Master subtitle style</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7010400" y="6324600"/>
            <a:ext cx="2133600" cy="5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300">
                <a:solidFill>
                  <a:srgbClr val="EEECE1">
                    <a:lumMod val="95000"/>
                  </a:srgbClr>
                </a:solidFill>
                <a:cs typeface="Segoe UI Light" panose="020B0502040204020203" pitchFamily="34" charset="0"/>
              </a:rPr>
              <a:t>Engage. Renew. Advance.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490" y="6081023"/>
            <a:ext cx="1539429" cy="487158"/>
          </a:xfrm>
          <a:prstGeom prst="rect">
            <a:avLst/>
          </a:prstGeom>
        </p:spPr>
      </p:pic>
    </p:spTree>
    <p:extLst>
      <p:ext uri="{BB962C8B-B14F-4D97-AF65-F5344CB8AC3E}">
        <p14:creationId xmlns:p14="http://schemas.microsoft.com/office/powerpoint/2010/main" val="402017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17416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4" y="365126"/>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6845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41"/>
            <a:ext cx="6858000" cy="1655762"/>
          </a:xfrm>
        </p:spPr>
        <p:txBody>
          <a:bodyPr/>
          <a:lstStyle>
            <a:lvl1pPr marL="0" indent="0" algn="ctr">
              <a:buNone/>
              <a:defRPr sz="2400"/>
            </a:lvl1pPr>
            <a:lvl2pPr marL="457215" indent="0" algn="ctr">
              <a:buNone/>
              <a:defRPr sz="2000"/>
            </a:lvl2pPr>
            <a:lvl3pPr marL="914432" indent="0" algn="ctr">
              <a:buNone/>
              <a:defRPr sz="1800"/>
            </a:lvl3pPr>
            <a:lvl4pPr marL="1371647" indent="0" algn="ctr">
              <a:buNone/>
              <a:defRPr sz="1600"/>
            </a:lvl4pPr>
            <a:lvl5pPr marL="1828864" indent="0" algn="ctr">
              <a:buNone/>
              <a:defRPr sz="1600"/>
            </a:lvl5pPr>
            <a:lvl6pPr marL="2286079" indent="0" algn="ctr">
              <a:buNone/>
              <a:defRPr sz="1600"/>
            </a:lvl6pPr>
            <a:lvl7pPr marL="2743294" indent="0" algn="ctr">
              <a:buNone/>
              <a:defRPr sz="1600"/>
            </a:lvl7pPr>
            <a:lvl8pPr marL="3200511" indent="0" algn="ctr">
              <a:buNone/>
              <a:defRPr sz="1600"/>
            </a:lvl8pPr>
            <a:lvl9pPr marL="3657726" indent="0" algn="ctr">
              <a:buNone/>
              <a:defRPr sz="1600"/>
            </a:lvl9pPr>
          </a:lstStyle>
          <a:p>
            <a:r>
              <a:rPr lang="en-US"/>
              <a:t>Click to edit Master subtitle style</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7010400" y="6324600"/>
            <a:ext cx="2133600" cy="5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300">
                <a:solidFill>
                  <a:srgbClr val="EEECE1">
                    <a:lumMod val="95000"/>
                  </a:srgbClr>
                </a:solidFill>
                <a:cs typeface="Segoe UI Light" panose="020B0502040204020203" pitchFamily="34" charset="0"/>
              </a:rPr>
              <a:t>Engage. Renew. Advance.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490" y="6081023"/>
            <a:ext cx="1539429" cy="487158"/>
          </a:xfrm>
          <a:prstGeom prst="rect">
            <a:avLst/>
          </a:prstGeom>
        </p:spPr>
      </p:pic>
    </p:spTree>
    <p:extLst>
      <p:ext uri="{BB962C8B-B14F-4D97-AF65-F5344CB8AC3E}">
        <p14:creationId xmlns:p14="http://schemas.microsoft.com/office/powerpoint/2010/main" val="1301841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prstClr val="black">
                    <a:tint val="75000"/>
                  </a:prstClr>
                </a:solidFill>
              </a:rPr>
              <a:t>Engage. Renew. Advance.</a:t>
            </a:r>
          </a:p>
        </p:txBody>
      </p:sp>
      <p:sp>
        <p:nvSpPr>
          <p:cNvPr id="9" name="Title 8"/>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2"/>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1520573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tint val="75000"/>
                  </a:schemeClr>
                </a:solidFill>
              </a:defRPr>
            </a:lvl1pPr>
            <a:lvl2pPr marL="457215" indent="0">
              <a:buNone/>
              <a:defRPr sz="2000">
                <a:solidFill>
                  <a:schemeClr val="tx1">
                    <a:tint val="75000"/>
                  </a:schemeClr>
                </a:solidFill>
              </a:defRPr>
            </a:lvl2pPr>
            <a:lvl3pPr marL="914432" indent="0">
              <a:buNone/>
              <a:defRPr sz="1800">
                <a:solidFill>
                  <a:schemeClr val="tx1">
                    <a:tint val="75000"/>
                  </a:schemeClr>
                </a:solidFill>
              </a:defRPr>
            </a:lvl3pPr>
            <a:lvl4pPr marL="1371647" indent="0">
              <a:buNone/>
              <a:defRPr sz="1600">
                <a:solidFill>
                  <a:schemeClr val="tx1">
                    <a:tint val="75000"/>
                  </a:schemeClr>
                </a:solidFill>
              </a:defRPr>
            </a:lvl4pPr>
            <a:lvl5pPr marL="1828864" indent="0">
              <a:buNone/>
              <a:defRPr sz="1600">
                <a:solidFill>
                  <a:schemeClr val="tx1">
                    <a:tint val="75000"/>
                  </a:schemeClr>
                </a:solidFill>
              </a:defRPr>
            </a:lvl5pPr>
            <a:lvl6pPr marL="2286079" indent="0">
              <a:buNone/>
              <a:defRPr sz="1600">
                <a:solidFill>
                  <a:schemeClr val="tx1">
                    <a:tint val="75000"/>
                  </a:schemeClr>
                </a:solidFill>
              </a:defRPr>
            </a:lvl6pPr>
            <a:lvl7pPr marL="2743294" indent="0">
              <a:buNone/>
              <a:defRPr sz="1600">
                <a:solidFill>
                  <a:schemeClr val="tx1">
                    <a:tint val="75000"/>
                  </a:schemeClr>
                </a:solidFill>
              </a:defRPr>
            </a:lvl7pPr>
            <a:lvl8pPr marL="3200511" indent="0">
              <a:buNone/>
              <a:defRPr sz="1600">
                <a:solidFill>
                  <a:schemeClr val="tx1">
                    <a:tint val="75000"/>
                  </a:schemeClr>
                </a:solidFill>
              </a:defRPr>
            </a:lvl8pPr>
            <a:lvl9pPr marL="3657726"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7010400" y="6324600"/>
            <a:ext cx="2133600" cy="5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300">
                <a:solidFill>
                  <a:srgbClr val="58585B">
                    <a:lumMod val="75000"/>
                  </a:srgbClr>
                </a:solidFill>
                <a:cs typeface="Segoe UI Light" panose="020B0502040204020203" pitchFamily="34" charset="0"/>
              </a:rPr>
              <a:t>Engage. Renew. Advance.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490" y="6081023"/>
            <a:ext cx="1539429" cy="487158"/>
          </a:xfrm>
          <a:prstGeom prst="rect">
            <a:avLst/>
          </a:prstGeom>
        </p:spPr>
      </p:pic>
    </p:spTree>
    <p:extLst>
      <p:ext uri="{BB962C8B-B14F-4D97-AF65-F5344CB8AC3E}">
        <p14:creationId xmlns:p14="http://schemas.microsoft.com/office/powerpoint/2010/main" val="4156109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4" y="1825626"/>
            <a:ext cx="38671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5" y="1825626"/>
            <a:ext cx="38671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2133098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42" y="1681164"/>
            <a:ext cx="3868737" cy="823912"/>
          </a:xfrm>
        </p:spPr>
        <p:txBody>
          <a:bodyPr anchor="b"/>
          <a:lstStyle>
            <a:lvl1pPr marL="0" indent="0">
              <a:buNone/>
              <a:defRPr sz="2400" b="1"/>
            </a:lvl1pPr>
            <a:lvl2pPr marL="457215" indent="0">
              <a:buNone/>
              <a:defRPr sz="2000" b="1"/>
            </a:lvl2pPr>
            <a:lvl3pPr marL="914432" indent="0">
              <a:buNone/>
              <a:defRPr sz="1800" b="1"/>
            </a:lvl3pPr>
            <a:lvl4pPr marL="1371647" indent="0">
              <a:buNone/>
              <a:defRPr sz="1600" b="1"/>
            </a:lvl4pPr>
            <a:lvl5pPr marL="1828864" indent="0">
              <a:buNone/>
              <a:defRPr sz="1600" b="1"/>
            </a:lvl5pPr>
            <a:lvl6pPr marL="2286079" indent="0">
              <a:buNone/>
              <a:defRPr sz="1600" b="1"/>
            </a:lvl6pPr>
            <a:lvl7pPr marL="2743294" indent="0">
              <a:buNone/>
              <a:defRPr sz="1600" b="1"/>
            </a:lvl7pPr>
            <a:lvl8pPr marL="3200511" indent="0">
              <a:buNone/>
              <a:defRPr sz="1600" b="1"/>
            </a:lvl8pPr>
            <a:lvl9pPr marL="3657726" indent="0">
              <a:buNone/>
              <a:defRPr sz="1600" b="1"/>
            </a:lvl9pPr>
          </a:lstStyle>
          <a:p>
            <a:pPr lvl="0"/>
            <a:r>
              <a:rPr lang="en-US"/>
              <a:t>Edit Master text styles</a:t>
            </a:r>
          </a:p>
        </p:txBody>
      </p:sp>
      <p:sp>
        <p:nvSpPr>
          <p:cNvPr id="4" name="Content Placeholder 3"/>
          <p:cNvSpPr>
            <a:spLocks noGrp="1"/>
          </p:cNvSpPr>
          <p:nvPr>
            <p:ph sz="half" idx="2"/>
          </p:nvPr>
        </p:nvSpPr>
        <p:spPr>
          <a:xfrm>
            <a:off x="630242" y="2505077"/>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788" cy="823912"/>
          </a:xfrm>
        </p:spPr>
        <p:txBody>
          <a:bodyPr anchor="b"/>
          <a:lstStyle>
            <a:lvl1pPr marL="0" indent="0">
              <a:buNone/>
              <a:defRPr sz="2400" b="1"/>
            </a:lvl1pPr>
            <a:lvl2pPr marL="457215" indent="0">
              <a:buNone/>
              <a:defRPr sz="2000" b="1"/>
            </a:lvl2pPr>
            <a:lvl3pPr marL="914432" indent="0">
              <a:buNone/>
              <a:defRPr sz="1800" b="1"/>
            </a:lvl3pPr>
            <a:lvl4pPr marL="1371647" indent="0">
              <a:buNone/>
              <a:defRPr sz="1600" b="1"/>
            </a:lvl4pPr>
            <a:lvl5pPr marL="1828864" indent="0">
              <a:buNone/>
              <a:defRPr sz="1600" b="1"/>
            </a:lvl5pPr>
            <a:lvl6pPr marL="2286079" indent="0">
              <a:buNone/>
              <a:defRPr sz="1600" b="1"/>
            </a:lvl6pPr>
            <a:lvl7pPr marL="2743294" indent="0">
              <a:buNone/>
              <a:defRPr sz="1600" b="1"/>
            </a:lvl7pPr>
            <a:lvl8pPr marL="3200511" indent="0">
              <a:buNone/>
              <a:defRPr sz="1600" b="1"/>
            </a:lvl8pPr>
            <a:lvl9pPr marL="3657726" indent="0">
              <a:buNone/>
              <a:defRPr sz="1600" b="1"/>
            </a:lvl9pPr>
          </a:lstStyle>
          <a:p>
            <a:pPr lvl="0"/>
            <a:r>
              <a:rPr lang="en-US"/>
              <a:t>Edit Master text styles</a:t>
            </a:r>
          </a:p>
        </p:txBody>
      </p:sp>
      <p:sp>
        <p:nvSpPr>
          <p:cNvPr id="6" name="Content Placeholder 5"/>
          <p:cNvSpPr>
            <a:spLocks noGrp="1"/>
          </p:cNvSpPr>
          <p:nvPr>
            <p:ph sz="quarter" idx="4"/>
          </p:nvPr>
        </p:nvSpPr>
        <p:spPr>
          <a:xfrm>
            <a:off x="4629154" y="2505077"/>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solidFill>
                  <a:prstClr val="black">
                    <a:tint val="75000"/>
                  </a:prstClr>
                </a:solidFill>
              </a:rPr>
              <a:t>Engage. Renew. Advance.</a:t>
            </a:r>
          </a:p>
        </p:txBody>
      </p:sp>
      <p:sp>
        <p:nvSpPr>
          <p:cNvPr id="9" name="Slide Number Placeholder 8"/>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762614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solidFill>
                  <a:prstClr val="black">
                    <a:tint val="75000"/>
                  </a:prstClr>
                </a:solidFill>
              </a:rPr>
              <a:t>Engage. Renew. Advance.</a:t>
            </a:r>
          </a:p>
        </p:txBody>
      </p:sp>
      <p:sp>
        <p:nvSpPr>
          <p:cNvPr id="5" name="Slide Number Placeholder 4"/>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240900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Engage. Renew. Advance.</a:t>
            </a:r>
          </a:p>
        </p:txBody>
      </p:sp>
      <p:sp>
        <p:nvSpPr>
          <p:cNvPr id="4" name="Slide Number Placeholder 3"/>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3669301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1" y="987429"/>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215" indent="0">
              <a:buNone/>
              <a:defRPr sz="1400"/>
            </a:lvl2pPr>
            <a:lvl3pPr marL="914432" indent="0">
              <a:buNone/>
              <a:defRPr sz="1200"/>
            </a:lvl3pPr>
            <a:lvl4pPr marL="1371647" indent="0">
              <a:buNone/>
              <a:defRPr sz="1000"/>
            </a:lvl4pPr>
            <a:lvl5pPr marL="1828864" indent="0">
              <a:buNone/>
              <a:defRPr sz="1000"/>
            </a:lvl5pPr>
            <a:lvl6pPr marL="2286079" indent="0">
              <a:buNone/>
              <a:defRPr sz="1000"/>
            </a:lvl6pPr>
            <a:lvl7pPr marL="2743294" indent="0">
              <a:buNone/>
              <a:defRPr sz="1000"/>
            </a:lvl7pPr>
            <a:lvl8pPr marL="3200511" indent="0">
              <a:buNone/>
              <a:defRPr sz="1000"/>
            </a:lvl8pPr>
            <a:lvl9pPr marL="3657726" indent="0">
              <a:buNone/>
              <a:defRPr sz="1000"/>
            </a:lvl9pPr>
          </a:lstStyle>
          <a:p>
            <a:pPr lvl="0"/>
            <a:r>
              <a:rPr lang="en-US"/>
              <a:t>Edit Master text styles</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374338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prstClr val="black">
                    <a:tint val="75000"/>
                  </a:prstClr>
                </a:solidFill>
              </a:rPr>
              <a:t>Engage. Renew. Advance.</a:t>
            </a:r>
          </a:p>
        </p:txBody>
      </p:sp>
      <p:sp>
        <p:nvSpPr>
          <p:cNvPr id="9" name="Title 8"/>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2"/>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07103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1" y="987429"/>
            <a:ext cx="4629151" cy="4873625"/>
          </a:xfrm>
        </p:spPr>
        <p:txBody>
          <a:bodyPr/>
          <a:lstStyle>
            <a:lvl1pPr marL="0" indent="0">
              <a:buNone/>
              <a:defRPr sz="3200"/>
            </a:lvl1pPr>
            <a:lvl2pPr marL="457215" indent="0">
              <a:buNone/>
              <a:defRPr sz="2800"/>
            </a:lvl2pPr>
            <a:lvl3pPr marL="914432" indent="0">
              <a:buNone/>
              <a:defRPr sz="2400"/>
            </a:lvl3pPr>
            <a:lvl4pPr marL="1371647" indent="0">
              <a:buNone/>
              <a:defRPr sz="2000"/>
            </a:lvl4pPr>
            <a:lvl5pPr marL="1828864" indent="0">
              <a:buNone/>
              <a:defRPr sz="2000"/>
            </a:lvl5pPr>
            <a:lvl6pPr marL="2286079" indent="0">
              <a:buNone/>
              <a:defRPr sz="2000"/>
            </a:lvl6pPr>
            <a:lvl7pPr marL="2743294" indent="0">
              <a:buNone/>
              <a:defRPr sz="2000"/>
            </a:lvl7pPr>
            <a:lvl8pPr marL="3200511" indent="0">
              <a:buNone/>
              <a:defRPr sz="2000"/>
            </a:lvl8pPr>
            <a:lvl9pPr marL="3657726" indent="0">
              <a:buNone/>
              <a:defRPr sz="2000"/>
            </a:lvl9pPr>
          </a:lstStyle>
          <a:p>
            <a:endParaRPr lang="en-US"/>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215" indent="0">
              <a:buNone/>
              <a:defRPr sz="1400"/>
            </a:lvl2pPr>
            <a:lvl3pPr marL="914432" indent="0">
              <a:buNone/>
              <a:defRPr sz="1200"/>
            </a:lvl3pPr>
            <a:lvl4pPr marL="1371647" indent="0">
              <a:buNone/>
              <a:defRPr sz="1000"/>
            </a:lvl4pPr>
            <a:lvl5pPr marL="1828864" indent="0">
              <a:buNone/>
              <a:defRPr sz="1000"/>
            </a:lvl5pPr>
            <a:lvl6pPr marL="2286079" indent="0">
              <a:buNone/>
              <a:defRPr sz="1000"/>
            </a:lvl6pPr>
            <a:lvl7pPr marL="2743294" indent="0">
              <a:buNone/>
              <a:defRPr sz="1000"/>
            </a:lvl7pPr>
            <a:lvl8pPr marL="3200511" indent="0">
              <a:buNone/>
              <a:defRPr sz="1000"/>
            </a:lvl8pPr>
            <a:lvl9pPr marL="3657726" indent="0">
              <a:buNone/>
              <a:defRPr sz="1000"/>
            </a:lvl9pPr>
          </a:lstStyle>
          <a:p>
            <a:pPr lvl="0"/>
            <a:r>
              <a:rPr lang="en-US"/>
              <a:t>Edit Master text styles</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768009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09538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4" y="365126"/>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44554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48486" y="26624"/>
            <a:ext cx="8047039" cy="432048"/>
          </a:xfrm>
        </p:spPr>
        <p:txBody>
          <a:bodyPr/>
          <a:lstStyle>
            <a:lvl1pPr>
              <a:defRPr sz="1500"/>
            </a:lvl1pPr>
          </a:lstStyle>
          <a:p>
            <a:r>
              <a:rPr lang="en-CA"/>
              <a:t>Click to edit Master title style</a:t>
            </a:r>
            <a:endParaRPr lang="en-US"/>
          </a:p>
        </p:txBody>
      </p:sp>
    </p:spTree>
    <p:extLst>
      <p:ext uri="{BB962C8B-B14F-4D97-AF65-F5344CB8AC3E}">
        <p14:creationId xmlns:p14="http://schemas.microsoft.com/office/powerpoint/2010/main" val="417021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tint val="75000"/>
                  </a:schemeClr>
                </a:solidFill>
              </a:defRPr>
            </a:lvl1pPr>
            <a:lvl2pPr marL="457215" indent="0">
              <a:buNone/>
              <a:defRPr sz="2000">
                <a:solidFill>
                  <a:schemeClr val="tx1">
                    <a:tint val="75000"/>
                  </a:schemeClr>
                </a:solidFill>
              </a:defRPr>
            </a:lvl2pPr>
            <a:lvl3pPr marL="914432" indent="0">
              <a:buNone/>
              <a:defRPr sz="1800">
                <a:solidFill>
                  <a:schemeClr val="tx1">
                    <a:tint val="75000"/>
                  </a:schemeClr>
                </a:solidFill>
              </a:defRPr>
            </a:lvl3pPr>
            <a:lvl4pPr marL="1371647" indent="0">
              <a:buNone/>
              <a:defRPr sz="1600">
                <a:solidFill>
                  <a:schemeClr val="tx1">
                    <a:tint val="75000"/>
                  </a:schemeClr>
                </a:solidFill>
              </a:defRPr>
            </a:lvl4pPr>
            <a:lvl5pPr marL="1828864" indent="0">
              <a:buNone/>
              <a:defRPr sz="1600">
                <a:solidFill>
                  <a:schemeClr val="tx1">
                    <a:tint val="75000"/>
                  </a:schemeClr>
                </a:solidFill>
              </a:defRPr>
            </a:lvl5pPr>
            <a:lvl6pPr marL="2286079" indent="0">
              <a:buNone/>
              <a:defRPr sz="1600">
                <a:solidFill>
                  <a:schemeClr val="tx1">
                    <a:tint val="75000"/>
                  </a:schemeClr>
                </a:solidFill>
              </a:defRPr>
            </a:lvl6pPr>
            <a:lvl7pPr marL="2743294" indent="0">
              <a:buNone/>
              <a:defRPr sz="1600">
                <a:solidFill>
                  <a:schemeClr val="tx1">
                    <a:tint val="75000"/>
                  </a:schemeClr>
                </a:solidFill>
              </a:defRPr>
            </a:lvl7pPr>
            <a:lvl8pPr marL="3200511" indent="0">
              <a:buNone/>
              <a:defRPr sz="1600">
                <a:solidFill>
                  <a:schemeClr val="tx1">
                    <a:tint val="75000"/>
                  </a:schemeClr>
                </a:solidFill>
              </a:defRPr>
            </a:lvl8pPr>
            <a:lvl9pPr marL="3657726"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7010400" y="6324600"/>
            <a:ext cx="2133600" cy="5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300">
                <a:solidFill>
                  <a:srgbClr val="58585B">
                    <a:lumMod val="75000"/>
                  </a:srgbClr>
                </a:solidFill>
                <a:cs typeface="Segoe UI Light" panose="020B0502040204020203" pitchFamily="34" charset="0"/>
              </a:rPr>
              <a:t>Engage. Renew. Advance.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490" y="6081023"/>
            <a:ext cx="1539429" cy="487158"/>
          </a:xfrm>
          <a:prstGeom prst="rect">
            <a:avLst/>
          </a:prstGeom>
        </p:spPr>
      </p:pic>
    </p:spTree>
    <p:extLst>
      <p:ext uri="{BB962C8B-B14F-4D97-AF65-F5344CB8AC3E}">
        <p14:creationId xmlns:p14="http://schemas.microsoft.com/office/powerpoint/2010/main" val="207819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4" y="1825626"/>
            <a:ext cx="38671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5" y="1825626"/>
            <a:ext cx="38671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177742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42" y="1681164"/>
            <a:ext cx="3868737" cy="823912"/>
          </a:xfrm>
        </p:spPr>
        <p:txBody>
          <a:bodyPr anchor="b"/>
          <a:lstStyle>
            <a:lvl1pPr marL="0" indent="0">
              <a:buNone/>
              <a:defRPr sz="2400" b="1"/>
            </a:lvl1pPr>
            <a:lvl2pPr marL="457215" indent="0">
              <a:buNone/>
              <a:defRPr sz="2000" b="1"/>
            </a:lvl2pPr>
            <a:lvl3pPr marL="914432" indent="0">
              <a:buNone/>
              <a:defRPr sz="1800" b="1"/>
            </a:lvl3pPr>
            <a:lvl4pPr marL="1371647" indent="0">
              <a:buNone/>
              <a:defRPr sz="1600" b="1"/>
            </a:lvl4pPr>
            <a:lvl5pPr marL="1828864" indent="0">
              <a:buNone/>
              <a:defRPr sz="1600" b="1"/>
            </a:lvl5pPr>
            <a:lvl6pPr marL="2286079" indent="0">
              <a:buNone/>
              <a:defRPr sz="1600" b="1"/>
            </a:lvl6pPr>
            <a:lvl7pPr marL="2743294" indent="0">
              <a:buNone/>
              <a:defRPr sz="1600" b="1"/>
            </a:lvl7pPr>
            <a:lvl8pPr marL="3200511" indent="0">
              <a:buNone/>
              <a:defRPr sz="1600" b="1"/>
            </a:lvl8pPr>
            <a:lvl9pPr marL="3657726" indent="0">
              <a:buNone/>
              <a:defRPr sz="1600" b="1"/>
            </a:lvl9pPr>
          </a:lstStyle>
          <a:p>
            <a:pPr lvl="0"/>
            <a:r>
              <a:rPr lang="en-US"/>
              <a:t>Edit Master text styles</a:t>
            </a:r>
          </a:p>
        </p:txBody>
      </p:sp>
      <p:sp>
        <p:nvSpPr>
          <p:cNvPr id="4" name="Content Placeholder 3"/>
          <p:cNvSpPr>
            <a:spLocks noGrp="1"/>
          </p:cNvSpPr>
          <p:nvPr>
            <p:ph sz="half" idx="2"/>
          </p:nvPr>
        </p:nvSpPr>
        <p:spPr>
          <a:xfrm>
            <a:off x="630242" y="2505077"/>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788" cy="823912"/>
          </a:xfrm>
        </p:spPr>
        <p:txBody>
          <a:bodyPr anchor="b"/>
          <a:lstStyle>
            <a:lvl1pPr marL="0" indent="0">
              <a:buNone/>
              <a:defRPr sz="2400" b="1"/>
            </a:lvl1pPr>
            <a:lvl2pPr marL="457215" indent="0">
              <a:buNone/>
              <a:defRPr sz="2000" b="1"/>
            </a:lvl2pPr>
            <a:lvl3pPr marL="914432" indent="0">
              <a:buNone/>
              <a:defRPr sz="1800" b="1"/>
            </a:lvl3pPr>
            <a:lvl4pPr marL="1371647" indent="0">
              <a:buNone/>
              <a:defRPr sz="1600" b="1"/>
            </a:lvl4pPr>
            <a:lvl5pPr marL="1828864" indent="0">
              <a:buNone/>
              <a:defRPr sz="1600" b="1"/>
            </a:lvl5pPr>
            <a:lvl6pPr marL="2286079" indent="0">
              <a:buNone/>
              <a:defRPr sz="1600" b="1"/>
            </a:lvl6pPr>
            <a:lvl7pPr marL="2743294" indent="0">
              <a:buNone/>
              <a:defRPr sz="1600" b="1"/>
            </a:lvl7pPr>
            <a:lvl8pPr marL="3200511" indent="0">
              <a:buNone/>
              <a:defRPr sz="1600" b="1"/>
            </a:lvl8pPr>
            <a:lvl9pPr marL="3657726" indent="0">
              <a:buNone/>
              <a:defRPr sz="1600" b="1"/>
            </a:lvl9pPr>
          </a:lstStyle>
          <a:p>
            <a:pPr lvl="0"/>
            <a:r>
              <a:rPr lang="en-US"/>
              <a:t>Edit Master text styles</a:t>
            </a:r>
          </a:p>
        </p:txBody>
      </p:sp>
      <p:sp>
        <p:nvSpPr>
          <p:cNvPr id="6" name="Content Placeholder 5"/>
          <p:cNvSpPr>
            <a:spLocks noGrp="1"/>
          </p:cNvSpPr>
          <p:nvPr>
            <p:ph sz="quarter" idx="4"/>
          </p:nvPr>
        </p:nvSpPr>
        <p:spPr>
          <a:xfrm>
            <a:off x="4629154" y="2505077"/>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solidFill>
                  <a:prstClr val="black">
                    <a:tint val="75000"/>
                  </a:prstClr>
                </a:solidFill>
              </a:rPr>
              <a:t>Engage. Renew. Advance.</a:t>
            </a:r>
          </a:p>
        </p:txBody>
      </p:sp>
      <p:sp>
        <p:nvSpPr>
          <p:cNvPr id="9" name="Slide Number Placeholder 8"/>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145357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solidFill>
                  <a:prstClr val="black">
                    <a:tint val="75000"/>
                  </a:prstClr>
                </a:solidFill>
              </a:rPr>
              <a:t>Engage. Renew. Advance.</a:t>
            </a:r>
          </a:p>
        </p:txBody>
      </p:sp>
      <p:sp>
        <p:nvSpPr>
          <p:cNvPr id="5" name="Slide Number Placeholder 4"/>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265615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Engage. Renew. Advance.</a:t>
            </a:r>
          </a:p>
        </p:txBody>
      </p:sp>
      <p:sp>
        <p:nvSpPr>
          <p:cNvPr id="4" name="Slide Number Placeholder 3"/>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394756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1" y="987429"/>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215" indent="0">
              <a:buNone/>
              <a:defRPr sz="1400"/>
            </a:lvl2pPr>
            <a:lvl3pPr marL="914432" indent="0">
              <a:buNone/>
              <a:defRPr sz="1200"/>
            </a:lvl3pPr>
            <a:lvl4pPr marL="1371647" indent="0">
              <a:buNone/>
              <a:defRPr sz="1000"/>
            </a:lvl4pPr>
            <a:lvl5pPr marL="1828864" indent="0">
              <a:buNone/>
              <a:defRPr sz="1000"/>
            </a:lvl5pPr>
            <a:lvl6pPr marL="2286079" indent="0">
              <a:buNone/>
              <a:defRPr sz="1000"/>
            </a:lvl6pPr>
            <a:lvl7pPr marL="2743294" indent="0">
              <a:buNone/>
              <a:defRPr sz="1000"/>
            </a:lvl7pPr>
            <a:lvl8pPr marL="3200511" indent="0">
              <a:buNone/>
              <a:defRPr sz="1000"/>
            </a:lvl8pPr>
            <a:lvl9pPr marL="3657726" indent="0">
              <a:buNone/>
              <a:defRPr sz="1000"/>
            </a:lvl9pPr>
          </a:lstStyle>
          <a:p>
            <a:pPr lvl="0"/>
            <a:r>
              <a:rPr lang="en-US"/>
              <a:t>Edit Master text styles</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02753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1" y="987429"/>
            <a:ext cx="4629151" cy="4873625"/>
          </a:xfrm>
        </p:spPr>
        <p:txBody>
          <a:bodyPr/>
          <a:lstStyle>
            <a:lvl1pPr marL="0" indent="0">
              <a:buNone/>
              <a:defRPr sz="3200"/>
            </a:lvl1pPr>
            <a:lvl2pPr marL="457215" indent="0">
              <a:buNone/>
              <a:defRPr sz="2800"/>
            </a:lvl2pPr>
            <a:lvl3pPr marL="914432" indent="0">
              <a:buNone/>
              <a:defRPr sz="2400"/>
            </a:lvl3pPr>
            <a:lvl4pPr marL="1371647" indent="0">
              <a:buNone/>
              <a:defRPr sz="2000"/>
            </a:lvl4pPr>
            <a:lvl5pPr marL="1828864" indent="0">
              <a:buNone/>
              <a:defRPr sz="2000"/>
            </a:lvl5pPr>
            <a:lvl6pPr marL="2286079" indent="0">
              <a:buNone/>
              <a:defRPr sz="2000"/>
            </a:lvl6pPr>
            <a:lvl7pPr marL="2743294" indent="0">
              <a:buNone/>
              <a:defRPr sz="2000"/>
            </a:lvl7pPr>
            <a:lvl8pPr marL="3200511" indent="0">
              <a:buNone/>
              <a:defRPr sz="2000"/>
            </a:lvl8pPr>
            <a:lvl9pPr marL="3657726" indent="0">
              <a:buNone/>
              <a:defRPr sz="2000"/>
            </a:lvl9pPr>
          </a:lstStyle>
          <a:p>
            <a:endParaRPr lang="en-US"/>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215" indent="0">
              <a:buNone/>
              <a:defRPr sz="1400"/>
            </a:lvl2pPr>
            <a:lvl3pPr marL="914432" indent="0">
              <a:buNone/>
              <a:defRPr sz="1200"/>
            </a:lvl3pPr>
            <a:lvl4pPr marL="1371647" indent="0">
              <a:buNone/>
              <a:defRPr sz="1000"/>
            </a:lvl4pPr>
            <a:lvl5pPr marL="1828864" indent="0">
              <a:buNone/>
              <a:defRPr sz="1000"/>
            </a:lvl5pPr>
            <a:lvl6pPr marL="2286079" indent="0">
              <a:buNone/>
              <a:defRPr sz="1000"/>
            </a:lvl6pPr>
            <a:lvl7pPr marL="2743294" indent="0">
              <a:buNone/>
              <a:defRPr sz="1000"/>
            </a:lvl7pPr>
            <a:lvl8pPr marL="3200511" indent="0">
              <a:buNone/>
              <a:defRPr sz="1000"/>
            </a:lvl8pPr>
            <a:lvl9pPr marL="3657726" indent="0">
              <a:buNone/>
              <a:defRPr sz="1000"/>
            </a:lvl9pPr>
          </a:lstStyle>
          <a:p>
            <a:pPr lvl="0"/>
            <a:r>
              <a:rPr lang="en-US"/>
              <a:t>Edit Master text styles</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210594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365131"/>
            <a:ext cx="7886700" cy="61560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4" y="1196756"/>
            <a:ext cx="7886700" cy="49802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4"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r>
              <a:rPr lang="en-US">
                <a:solidFill>
                  <a:prstClr val="black">
                    <a:tint val="75000"/>
                  </a:prstClr>
                </a:solidFill>
                <a:ea typeface="MS PGothic" panose="020B0600070205080204" pitchFamily="34" charset="-128"/>
              </a:rPr>
              <a:t>Engage. Renew. Advance.</a:t>
            </a:r>
          </a:p>
        </p:txBody>
      </p:sp>
      <p:sp>
        <p:nvSpPr>
          <p:cNvPr id="6" name="Slide Number Placeholder 5"/>
          <p:cNvSpPr>
            <a:spLocks noGrp="1"/>
          </p:cNvSpPr>
          <p:nvPr>
            <p:ph type="sldNum" sz="quarter" idx="4"/>
          </p:nvPr>
        </p:nvSpPr>
        <p:spPr>
          <a:xfrm>
            <a:off x="138336"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1FB6352C-1AC9-4FBC-A829-6BF6F25E6162}" type="slidenum">
              <a:rPr lang="en-US" smtClean="0">
                <a:solidFill>
                  <a:prstClr val="black">
                    <a:tint val="75000"/>
                  </a:prstClr>
                </a:solidFill>
                <a:ea typeface="MS PGothic" panose="020B0600070205080204" pitchFamily="34" charset="-128"/>
              </a:rPr>
              <a:pPr fontAlgn="base">
                <a:spcBef>
                  <a:spcPct val="0"/>
                </a:spcBef>
                <a:spcAft>
                  <a:spcPct val="0"/>
                </a:spcAft>
              </a:pPr>
              <a:t>‹#›</a:t>
            </a:fld>
            <a:endParaRPr lang="en-US">
              <a:solidFill>
                <a:prstClr val="black">
                  <a:tint val="75000"/>
                </a:prstClr>
              </a:solidFill>
              <a:ea typeface="MS PGothic" panose="020B0600070205080204" pitchFamily="34" charset="-128"/>
            </a:endParaRPr>
          </a:p>
        </p:txBody>
      </p:sp>
    </p:spTree>
    <p:extLst>
      <p:ext uri="{BB962C8B-B14F-4D97-AF65-F5344CB8AC3E}">
        <p14:creationId xmlns:p14="http://schemas.microsoft.com/office/powerpoint/2010/main" val="539859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97" r:id="rId6"/>
    <p:sldLayoutId id="2147483679" r:id="rId7"/>
    <p:sldLayoutId id="2147483680" r:id="rId8"/>
    <p:sldLayoutId id="2147483681" r:id="rId9"/>
    <p:sldLayoutId id="2147483682" r:id="rId10"/>
    <p:sldLayoutId id="2147483683" r:id="rId11"/>
  </p:sldLayoutIdLst>
  <p:hf hdr="0" dt="0"/>
  <p:txStyles>
    <p:titleStyle>
      <a:lvl1pPr algn="l" defTabSz="914432" rtl="0" eaLnBrk="1" latinLnBrk="0" hangingPunct="1">
        <a:lnSpc>
          <a:spcPct val="90000"/>
        </a:lnSpc>
        <a:spcBef>
          <a:spcPct val="0"/>
        </a:spcBef>
        <a:buNone/>
        <a:defRPr sz="4001" kern="1200">
          <a:solidFill>
            <a:schemeClr val="tx1"/>
          </a:solidFill>
          <a:latin typeface="+mj-lt"/>
          <a:ea typeface="+mj-ea"/>
          <a:cs typeface="+mj-cs"/>
        </a:defRPr>
      </a:lvl1pPr>
    </p:titleStyle>
    <p:bodyStyle>
      <a:lvl1pPr marL="228609" indent="-228609" algn="l" defTabSz="9144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4" indent="-228609" algn="l" defTabSz="9144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9" indent="-228609" algn="l" defTabSz="9144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5"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71"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6"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02"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7"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34"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2" rtl="0" eaLnBrk="1" latinLnBrk="0" hangingPunct="1">
        <a:defRPr sz="1800" kern="1200">
          <a:solidFill>
            <a:schemeClr val="tx1"/>
          </a:solidFill>
          <a:latin typeface="+mn-lt"/>
          <a:ea typeface="+mn-ea"/>
          <a:cs typeface="+mn-cs"/>
        </a:defRPr>
      </a:lvl1pPr>
      <a:lvl2pPr marL="457215" algn="l" defTabSz="914432" rtl="0" eaLnBrk="1" latinLnBrk="0" hangingPunct="1">
        <a:defRPr sz="1800" kern="1200">
          <a:solidFill>
            <a:schemeClr val="tx1"/>
          </a:solidFill>
          <a:latin typeface="+mn-lt"/>
          <a:ea typeface="+mn-ea"/>
          <a:cs typeface="+mn-cs"/>
        </a:defRPr>
      </a:lvl2pPr>
      <a:lvl3pPr marL="914432" algn="l" defTabSz="914432" rtl="0" eaLnBrk="1" latinLnBrk="0" hangingPunct="1">
        <a:defRPr sz="1800" kern="1200">
          <a:solidFill>
            <a:schemeClr val="tx1"/>
          </a:solidFill>
          <a:latin typeface="+mn-lt"/>
          <a:ea typeface="+mn-ea"/>
          <a:cs typeface="+mn-cs"/>
        </a:defRPr>
      </a:lvl3pPr>
      <a:lvl4pPr marL="1371647" algn="l" defTabSz="914432" rtl="0" eaLnBrk="1" latinLnBrk="0" hangingPunct="1">
        <a:defRPr sz="1800" kern="1200">
          <a:solidFill>
            <a:schemeClr val="tx1"/>
          </a:solidFill>
          <a:latin typeface="+mn-lt"/>
          <a:ea typeface="+mn-ea"/>
          <a:cs typeface="+mn-cs"/>
        </a:defRPr>
      </a:lvl4pPr>
      <a:lvl5pPr marL="1828864" algn="l" defTabSz="914432" rtl="0" eaLnBrk="1" latinLnBrk="0" hangingPunct="1">
        <a:defRPr sz="1800" kern="1200">
          <a:solidFill>
            <a:schemeClr val="tx1"/>
          </a:solidFill>
          <a:latin typeface="+mn-lt"/>
          <a:ea typeface="+mn-ea"/>
          <a:cs typeface="+mn-cs"/>
        </a:defRPr>
      </a:lvl5pPr>
      <a:lvl6pPr marL="2286079" algn="l" defTabSz="914432" rtl="0" eaLnBrk="1" latinLnBrk="0" hangingPunct="1">
        <a:defRPr sz="1800" kern="1200">
          <a:solidFill>
            <a:schemeClr val="tx1"/>
          </a:solidFill>
          <a:latin typeface="+mn-lt"/>
          <a:ea typeface="+mn-ea"/>
          <a:cs typeface="+mn-cs"/>
        </a:defRPr>
      </a:lvl6pPr>
      <a:lvl7pPr marL="2743294" algn="l" defTabSz="914432" rtl="0" eaLnBrk="1" latinLnBrk="0" hangingPunct="1">
        <a:defRPr sz="1800" kern="1200">
          <a:solidFill>
            <a:schemeClr val="tx1"/>
          </a:solidFill>
          <a:latin typeface="+mn-lt"/>
          <a:ea typeface="+mn-ea"/>
          <a:cs typeface="+mn-cs"/>
        </a:defRPr>
      </a:lvl7pPr>
      <a:lvl8pPr marL="3200511" algn="l" defTabSz="914432" rtl="0" eaLnBrk="1" latinLnBrk="0" hangingPunct="1">
        <a:defRPr sz="1800" kern="1200">
          <a:solidFill>
            <a:schemeClr val="tx1"/>
          </a:solidFill>
          <a:latin typeface="+mn-lt"/>
          <a:ea typeface="+mn-ea"/>
          <a:cs typeface="+mn-cs"/>
        </a:defRPr>
      </a:lvl8pPr>
      <a:lvl9pPr marL="3657726" algn="l" defTabSz="9144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365131"/>
            <a:ext cx="7886700" cy="61560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4" y="1196756"/>
            <a:ext cx="7886700" cy="49802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4"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r>
              <a:rPr lang="en-US">
                <a:solidFill>
                  <a:prstClr val="black">
                    <a:tint val="75000"/>
                  </a:prstClr>
                </a:solidFill>
                <a:ea typeface="MS PGothic" panose="020B0600070205080204" pitchFamily="34" charset="-128"/>
              </a:rPr>
              <a:t>Engage. Renew. Advance.</a:t>
            </a:r>
          </a:p>
        </p:txBody>
      </p:sp>
      <p:sp>
        <p:nvSpPr>
          <p:cNvPr id="6" name="Slide Number Placeholder 5"/>
          <p:cNvSpPr>
            <a:spLocks noGrp="1"/>
          </p:cNvSpPr>
          <p:nvPr>
            <p:ph type="sldNum" sz="quarter" idx="4"/>
          </p:nvPr>
        </p:nvSpPr>
        <p:spPr>
          <a:xfrm>
            <a:off x="138336"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1FB6352C-1AC9-4FBC-A829-6BF6F25E6162}" type="slidenum">
              <a:rPr lang="en-US" smtClean="0">
                <a:solidFill>
                  <a:prstClr val="black">
                    <a:tint val="75000"/>
                  </a:prstClr>
                </a:solidFill>
                <a:ea typeface="MS PGothic" panose="020B0600070205080204" pitchFamily="34" charset="-128"/>
              </a:rPr>
              <a:pPr fontAlgn="base">
                <a:spcBef>
                  <a:spcPct val="0"/>
                </a:spcBef>
                <a:spcAft>
                  <a:spcPct val="0"/>
                </a:spcAft>
              </a:pPr>
              <a:t>‹#›</a:t>
            </a:fld>
            <a:endParaRPr lang="en-US">
              <a:solidFill>
                <a:prstClr val="black">
                  <a:tint val="75000"/>
                </a:prstClr>
              </a:solidFill>
              <a:ea typeface="MS PGothic" panose="020B0600070205080204" pitchFamily="34" charset="-128"/>
            </a:endParaRPr>
          </a:p>
        </p:txBody>
      </p:sp>
    </p:spTree>
    <p:extLst>
      <p:ext uri="{BB962C8B-B14F-4D97-AF65-F5344CB8AC3E}">
        <p14:creationId xmlns:p14="http://schemas.microsoft.com/office/powerpoint/2010/main" val="38118435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32" rtl="0" eaLnBrk="1" latinLnBrk="0" hangingPunct="1">
        <a:lnSpc>
          <a:spcPct val="90000"/>
        </a:lnSpc>
        <a:spcBef>
          <a:spcPct val="0"/>
        </a:spcBef>
        <a:buNone/>
        <a:defRPr sz="4001" kern="1200">
          <a:solidFill>
            <a:schemeClr val="tx1"/>
          </a:solidFill>
          <a:latin typeface="+mj-lt"/>
          <a:ea typeface="+mj-ea"/>
          <a:cs typeface="+mj-cs"/>
        </a:defRPr>
      </a:lvl1pPr>
    </p:titleStyle>
    <p:bodyStyle>
      <a:lvl1pPr marL="228609" indent="-228609" algn="l" defTabSz="9144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4" indent="-228609" algn="l" defTabSz="9144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9" indent="-228609" algn="l" defTabSz="9144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5"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71"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6"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02"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7"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34"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2" rtl="0" eaLnBrk="1" latinLnBrk="0" hangingPunct="1">
        <a:defRPr sz="1800" kern="1200">
          <a:solidFill>
            <a:schemeClr val="tx1"/>
          </a:solidFill>
          <a:latin typeface="+mn-lt"/>
          <a:ea typeface="+mn-ea"/>
          <a:cs typeface="+mn-cs"/>
        </a:defRPr>
      </a:lvl1pPr>
      <a:lvl2pPr marL="457215" algn="l" defTabSz="914432" rtl="0" eaLnBrk="1" latinLnBrk="0" hangingPunct="1">
        <a:defRPr sz="1800" kern="1200">
          <a:solidFill>
            <a:schemeClr val="tx1"/>
          </a:solidFill>
          <a:latin typeface="+mn-lt"/>
          <a:ea typeface="+mn-ea"/>
          <a:cs typeface="+mn-cs"/>
        </a:defRPr>
      </a:lvl2pPr>
      <a:lvl3pPr marL="914432" algn="l" defTabSz="914432" rtl="0" eaLnBrk="1" latinLnBrk="0" hangingPunct="1">
        <a:defRPr sz="1800" kern="1200">
          <a:solidFill>
            <a:schemeClr val="tx1"/>
          </a:solidFill>
          <a:latin typeface="+mn-lt"/>
          <a:ea typeface="+mn-ea"/>
          <a:cs typeface="+mn-cs"/>
        </a:defRPr>
      </a:lvl3pPr>
      <a:lvl4pPr marL="1371647" algn="l" defTabSz="914432" rtl="0" eaLnBrk="1" latinLnBrk="0" hangingPunct="1">
        <a:defRPr sz="1800" kern="1200">
          <a:solidFill>
            <a:schemeClr val="tx1"/>
          </a:solidFill>
          <a:latin typeface="+mn-lt"/>
          <a:ea typeface="+mn-ea"/>
          <a:cs typeface="+mn-cs"/>
        </a:defRPr>
      </a:lvl4pPr>
      <a:lvl5pPr marL="1828864" algn="l" defTabSz="914432" rtl="0" eaLnBrk="1" latinLnBrk="0" hangingPunct="1">
        <a:defRPr sz="1800" kern="1200">
          <a:solidFill>
            <a:schemeClr val="tx1"/>
          </a:solidFill>
          <a:latin typeface="+mn-lt"/>
          <a:ea typeface="+mn-ea"/>
          <a:cs typeface="+mn-cs"/>
        </a:defRPr>
      </a:lvl5pPr>
      <a:lvl6pPr marL="2286079" algn="l" defTabSz="914432" rtl="0" eaLnBrk="1" latinLnBrk="0" hangingPunct="1">
        <a:defRPr sz="1800" kern="1200">
          <a:solidFill>
            <a:schemeClr val="tx1"/>
          </a:solidFill>
          <a:latin typeface="+mn-lt"/>
          <a:ea typeface="+mn-ea"/>
          <a:cs typeface="+mn-cs"/>
        </a:defRPr>
      </a:lvl6pPr>
      <a:lvl7pPr marL="2743294" algn="l" defTabSz="914432" rtl="0" eaLnBrk="1" latinLnBrk="0" hangingPunct="1">
        <a:defRPr sz="1800" kern="1200">
          <a:solidFill>
            <a:schemeClr val="tx1"/>
          </a:solidFill>
          <a:latin typeface="+mn-lt"/>
          <a:ea typeface="+mn-ea"/>
          <a:cs typeface="+mn-cs"/>
        </a:defRPr>
      </a:lvl7pPr>
      <a:lvl8pPr marL="3200511" algn="l" defTabSz="914432" rtl="0" eaLnBrk="1" latinLnBrk="0" hangingPunct="1">
        <a:defRPr sz="1800" kern="1200">
          <a:solidFill>
            <a:schemeClr val="tx1"/>
          </a:solidFill>
          <a:latin typeface="+mn-lt"/>
          <a:ea typeface="+mn-ea"/>
          <a:cs typeface="+mn-cs"/>
        </a:defRPr>
      </a:lvl8pPr>
      <a:lvl9pPr marL="3657726" algn="l" defTabSz="9144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8486" y="80630"/>
            <a:ext cx="8047039"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cxnSp>
        <p:nvCxnSpPr>
          <p:cNvPr id="7" name="Straight Connector 6"/>
          <p:cNvCxnSpPr/>
          <p:nvPr userDrawn="1"/>
        </p:nvCxnSpPr>
        <p:spPr bwMode="auto">
          <a:xfrm>
            <a:off x="547691" y="512676"/>
            <a:ext cx="8047039"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cxnSp>
      <p:sp>
        <p:nvSpPr>
          <p:cNvPr id="4" name="TextBox 3"/>
          <p:cNvSpPr txBox="1"/>
          <p:nvPr userDrawn="1"/>
        </p:nvSpPr>
        <p:spPr>
          <a:xfrm>
            <a:off x="5532109" y="6453337"/>
            <a:ext cx="3787515" cy="311624"/>
          </a:xfrm>
          <a:prstGeom prst="rect">
            <a:avLst/>
          </a:prstGeom>
          <a:noFill/>
        </p:spPr>
        <p:txBody>
          <a:bodyPr wrap="square" rtlCol="0">
            <a:spAutoFit/>
          </a:bodyPr>
          <a:lstStyle/>
          <a:p>
            <a:pPr algn="ctr" fontAlgn="base">
              <a:spcBef>
                <a:spcPct val="0"/>
              </a:spcBef>
              <a:spcAft>
                <a:spcPct val="0"/>
              </a:spcAft>
            </a:pPr>
            <a:r>
              <a:rPr lang="en-CA" altLang="en-US" sz="1425" b="1" cap="all">
                <a:solidFill>
                  <a:srgbClr val="005596"/>
                </a:solidFill>
                <a:ea typeface="ＭＳ Ｐゴシック" pitchFamily="112" charset="-128"/>
                <a:cs typeface="Arial"/>
              </a:rPr>
              <a:t>UW</a:t>
            </a:r>
            <a:r>
              <a:rPr lang="en-CA" altLang="en-US" sz="1425" b="1" i="1">
                <a:solidFill>
                  <a:srgbClr val="FFCE00"/>
                </a:solidFill>
                <a:ea typeface="ＭＳ Ｐゴシック" pitchFamily="112" charset="-128"/>
                <a:cs typeface="Arial"/>
              </a:rPr>
              <a:t>insite</a:t>
            </a:r>
            <a:r>
              <a:rPr lang="en-CA" altLang="en-US" sz="1425" b="1" cap="all">
                <a:solidFill>
                  <a:srgbClr val="005596"/>
                </a:solidFill>
                <a:ea typeface="ＭＳ Ｐゴシック" pitchFamily="112" charset="-128"/>
                <a:cs typeface="Arial"/>
              </a:rPr>
              <a:t>Finance</a:t>
            </a:r>
          </a:p>
        </p:txBody>
      </p:sp>
      <p:cxnSp>
        <p:nvCxnSpPr>
          <p:cNvPr id="9" name="Straight Connector 8"/>
          <p:cNvCxnSpPr/>
          <p:nvPr userDrawn="1"/>
        </p:nvCxnSpPr>
        <p:spPr>
          <a:xfrm>
            <a:off x="0" y="6291318"/>
            <a:ext cx="9144000" cy="0"/>
          </a:xfrm>
          <a:prstGeom prst="line">
            <a:avLst/>
          </a:prstGeom>
          <a:ln w="76200"/>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264" t="30313" r="18248" b="63386"/>
          <a:stretch/>
        </p:blipFill>
        <p:spPr>
          <a:xfrm>
            <a:off x="155512" y="6390085"/>
            <a:ext cx="3431395" cy="467918"/>
          </a:xfrm>
          <a:prstGeom prst="rect">
            <a:avLst/>
          </a:prstGeom>
        </p:spPr>
      </p:pic>
    </p:spTree>
    <p:extLst>
      <p:ext uri="{BB962C8B-B14F-4D97-AF65-F5344CB8AC3E}">
        <p14:creationId xmlns:p14="http://schemas.microsoft.com/office/powerpoint/2010/main" val="4020410835"/>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ctr" rtl="0" eaLnBrk="0" fontAlgn="base" hangingPunct="0">
        <a:spcBef>
          <a:spcPct val="0"/>
        </a:spcBef>
        <a:spcAft>
          <a:spcPct val="0"/>
        </a:spcAft>
        <a:defRPr lang="en-US" altLang="en-US" sz="2640" b="1" kern="1200" cap="none" dirty="0" smtClean="0">
          <a:solidFill>
            <a:schemeClr val="accent1"/>
          </a:solidFill>
          <a:latin typeface="Arial"/>
          <a:ea typeface="ＭＳ Ｐゴシック" pitchFamily="112" charset="-128"/>
          <a:cs typeface="Arial"/>
        </a:defRPr>
      </a:lvl1pPr>
      <a:lvl2pPr algn="ctr" rtl="0" eaLnBrk="0" fontAlgn="base" hangingPunct="0">
        <a:spcBef>
          <a:spcPct val="0"/>
        </a:spcBef>
        <a:spcAft>
          <a:spcPct val="0"/>
        </a:spcAft>
        <a:defRPr sz="3631">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631">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631">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631">
          <a:solidFill>
            <a:schemeClr val="tx2"/>
          </a:solidFill>
          <a:latin typeface="Arial" charset="0"/>
          <a:ea typeface="MS PGothic" panose="020B0600070205080204" pitchFamily="34" charset="-128"/>
          <a:cs typeface="ＭＳ Ｐゴシック" charset="0"/>
        </a:defRPr>
      </a:lvl5pPr>
      <a:lvl6pPr marL="377203" algn="ctr" rtl="0" fontAlgn="base">
        <a:spcBef>
          <a:spcPct val="0"/>
        </a:spcBef>
        <a:spcAft>
          <a:spcPct val="0"/>
        </a:spcAft>
        <a:defRPr sz="3631">
          <a:solidFill>
            <a:schemeClr val="tx2"/>
          </a:solidFill>
          <a:latin typeface="Arial" charset="0"/>
        </a:defRPr>
      </a:lvl6pPr>
      <a:lvl7pPr marL="754406" algn="ctr" rtl="0" fontAlgn="base">
        <a:spcBef>
          <a:spcPct val="0"/>
        </a:spcBef>
        <a:spcAft>
          <a:spcPct val="0"/>
        </a:spcAft>
        <a:defRPr sz="3631">
          <a:solidFill>
            <a:schemeClr val="tx2"/>
          </a:solidFill>
          <a:latin typeface="Arial" charset="0"/>
        </a:defRPr>
      </a:lvl7pPr>
      <a:lvl8pPr marL="1131609" algn="ctr" rtl="0" fontAlgn="base">
        <a:spcBef>
          <a:spcPct val="0"/>
        </a:spcBef>
        <a:spcAft>
          <a:spcPct val="0"/>
        </a:spcAft>
        <a:defRPr sz="3631">
          <a:solidFill>
            <a:schemeClr val="tx2"/>
          </a:solidFill>
          <a:latin typeface="Arial" charset="0"/>
        </a:defRPr>
      </a:lvl8pPr>
      <a:lvl9pPr marL="1508812" algn="ctr" rtl="0" fontAlgn="base">
        <a:spcBef>
          <a:spcPct val="0"/>
        </a:spcBef>
        <a:spcAft>
          <a:spcPct val="0"/>
        </a:spcAft>
        <a:defRPr sz="3631">
          <a:solidFill>
            <a:schemeClr val="tx2"/>
          </a:solidFill>
          <a:latin typeface="Arial" charset="0"/>
        </a:defRPr>
      </a:lvl9pPr>
    </p:titleStyle>
    <p:bodyStyle>
      <a:lvl1pPr marL="282904" indent="-282904" algn="l" rtl="0" eaLnBrk="0" fontAlgn="base" hangingPunct="0">
        <a:spcBef>
          <a:spcPct val="20000"/>
        </a:spcBef>
        <a:spcAft>
          <a:spcPct val="0"/>
        </a:spcAft>
        <a:buChar char="•"/>
        <a:defRPr sz="1980">
          <a:solidFill>
            <a:schemeClr val="tx1"/>
          </a:solidFill>
          <a:latin typeface="+mn-lt"/>
          <a:ea typeface="MS PGothic" panose="020B0600070205080204" pitchFamily="34" charset="-128"/>
          <a:cs typeface="ＭＳ Ｐゴシック" charset="0"/>
        </a:defRPr>
      </a:lvl1pPr>
      <a:lvl2pPr marL="612955" indent="-235753" algn="l" rtl="0" eaLnBrk="0" fontAlgn="base" hangingPunct="0">
        <a:spcBef>
          <a:spcPct val="20000"/>
        </a:spcBef>
        <a:spcAft>
          <a:spcPct val="0"/>
        </a:spcAft>
        <a:buChar char="–"/>
        <a:defRPr sz="1651">
          <a:solidFill>
            <a:schemeClr val="tx1"/>
          </a:solidFill>
          <a:latin typeface="+mn-lt"/>
          <a:ea typeface="MS PGothic" panose="020B0600070205080204" pitchFamily="34" charset="-128"/>
        </a:defRPr>
      </a:lvl2pPr>
      <a:lvl3pPr marL="943007" indent="-188602" algn="l" rtl="0" eaLnBrk="0" fontAlgn="base" hangingPunct="0">
        <a:spcBef>
          <a:spcPct val="20000"/>
        </a:spcBef>
        <a:spcAft>
          <a:spcPct val="0"/>
        </a:spcAft>
        <a:buChar char="•"/>
        <a:defRPr sz="1485">
          <a:solidFill>
            <a:schemeClr val="tx1"/>
          </a:solidFill>
          <a:latin typeface="+mn-lt"/>
          <a:ea typeface="MS PGothic" panose="020B0600070205080204" pitchFamily="34" charset="-128"/>
        </a:defRPr>
      </a:lvl3pPr>
      <a:lvl4pPr marL="1320210" indent="-188602" algn="l" rtl="0" eaLnBrk="0" fontAlgn="base" hangingPunct="0">
        <a:spcBef>
          <a:spcPct val="20000"/>
        </a:spcBef>
        <a:spcAft>
          <a:spcPct val="0"/>
        </a:spcAft>
        <a:buChar char="–"/>
        <a:defRPr sz="1320">
          <a:solidFill>
            <a:schemeClr val="tx1"/>
          </a:solidFill>
          <a:latin typeface="+mn-lt"/>
          <a:ea typeface="MS PGothic" panose="020B0600070205080204" pitchFamily="34" charset="-128"/>
        </a:defRPr>
      </a:lvl4pPr>
      <a:lvl5pPr marL="1697414" indent="-188602" algn="l" rtl="0" eaLnBrk="0" fontAlgn="base" hangingPunct="0">
        <a:spcBef>
          <a:spcPct val="20000"/>
        </a:spcBef>
        <a:spcAft>
          <a:spcPct val="0"/>
        </a:spcAft>
        <a:buChar char="»"/>
        <a:defRPr sz="1320">
          <a:solidFill>
            <a:schemeClr val="tx1"/>
          </a:solidFill>
          <a:latin typeface="+mn-lt"/>
          <a:ea typeface="MS PGothic" panose="020B0600070205080204" pitchFamily="34" charset="-128"/>
        </a:defRPr>
      </a:lvl5pPr>
      <a:lvl6pPr marL="2074616" indent="-188602" algn="l" rtl="0" fontAlgn="base">
        <a:spcBef>
          <a:spcPct val="20000"/>
        </a:spcBef>
        <a:spcAft>
          <a:spcPct val="0"/>
        </a:spcAft>
        <a:buChar char="»"/>
        <a:defRPr sz="1651">
          <a:solidFill>
            <a:schemeClr val="tx1"/>
          </a:solidFill>
          <a:latin typeface="+mn-lt"/>
          <a:ea typeface="ＭＳ Ｐゴシック" charset="-128"/>
        </a:defRPr>
      </a:lvl6pPr>
      <a:lvl7pPr marL="2451819" indent="-188602" algn="l" rtl="0" fontAlgn="base">
        <a:spcBef>
          <a:spcPct val="20000"/>
        </a:spcBef>
        <a:spcAft>
          <a:spcPct val="0"/>
        </a:spcAft>
        <a:buChar char="»"/>
        <a:defRPr sz="1651">
          <a:solidFill>
            <a:schemeClr val="tx1"/>
          </a:solidFill>
          <a:latin typeface="+mn-lt"/>
          <a:ea typeface="ＭＳ Ｐゴシック" charset="-128"/>
        </a:defRPr>
      </a:lvl7pPr>
      <a:lvl8pPr marL="2829023" indent="-188602" algn="l" rtl="0" fontAlgn="base">
        <a:spcBef>
          <a:spcPct val="20000"/>
        </a:spcBef>
        <a:spcAft>
          <a:spcPct val="0"/>
        </a:spcAft>
        <a:buChar char="»"/>
        <a:defRPr sz="1651">
          <a:solidFill>
            <a:schemeClr val="tx1"/>
          </a:solidFill>
          <a:latin typeface="+mn-lt"/>
          <a:ea typeface="ＭＳ Ｐゴシック" charset="-128"/>
        </a:defRPr>
      </a:lvl8pPr>
      <a:lvl9pPr marL="3206225" indent="-188602" algn="l" rtl="0" fontAlgn="base">
        <a:spcBef>
          <a:spcPct val="20000"/>
        </a:spcBef>
        <a:spcAft>
          <a:spcPct val="0"/>
        </a:spcAft>
        <a:buChar char="»"/>
        <a:defRPr sz="1651">
          <a:solidFill>
            <a:schemeClr val="tx1"/>
          </a:solidFill>
          <a:latin typeface="+mn-lt"/>
          <a:ea typeface="ＭＳ Ｐゴシック" charset="-128"/>
        </a:defRPr>
      </a:lvl9pPr>
    </p:bodyStyle>
    <p:otherStyle>
      <a:defPPr>
        <a:defRPr lang="en-US"/>
      </a:defPPr>
      <a:lvl1pPr marL="0" algn="l" defTabSz="377203" rtl="0" eaLnBrk="1" latinLnBrk="0" hangingPunct="1">
        <a:defRPr sz="1485" kern="1200">
          <a:solidFill>
            <a:schemeClr val="tx1"/>
          </a:solidFill>
          <a:latin typeface="+mn-lt"/>
          <a:ea typeface="+mn-ea"/>
          <a:cs typeface="+mn-cs"/>
        </a:defRPr>
      </a:lvl1pPr>
      <a:lvl2pPr marL="377203" algn="l" defTabSz="377203" rtl="0" eaLnBrk="1" latinLnBrk="0" hangingPunct="1">
        <a:defRPr sz="1485" kern="1200">
          <a:solidFill>
            <a:schemeClr val="tx1"/>
          </a:solidFill>
          <a:latin typeface="+mn-lt"/>
          <a:ea typeface="+mn-ea"/>
          <a:cs typeface="+mn-cs"/>
        </a:defRPr>
      </a:lvl2pPr>
      <a:lvl3pPr marL="754406" algn="l" defTabSz="377203" rtl="0" eaLnBrk="1" latinLnBrk="0" hangingPunct="1">
        <a:defRPr sz="1485" kern="1200">
          <a:solidFill>
            <a:schemeClr val="tx1"/>
          </a:solidFill>
          <a:latin typeface="+mn-lt"/>
          <a:ea typeface="+mn-ea"/>
          <a:cs typeface="+mn-cs"/>
        </a:defRPr>
      </a:lvl3pPr>
      <a:lvl4pPr marL="1131609" algn="l" defTabSz="377203" rtl="0" eaLnBrk="1" latinLnBrk="0" hangingPunct="1">
        <a:defRPr sz="1485" kern="1200">
          <a:solidFill>
            <a:schemeClr val="tx1"/>
          </a:solidFill>
          <a:latin typeface="+mn-lt"/>
          <a:ea typeface="+mn-ea"/>
          <a:cs typeface="+mn-cs"/>
        </a:defRPr>
      </a:lvl4pPr>
      <a:lvl5pPr marL="1508812" algn="l" defTabSz="377203" rtl="0" eaLnBrk="1" latinLnBrk="0" hangingPunct="1">
        <a:defRPr sz="1485" kern="1200">
          <a:solidFill>
            <a:schemeClr val="tx1"/>
          </a:solidFill>
          <a:latin typeface="+mn-lt"/>
          <a:ea typeface="+mn-ea"/>
          <a:cs typeface="+mn-cs"/>
        </a:defRPr>
      </a:lvl5pPr>
      <a:lvl6pPr marL="1886016" algn="l" defTabSz="377203" rtl="0" eaLnBrk="1" latinLnBrk="0" hangingPunct="1">
        <a:defRPr sz="1485" kern="1200">
          <a:solidFill>
            <a:schemeClr val="tx1"/>
          </a:solidFill>
          <a:latin typeface="+mn-lt"/>
          <a:ea typeface="+mn-ea"/>
          <a:cs typeface="+mn-cs"/>
        </a:defRPr>
      </a:lvl6pPr>
      <a:lvl7pPr marL="2263218" algn="l" defTabSz="377203" rtl="0" eaLnBrk="1" latinLnBrk="0" hangingPunct="1">
        <a:defRPr sz="1485" kern="1200">
          <a:solidFill>
            <a:schemeClr val="tx1"/>
          </a:solidFill>
          <a:latin typeface="+mn-lt"/>
          <a:ea typeface="+mn-ea"/>
          <a:cs typeface="+mn-cs"/>
        </a:defRPr>
      </a:lvl7pPr>
      <a:lvl8pPr marL="2640421" algn="l" defTabSz="377203" rtl="0" eaLnBrk="1" latinLnBrk="0" hangingPunct="1">
        <a:defRPr sz="1485" kern="1200">
          <a:solidFill>
            <a:schemeClr val="tx1"/>
          </a:solidFill>
          <a:latin typeface="+mn-lt"/>
          <a:ea typeface="+mn-ea"/>
          <a:cs typeface="+mn-cs"/>
        </a:defRPr>
      </a:lvl8pPr>
      <a:lvl9pPr marL="3017623" algn="l" defTabSz="377203"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9" userDrawn="1">
          <p15:clr>
            <a:srgbClr val="F26B43"/>
          </p15:clr>
        </p15:guide>
        <p15:guide id="2" pos="254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15_3987BEA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uwindsor.teamdynamix.com/TDClient/1975/Portal/Requests/ServiceDet?ID=3268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38_AE663F5F.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uwindsor.ca/finance/763/cashless-campus" TargetMode="External"/><Relationship Id="rId4" Type="http://schemas.openxmlformats.org/officeDocument/2006/relationships/hyperlink" Target="https://uwindsor.teamdynamix.com/TDClient/1975/Portal/Requests/ServiceDet?ID=32684" TargetMode="Externa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5_E5E710B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uwindsor.teamdynamix.com/TDClient/1975/Portal/Requests/ServiceDet?ID=46768" TargetMode="External"/><Relationship Id="rId5" Type="http://schemas.openxmlformats.org/officeDocument/2006/relationships/hyperlink" Target="https://uwindsor.teamdynamix.com/TDClient/1975/Portal/Requests/ServiceDet?ID=41411" TargetMode="External"/><Relationship Id="rId4" Type="http://schemas.openxmlformats.org/officeDocument/2006/relationships/hyperlink" Target="https://uwindsor.teamdynamix.com/TDClient/1975/Portal/Requests/ServiceDet?ID=32684"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windsor.ca/finance/resource-listin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uwindsor.ca/finance/glossary-policies-procedures-forms" TargetMode="External"/><Relationship Id="rId2" Type="http://schemas.openxmlformats.org/officeDocument/2006/relationships/hyperlink" Target="http://www.uwindsor.ca/finance"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uwindsor.teamdynamix.com/TDClient/1975/Portal/Requests/ServiceDet?ID=32684" TargetMode="External"/><Relationship Id="rId2" Type="http://schemas.microsoft.com/office/2018/10/relationships/comments" Target="../comments/modernComment_127_9C628BF5.xml"/><Relationship Id="rId1" Type="http://schemas.openxmlformats.org/officeDocument/2006/relationships/slideLayout" Target="../slideLayouts/slideLayout7.xml"/><Relationship Id="rId4" Type="http://schemas.openxmlformats.org/officeDocument/2006/relationships/hyperlink" Target="https://uwindsor.teamdynamix.com/TDClient/1975/Portal/KB/ArticleDet?ID=146078"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uwindsor.ca/finance/sites/uwindsor.ca.finance/files/ar_02_invoice_request_form_20200309.xls" TargetMode="External"/><Relationship Id="rId2" Type="http://schemas.microsoft.com/office/2018/10/relationships/comments" Target="../comments/modernComment_12A_471513ED.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hyperlink" Target="mailto:arinv@uwindsor.ca"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uwindsor.ca/finance/cash-and-accounts-receivable"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uwindsor.ca/finance/year-end"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mailto:tiffany.hong@uwindsor.ca" TargetMode="External"/><Relationship Id="rId3" Type="http://schemas.openxmlformats.org/officeDocument/2006/relationships/image" Target="../media/image28.png"/><Relationship Id="rId7" Type="http://schemas.openxmlformats.org/officeDocument/2006/relationships/hyperlink" Target="mailto:Karen.Gorospe@uwindsor.ca" TargetMode="External"/><Relationship Id="rId12" Type="http://schemas.openxmlformats.org/officeDocument/2006/relationships/hyperlink" Target="https://uwindsor.teamdynamix.com/TDClient/1975/Portal/Requests/ServiceDet?ID=32684"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mailto:miguelp@uwindsor.ca" TargetMode="External"/><Relationship Id="rId11" Type="http://schemas.openxmlformats.org/officeDocument/2006/relationships/hyperlink" Target="mailto:procurement@uwindsor.ca" TargetMode="External"/><Relationship Id="rId5" Type="http://schemas.openxmlformats.org/officeDocument/2006/relationships/hyperlink" Target="mailto:paige040@uwindsor.ca" TargetMode="External"/><Relationship Id="rId10" Type="http://schemas.openxmlformats.org/officeDocument/2006/relationships/hyperlink" Target="mailto:pcard@uwindsor.ca" TargetMode="External"/><Relationship Id="rId4" Type="http://schemas.openxmlformats.org/officeDocument/2006/relationships/hyperlink" Target="mailto:jgritke@uwindsor.ca" TargetMode="External"/><Relationship Id="rId9" Type="http://schemas.openxmlformats.org/officeDocument/2006/relationships/hyperlink" Target="mailto:Dannielle.Quenneville@uwindsor.c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windsor.teamdynamix.com/TDClient/1975/Portal/Requests/ServiceDet?ID=3268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17_F7AA6C17.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uwindsor.ca/finance/glossary-policies-procedures-forms" TargetMode="External"/><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1303917"/>
            <a:ext cx="9144001" cy="4434935"/>
          </a:xfrm>
          <a:prstGeom prst="rect">
            <a:avLst/>
          </a:prstGeom>
        </p:spPr>
      </p:pic>
      <p:sp>
        <p:nvSpPr>
          <p:cNvPr id="7" name="Title 2"/>
          <p:cNvSpPr txBox="1">
            <a:spLocks/>
          </p:cNvSpPr>
          <p:nvPr/>
        </p:nvSpPr>
        <p:spPr>
          <a:xfrm>
            <a:off x="-1" y="5242803"/>
            <a:ext cx="9144000" cy="651956"/>
          </a:xfrm>
          <a:prstGeom prst="rect">
            <a:avLst/>
          </a:prstGeom>
        </p:spPr>
        <p:txBody>
          <a:bodyPr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ct val="20000"/>
              </a:spcBef>
              <a:defRPr/>
            </a:pPr>
            <a:r>
              <a:rPr lang="en-US" sz="133" b="1">
                <a:solidFill>
                  <a:srgbClr val="FFCF05"/>
                </a:solidFill>
                <a:ea typeface="Verdana" panose="020B0604030504040204" pitchFamily="34" charset="0"/>
                <a:cs typeface="Verdana" panose="020B0604030504040204" pitchFamily="34" charset="0"/>
              </a:rPr>
              <a:t>                                                                                                                                                                 </a:t>
            </a:r>
            <a:r>
              <a:rPr lang="en-US" sz="3600">
                <a:solidFill>
                  <a:srgbClr val="FFCF05"/>
                </a:solidFill>
                <a:ea typeface="Verdana" panose="020B0604030504040204" pitchFamily="34" charset="0"/>
                <a:cs typeface="Verdana" panose="020B0604030504040204" pitchFamily="34" charset="0"/>
              </a:rPr>
              <a:t>UWinsite Finance</a:t>
            </a:r>
            <a:r>
              <a:rPr lang="en-US" sz="200">
                <a:solidFill>
                  <a:srgbClr val="FFCF05"/>
                </a:solidFill>
                <a:ea typeface="Verdana" panose="020B0604030504040204" pitchFamily="34" charset="0"/>
                <a:cs typeface="Verdana" panose="020B0604030504040204" pitchFamily="34" charset="0"/>
              </a:rPr>
              <a:t>             </a:t>
            </a:r>
            <a:r>
              <a:rPr lang="en-US" sz="3600">
                <a:solidFill>
                  <a:srgbClr val="FFCF05"/>
                </a:solidFill>
                <a:ea typeface="Verdana" panose="020B0604030504040204" pitchFamily="34" charset="0"/>
                <a:cs typeface="Verdana" panose="020B0604030504040204" pitchFamily="34" charset="0"/>
              </a:rPr>
              <a:t> | Fiscal Year End Training</a:t>
            </a:r>
          </a:p>
        </p:txBody>
      </p:sp>
    </p:spTree>
    <p:extLst>
      <p:ext uri="{BB962C8B-B14F-4D97-AF65-F5344CB8AC3E}">
        <p14:creationId xmlns:p14="http://schemas.microsoft.com/office/powerpoint/2010/main" val="215682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10</a:t>
            </a:fld>
            <a:endParaRPr lang="en-US">
              <a:solidFill>
                <a:prstClr val="black">
                  <a:tint val="75000"/>
                </a:prstClr>
              </a:solidFill>
            </a:endParaRPr>
          </a:p>
        </p:txBody>
      </p:sp>
      <p:sp>
        <p:nvSpPr>
          <p:cNvPr id="14" name="Rectangle 13"/>
          <p:cNvSpPr/>
          <p:nvPr/>
        </p:nvSpPr>
        <p:spPr>
          <a:xfrm>
            <a:off x="4447607" y="3244335"/>
            <a:ext cx="248786" cy="369332"/>
          </a:xfrm>
          <a:prstGeom prst="rect">
            <a:avLst/>
          </a:prstGeom>
        </p:spPr>
        <p:txBody>
          <a:bodyPr wrap="none">
            <a:spAutoFit/>
          </a:bodyPr>
          <a:lstStyle/>
          <a:p>
            <a:r>
              <a:rPr lang="en-CA"/>
              <a:t> </a:t>
            </a:r>
          </a:p>
        </p:txBody>
      </p:sp>
      <p:sp>
        <p:nvSpPr>
          <p:cNvPr id="15" name="Rectangle 14"/>
          <p:cNvSpPr/>
          <p:nvPr/>
        </p:nvSpPr>
        <p:spPr>
          <a:xfrm>
            <a:off x="4447607" y="3244335"/>
            <a:ext cx="248786" cy="369332"/>
          </a:xfrm>
          <a:prstGeom prst="rect">
            <a:avLst/>
          </a:prstGeom>
        </p:spPr>
        <p:txBody>
          <a:bodyPr wrap="none">
            <a:spAutoFit/>
          </a:bodyPr>
          <a:lstStyle/>
          <a:p>
            <a:r>
              <a:rPr lang="en-CA"/>
              <a:t> </a:t>
            </a:r>
          </a:p>
        </p:txBody>
      </p:sp>
      <p:sp>
        <p:nvSpPr>
          <p:cNvPr id="29" name="Title 1"/>
          <p:cNvSpPr txBox="1">
            <a:spLocks/>
          </p:cNvSpPr>
          <p:nvPr/>
        </p:nvSpPr>
        <p:spPr>
          <a:xfrm>
            <a:off x="0" y="553452"/>
            <a:ext cx="9144000" cy="61560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TRAVEL EXPENSE CLAIMS &amp; NON-TRAVEL EXPENSE REIMBURSEMENTS</a:t>
            </a:r>
          </a:p>
        </p:txBody>
      </p:sp>
      <p:sp>
        <p:nvSpPr>
          <p:cNvPr id="30" name="TextBox 29"/>
          <p:cNvSpPr txBox="1"/>
          <p:nvPr/>
        </p:nvSpPr>
        <p:spPr>
          <a:xfrm>
            <a:off x="514159" y="3802827"/>
            <a:ext cx="4388823" cy="1600438"/>
          </a:xfrm>
          <a:prstGeom prst="rect">
            <a:avLst/>
          </a:prstGeom>
          <a:noFill/>
          <a:ln w="19050">
            <a:solidFill>
              <a:srgbClr val="005396"/>
            </a:solidFill>
          </a:ln>
        </p:spPr>
        <p:txBody>
          <a:bodyPr wrap="square" rtlCol="0">
            <a:spAutoFit/>
          </a:bodyPr>
          <a:lstStyle/>
          <a:p>
            <a:r>
              <a:rPr lang="en-CA" sz="1400"/>
              <a:t>To see an inventory of all of your Expense Reports in any status (Saved, Submitted, Approved, Pending):</a:t>
            </a:r>
          </a:p>
          <a:p>
            <a:endParaRPr lang="en-CA" sz="1400"/>
          </a:p>
          <a:p>
            <a:pPr marL="342913" indent="-342913">
              <a:buAutoNum type="arabicPeriod"/>
            </a:pPr>
            <a:r>
              <a:rPr lang="en-CA" sz="1400"/>
              <a:t>From the Home Screen, click on </a:t>
            </a:r>
            <a:r>
              <a:rPr lang="en-CA" sz="1400" b="1"/>
              <a:t>Expenses</a:t>
            </a:r>
            <a:r>
              <a:rPr lang="en-CA" sz="1400"/>
              <a:t> </a:t>
            </a:r>
          </a:p>
          <a:p>
            <a:pPr marL="342913" indent="-342913">
              <a:buAutoNum type="arabicPeriod"/>
            </a:pPr>
            <a:r>
              <a:rPr lang="en-CA" sz="1400"/>
              <a:t>In </a:t>
            </a:r>
            <a:r>
              <a:rPr lang="en-CA" sz="1400" i="1"/>
              <a:t>Expenses</a:t>
            </a:r>
            <a:r>
              <a:rPr lang="en-CA" sz="1400"/>
              <a:t> Module, click the </a:t>
            </a:r>
            <a:r>
              <a:rPr lang="en-CA" sz="1400" b="1"/>
              <a:t>Magnifying Glass</a:t>
            </a:r>
          </a:p>
          <a:p>
            <a:pPr marL="342913" indent="-342913">
              <a:buAutoNum type="arabicPeriod"/>
            </a:pPr>
            <a:r>
              <a:rPr lang="en-US" sz="1400"/>
              <a:t>Click </a:t>
            </a:r>
            <a:r>
              <a:rPr lang="en-US" sz="1400" b="1"/>
              <a:t>Advanced</a:t>
            </a:r>
          </a:p>
          <a:p>
            <a:pPr marL="342913" indent="-342913">
              <a:buAutoNum type="arabicPeriod"/>
            </a:pPr>
            <a:r>
              <a:rPr lang="en-US" sz="1400" i="1"/>
              <a:t>Manage Expense Reports </a:t>
            </a:r>
            <a:r>
              <a:rPr lang="en-US" sz="1400"/>
              <a:t>page will be displayed</a:t>
            </a:r>
            <a:endParaRPr lang="en-CA" sz="1400"/>
          </a:p>
        </p:txBody>
      </p:sp>
      <p:pic>
        <p:nvPicPr>
          <p:cNvPr id="5" name="Picture 4"/>
          <p:cNvPicPr>
            <a:picLocks noChangeAspect="1"/>
          </p:cNvPicPr>
          <p:nvPr/>
        </p:nvPicPr>
        <p:blipFill>
          <a:blip r:embed="rId3"/>
          <a:stretch>
            <a:fillRect/>
          </a:stretch>
        </p:blipFill>
        <p:spPr>
          <a:xfrm>
            <a:off x="2598219" y="1540525"/>
            <a:ext cx="2304763" cy="2167723"/>
          </a:xfrm>
          <a:prstGeom prst="rect">
            <a:avLst/>
          </a:prstGeom>
          <a:ln w="19050">
            <a:solidFill>
              <a:srgbClr val="005396"/>
            </a:solidFill>
          </a:ln>
        </p:spPr>
      </p:pic>
      <p:pic>
        <p:nvPicPr>
          <p:cNvPr id="6" name="Picture 5"/>
          <p:cNvPicPr>
            <a:picLocks noChangeAspect="1"/>
          </p:cNvPicPr>
          <p:nvPr/>
        </p:nvPicPr>
        <p:blipFill>
          <a:blip r:embed="rId4"/>
          <a:stretch>
            <a:fillRect/>
          </a:stretch>
        </p:blipFill>
        <p:spPr>
          <a:xfrm>
            <a:off x="5109569" y="1540528"/>
            <a:ext cx="3163768" cy="3862741"/>
          </a:xfrm>
          <a:prstGeom prst="rect">
            <a:avLst/>
          </a:prstGeom>
          <a:ln w="19050">
            <a:solidFill>
              <a:srgbClr val="005396"/>
            </a:solidFill>
          </a:ln>
        </p:spPr>
      </p:pic>
      <p:sp>
        <p:nvSpPr>
          <p:cNvPr id="17" name="Rectangle 16"/>
          <p:cNvSpPr/>
          <p:nvPr/>
        </p:nvSpPr>
        <p:spPr>
          <a:xfrm>
            <a:off x="0" y="5650476"/>
            <a:ext cx="9144000" cy="523220"/>
          </a:xfrm>
          <a:prstGeom prst="rect">
            <a:avLst/>
          </a:prstGeom>
          <a:solidFill>
            <a:srgbClr val="005596"/>
          </a:solidFill>
        </p:spPr>
        <p:txBody>
          <a:bodyPr wrap="square">
            <a:spAutoFit/>
          </a:bodyPr>
          <a:lstStyle/>
          <a:p>
            <a:pPr algn="ctr"/>
            <a:r>
              <a:rPr lang="en-CA" sz="1400">
                <a:solidFill>
                  <a:srgbClr val="FFC000"/>
                </a:solidFill>
              </a:rPr>
              <a:t>NOTE: IF SOMEONE HAS DELEGATED TO YOU, YOU CAN DO THIS FOR THEM AS WELL. ENSURE YOU CHOOSE THEIR NAME FROM YOUR DROP DOWN MENU BEFORE CLICKING THE MAGNIFYING GLASS</a:t>
            </a:r>
          </a:p>
        </p:txBody>
      </p:sp>
    </p:spTree>
    <p:extLst>
      <p:ext uri="{BB962C8B-B14F-4D97-AF65-F5344CB8AC3E}">
        <p14:creationId xmlns:p14="http://schemas.microsoft.com/office/powerpoint/2010/main" val="238754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11</a:t>
            </a:fld>
            <a:endParaRPr lang="en-US">
              <a:solidFill>
                <a:prstClr val="black">
                  <a:tint val="75000"/>
                </a:prstClr>
              </a:solidFill>
            </a:endParaRPr>
          </a:p>
        </p:txBody>
      </p:sp>
      <p:sp>
        <p:nvSpPr>
          <p:cNvPr id="4" name="Title 1"/>
          <p:cNvSpPr txBox="1">
            <a:spLocks/>
          </p:cNvSpPr>
          <p:nvPr/>
        </p:nvSpPr>
        <p:spPr>
          <a:xfrm>
            <a:off x="0" y="559415"/>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ACCOUNTS RECEIVABLE INVOICE REQUESTS</a:t>
            </a:r>
          </a:p>
        </p:txBody>
      </p:sp>
      <p:grpSp>
        <p:nvGrpSpPr>
          <p:cNvPr id="19" name="Group 18"/>
          <p:cNvGrpSpPr/>
          <p:nvPr/>
        </p:nvGrpSpPr>
        <p:grpSpPr>
          <a:xfrm>
            <a:off x="683409" y="1488184"/>
            <a:ext cx="7898615" cy="1416974"/>
            <a:chOff x="683410" y="1755475"/>
            <a:chExt cx="8052966" cy="1224033"/>
          </a:xfrm>
        </p:grpSpPr>
        <p:grpSp>
          <p:nvGrpSpPr>
            <p:cNvPr id="12" name="Group 11"/>
            <p:cNvGrpSpPr/>
            <p:nvPr/>
          </p:nvGrpSpPr>
          <p:grpSpPr>
            <a:xfrm>
              <a:off x="683410" y="1755475"/>
              <a:ext cx="1130530" cy="1224033"/>
              <a:chOff x="3724687" y="2852208"/>
              <a:chExt cx="1130530" cy="1224033"/>
            </a:xfrm>
          </p:grpSpPr>
          <p:grpSp>
            <p:nvGrpSpPr>
              <p:cNvPr id="13" name="Group 12"/>
              <p:cNvGrpSpPr/>
              <p:nvPr/>
            </p:nvGrpSpPr>
            <p:grpSpPr>
              <a:xfrm>
                <a:off x="3724687" y="2852208"/>
                <a:ext cx="1130530" cy="1224033"/>
                <a:chOff x="3724687" y="2852208"/>
                <a:chExt cx="1130530" cy="1224033"/>
              </a:xfrm>
            </p:grpSpPr>
            <p:pic>
              <p:nvPicPr>
                <p:cNvPr id="15" name="Picture 4"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687" y="2852208"/>
                  <a:ext cx="1130530" cy="122403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910988" y="3393195"/>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3806326" y="3034358"/>
                  <a:ext cx="958468" cy="239282"/>
                </a:xfrm>
                <a:prstGeom prst="rect">
                  <a:avLst/>
                </a:prstGeom>
                <a:noFill/>
              </p:spPr>
              <p:txBody>
                <a:bodyPr wrap="square" lIns="91440" tIns="45720" rIns="91440" bIns="45720" rtlCol="0" anchor="t">
                  <a:spAutoFit/>
                </a:bodyPr>
                <a:lstStyle/>
                <a:p>
                  <a:pPr algn="ctr"/>
                  <a:r>
                    <a:rPr lang="en-CA" sz="1200" b="1">
                      <a:cs typeface="Arial"/>
                    </a:rPr>
                    <a:t>MAY</a:t>
                  </a:r>
                </a:p>
              </p:txBody>
            </p:sp>
          </p:grpSp>
          <p:sp>
            <p:nvSpPr>
              <p:cNvPr id="14" name="TextBox 13"/>
              <p:cNvSpPr txBox="1"/>
              <p:nvPr/>
            </p:nvSpPr>
            <p:spPr>
              <a:xfrm>
                <a:off x="3806326" y="3292385"/>
                <a:ext cx="958468" cy="611608"/>
              </a:xfrm>
              <a:prstGeom prst="rect">
                <a:avLst/>
              </a:prstGeom>
              <a:noFill/>
            </p:spPr>
            <p:txBody>
              <a:bodyPr wrap="square" lIns="91440" tIns="45720" rIns="91440" bIns="45720" rtlCol="0" anchor="t">
                <a:spAutoFit/>
              </a:bodyPr>
              <a:lstStyle/>
              <a:p>
                <a:pPr algn="ctr"/>
                <a:r>
                  <a:rPr lang="en-CA" sz="4000">
                    <a:cs typeface="Arial"/>
                  </a:rPr>
                  <a:t>6</a:t>
                </a:r>
              </a:p>
            </p:txBody>
          </p:sp>
        </p:grpSp>
        <p:sp>
          <p:nvSpPr>
            <p:cNvPr id="18" name="TextBox 17"/>
            <p:cNvSpPr txBox="1"/>
            <p:nvPr/>
          </p:nvSpPr>
          <p:spPr>
            <a:xfrm>
              <a:off x="2038120" y="1755475"/>
              <a:ext cx="6698256" cy="771018"/>
            </a:xfrm>
            <a:prstGeom prst="rect">
              <a:avLst/>
            </a:prstGeom>
            <a:noFill/>
          </p:spPr>
          <p:txBody>
            <a:bodyPr wrap="square" lIns="91440" tIns="45720" rIns="91440" bIns="45720" rtlCol="0" anchor="t">
              <a:spAutoFit/>
            </a:bodyPr>
            <a:lstStyle/>
            <a:p>
              <a:r>
                <a:rPr lang="en-CA" sz="2000" b="1">
                  <a:solidFill>
                    <a:srgbClr val="005596"/>
                  </a:solidFill>
                </a:rPr>
                <a:t>REQUESTS FOR BILLING</a:t>
              </a:r>
            </a:p>
            <a:p>
              <a:pPr marL="285750" indent="-285750">
                <a:buClr>
                  <a:srgbClr val="005596"/>
                </a:buClr>
                <a:buFont typeface="Wingdings" panose="05000000000000000000" pitchFamily="2" charset="2"/>
                <a:buChar char="Ø"/>
              </a:pPr>
              <a:r>
                <a:rPr lang="en-CA" sz="1600"/>
                <a:t>Goods or services rendered in fiscal 2023/2024 must be received via email at </a:t>
              </a:r>
              <a:r>
                <a:rPr lang="en-CA" sz="1600" b="1">
                  <a:solidFill>
                    <a:srgbClr val="FFCF05"/>
                  </a:solidFill>
                </a:rPr>
                <a:t>arinv@uwindsor.ca</a:t>
              </a:r>
              <a:r>
                <a:rPr lang="en-CA" sz="1600"/>
                <a:t> before May 6, 2024</a:t>
              </a:r>
              <a:endParaRPr lang="en-CA" sz="1600" b="1">
                <a:cs typeface="Arial"/>
              </a:endParaRPr>
            </a:p>
          </p:txBody>
        </p:sp>
      </p:grpSp>
      <p:sp>
        <p:nvSpPr>
          <p:cNvPr id="20" name="Title 1"/>
          <p:cNvSpPr txBox="1">
            <a:spLocks/>
          </p:cNvSpPr>
          <p:nvPr/>
        </p:nvSpPr>
        <p:spPr>
          <a:xfrm>
            <a:off x="0" y="2846301"/>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CASH RECEIPTS DEPOSITED CENTRALLY</a:t>
            </a:r>
          </a:p>
        </p:txBody>
      </p:sp>
      <p:grpSp>
        <p:nvGrpSpPr>
          <p:cNvPr id="21" name="Group 20"/>
          <p:cNvGrpSpPr/>
          <p:nvPr/>
        </p:nvGrpSpPr>
        <p:grpSpPr>
          <a:xfrm>
            <a:off x="683424" y="3576015"/>
            <a:ext cx="8322255" cy="2923877"/>
            <a:chOff x="683410" y="1755475"/>
            <a:chExt cx="7990719" cy="2923877"/>
          </a:xfrm>
        </p:grpSpPr>
        <p:grpSp>
          <p:nvGrpSpPr>
            <p:cNvPr id="22" name="Group 21"/>
            <p:cNvGrpSpPr/>
            <p:nvPr/>
          </p:nvGrpSpPr>
          <p:grpSpPr>
            <a:xfrm>
              <a:off x="683410" y="1755475"/>
              <a:ext cx="1130530" cy="1224033"/>
              <a:chOff x="3724687" y="2852208"/>
              <a:chExt cx="1130530" cy="1224033"/>
            </a:xfrm>
          </p:grpSpPr>
          <p:grpSp>
            <p:nvGrpSpPr>
              <p:cNvPr id="24" name="Group 23"/>
              <p:cNvGrpSpPr/>
              <p:nvPr/>
            </p:nvGrpSpPr>
            <p:grpSpPr>
              <a:xfrm>
                <a:off x="3724687" y="2852208"/>
                <a:ext cx="1130530" cy="1224033"/>
                <a:chOff x="3724687" y="2852208"/>
                <a:chExt cx="1130530" cy="1224033"/>
              </a:xfrm>
            </p:grpSpPr>
            <p:pic>
              <p:nvPicPr>
                <p:cNvPr id="26" name="Picture 4"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687" y="2852208"/>
                  <a:ext cx="1130530" cy="122403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910988" y="3393195"/>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3806327" y="3034359"/>
                  <a:ext cx="958468" cy="276999"/>
                </a:xfrm>
                <a:prstGeom prst="rect">
                  <a:avLst/>
                </a:prstGeom>
                <a:noFill/>
              </p:spPr>
              <p:txBody>
                <a:bodyPr wrap="square" rtlCol="0">
                  <a:spAutoFit/>
                </a:bodyPr>
                <a:lstStyle/>
                <a:p>
                  <a:pPr algn="ctr"/>
                  <a:r>
                    <a:rPr lang="en-CA" sz="1200" b="1"/>
                    <a:t>APRIL</a:t>
                  </a:r>
                </a:p>
              </p:txBody>
            </p:sp>
          </p:grpSp>
          <p:sp>
            <p:nvSpPr>
              <p:cNvPr id="25" name="TextBox 24"/>
              <p:cNvSpPr txBox="1"/>
              <p:nvPr/>
            </p:nvSpPr>
            <p:spPr>
              <a:xfrm>
                <a:off x="3806327" y="3292385"/>
                <a:ext cx="958468" cy="708014"/>
              </a:xfrm>
              <a:prstGeom prst="rect">
                <a:avLst/>
              </a:prstGeom>
              <a:noFill/>
            </p:spPr>
            <p:txBody>
              <a:bodyPr wrap="square" lIns="91440" tIns="45720" rIns="91440" bIns="45720" rtlCol="0" anchor="t">
                <a:spAutoFit/>
              </a:bodyPr>
              <a:lstStyle/>
              <a:p>
                <a:pPr algn="ctr"/>
                <a:r>
                  <a:rPr lang="en-CA" sz="4000"/>
                  <a:t>24</a:t>
                </a:r>
                <a:endParaRPr lang="en-CA" sz="4001"/>
              </a:p>
            </p:txBody>
          </p:sp>
        </p:grpSp>
        <p:sp>
          <p:nvSpPr>
            <p:cNvPr id="23" name="TextBox 22"/>
            <p:cNvSpPr txBox="1"/>
            <p:nvPr/>
          </p:nvSpPr>
          <p:spPr>
            <a:xfrm>
              <a:off x="2038121" y="1755475"/>
              <a:ext cx="6636008" cy="2923877"/>
            </a:xfrm>
            <a:prstGeom prst="rect">
              <a:avLst/>
            </a:prstGeom>
            <a:noFill/>
          </p:spPr>
          <p:txBody>
            <a:bodyPr wrap="square" lIns="91440" tIns="45720" rIns="91440" bIns="45720" rtlCol="0" anchor="t">
              <a:spAutoFit/>
            </a:bodyPr>
            <a:lstStyle/>
            <a:p>
              <a:r>
                <a:rPr lang="en-CA" sz="2000" b="1">
                  <a:solidFill>
                    <a:srgbClr val="005596"/>
                  </a:solidFill>
                </a:rPr>
                <a:t>DEPOSITS VIA DISTRIBUTION SERVICES </a:t>
              </a:r>
              <a:r>
                <a:rPr lang="en-CA" sz="1000" b="1">
                  <a:solidFill>
                    <a:srgbClr val="005596"/>
                  </a:solidFill>
                </a:rPr>
                <a:t>OR</a:t>
              </a:r>
              <a:r>
                <a:rPr lang="en-CA" sz="2000" b="1">
                  <a:solidFill>
                    <a:srgbClr val="005596"/>
                  </a:solidFill>
                </a:rPr>
                <a:t> ACCOUNTS RECEIVABLE</a:t>
              </a:r>
            </a:p>
            <a:p>
              <a:pPr marL="285750" indent="-285750">
                <a:buClr>
                  <a:srgbClr val="005596"/>
                </a:buClr>
                <a:buFont typeface="Wingdings" panose="05000000000000000000" pitchFamily="2" charset="2"/>
                <a:buChar char="Ø"/>
              </a:pPr>
              <a:r>
                <a:rPr lang="en-CA" sz="1600"/>
                <a:t>This should be rare, but if you do have cheque or cash deposits, please arrange to drop off to distribution services to be sent to A/R prior to </a:t>
              </a:r>
              <a:r>
                <a:rPr lang="en-CA" sz="1600" b="1"/>
                <a:t>April 24th</a:t>
              </a:r>
              <a:r>
                <a:rPr lang="en-CA" sz="1600"/>
                <a:t>.  </a:t>
              </a:r>
              <a:endParaRPr lang="en-CA" sz="1600">
                <a:cs typeface="Arial"/>
              </a:endParaRPr>
            </a:p>
            <a:p>
              <a:pPr marL="285750" indent="-285750">
                <a:buClr>
                  <a:srgbClr val="005596"/>
                </a:buClr>
                <a:buFont typeface="Wingdings" panose="05000000000000000000" pitchFamily="2" charset="2"/>
                <a:buChar char="Ø"/>
              </a:pPr>
              <a:r>
                <a:rPr lang="en-CA" sz="1600"/>
                <a:t>NOTE:  cheques do become stale-dated. </a:t>
              </a:r>
              <a:endParaRPr lang="en-CA" sz="1600">
                <a:cs typeface="Arial"/>
              </a:endParaRPr>
            </a:p>
            <a:p>
              <a:pPr marL="285750" indent="-285750">
                <a:buClr>
                  <a:srgbClr val="005596"/>
                </a:buClr>
                <a:buFont typeface="Wingdings" panose="05000000000000000000" pitchFamily="2" charset="2"/>
                <a:buChar char="Ø"/>
              </a:pPr>
              <a:r>
                <a:rPr lang="en-CA" sz="1600"/>
                <a:t>If you are on campus for any reason and still have a petty cash fund, these have been discontinued.  Please send in those monies to AR if you are onsite.  Arrangements can be made directly through Gail Puskas</a:t>
              </a:r>
              <a:endParaRPr lang="en-CA" sz="1600">
                <a:cs typeface="Arial"/>
              </a:endParaRPr>
            </a:p>
            <a:p>
              <a:pPr marL="285750" indent="-285750">
                <a:buClr>
                  <a:srgbClr val="005596"/>
                </a:buClr>
                <a:buFont typeface="Wingdings" panose="05000000000000000000" pitchFamily="2" charset="2"/>
                <a:buChar char="Ø"/>
              </a:pPr>
              <a:endParaRPr lang="en-CA" sz="1600">
                <a:cs typeface="Arial"/>
              </a:endParaRPr>
            </a:p>
          </p:txBody>
        </p:sp>
      </p:grpSp>
    </p:spTree>
    <p:extLst>
      <p:ext uri="{BB962C8B-B14F-4D97-AF65-F5344CB8AC3E}">
        <p14:creationId xmlns:p14="http://schemas.microsoft.com/office/powerpoint/2010/main" val="713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12</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DEPOSIT SUMMARIES FOR DEPOSITS MADE BY DEPARTMENTS</a:t>
            </a:r>
          </a:p>
        </p:txBody>
      </p:sp>
      <p:grpSp>
        <p:nvGrpSpPr>
          <p:cNvPr id="5" name="Group 4"/>
          <p:cNvGrpSpPr/>
          <p:nvPr/>
        </p:nvGrpSpPr>
        <p:grpSpPr>
          <a:xfrm>
            <a:off x="524534" y="1459421"/>
            <a:ext cx="8094932" cy="2062103"/>
            <a:chOff x="641444" y="3601680"/>
            <a:chExt cx="8094932" cy="1525822"/>
          </a:xfrm>
        </p:grpSpPr>
        <p:grpSp>
          <p:nvGrpSpPr>
            <p:cNvPr id="6" name="Group 5"/>
            <p:cNvGrpSpPr/>
            <p:nvPr/>
          </p:nvGrpSpPr>
          <p:grpSpPr>
            <a:xfrm>
              <a:off x="641444" y="3601680"/>
              <a:ext cx="1136537" cy="1230537"/>
              <a:chOff x="594376" y="2908950"/>
              <a:chExt cx="1136537" cy="1230537"/>
            </a:xfrm>
          </p:grpSpPr>
          <p:grpSp>
            <p:nvGrpSpPr>
              <p:cNvPr id="8" name="Group 7"/>
              <p:cNvGrpSpPr/>
              <p:nvPr/>
            </p:nvGrpSpPr>
            <p:grpSpPr>
              <a:xfrm>
                <a:off x="594376" y="2908950"/>
                <a:ext cx="1136537" cy="1230537"/>
                <a:chOff x="594376" y="2908950"/>
                <a:chExt cx="1136537" cy="1230537"/>
              </a:xfrm>
            </p:grpSpPr>
            <p:grpSp>
              <p:nvGrpSpPr>
                <p:cNvPr id="10" name="Group 9"/>
                <p:cNvGrpSpPr/>
                <p:nvPr/>
              </p:nvGrpSpPr>
              <p:grpSpPr>
                <a:xfrm>
                  <a:off x="594376" y="2908950"/>
                  <a:ext cx="1136537" cy="1230537"/>
                  <a:chOff x="594376" y="2908950"/>
                  <a:chExt cx="1136537" cy="1230537"/>
                </a:xfrm>
              </p:grpSpPr>
              <p:pic>
                <p:nvPicPr>
                  <p:cNvPr id="12" name="Picture 6"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76" y="2908950"/>
                    <a:ext cx="1136537" cy="12305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p:cNvSpPr txBox="1"/>
                <p:nvPr/>
              </p:nvSpPr>
              <p:spPr>
                <a:xfrm>
                  <a:off x="683411" y="3103315"/>
                  <a:ext cx="958468" cy="204961"/>
                </a:xfrm>
                <a:prstGeom prst="rect">
                  <a:avLst/>
                </a:prstGeom>
                <a:noFill/>
              </p:spPr>
              <p:txBody>
                <a:bodyPr wrap="square" rtlCol="0">
                  <a:spAutoFit/>
                </a:bodyPr>
                <a:lstStyle/>
                <a:p>
                  <a:pPr algn="ctr"/>
                  <a:r>
                    <a:rPr lang="en-CA" sz="1200" b="1"/>
                    <a:t>MAY</a:t>
                  </a:r>
                </a:p>
              </p:txBody>
            </p:sp>
          </p:grpSp>
          <p:sp>
            <p:nvSpPr>
              <p:cNvPr id="9" name="TextBox 8"/>
              <p:cNvSpPr txBox="1"/>
              <p:nvPr/>
            </p:nvSpPr>
            <p:spPr>
              <a:xfrm>
                <a:off x="672759" y="3330370"/>
                <a:ext cx="958468" cy="523884"/>
              </a:xfrm>
              <a:prstGeom prst="rect">
                <a:avLst/>
              </a:prstGeom>
              <a:noFill/>
            </p:spPr>
            <p:txBody>
              <a:bodyPr wrap="square" lIns="91440" tIns="45720" rIns="91440" bIns="45720" rtlCol="0" anchor="t">
                <a:spAutoFit/>
              </a:bodyPr>
              <a:lstStyle/>
              <a:p>
                <a:pPr algn="ctr"/>
                <a:r>
                  <a:rPr lang="en-CA" sz="4000"/>
                  <a:t>08</a:t>
                </a:r>
                <a:endParaRPr lang="en-CA" sz="4001"/>
              </a:p>
            </p:txBody>
          </p:sp>
        </p:grpSp>
        <p:sp>
          <p:nvSpPr>
            <p:cNvPr id="7" name="TextBox 6"/>
            <p:cNvSpPr txBox="1"/>
            <p:nvPr/>
          </p:nvSpPr>
          <p:spPr>
            <a:xfrm>
              <a:off x="2038120" y="3601680"/>
              <a:ext cx="6698256" cy="1525822"/>
            </a:xfrm>
            <a:prstGeom prst="rect">
              <a:avLst/>
            </a:prstGeom>
            <a:noFill/>
          </p:spPr>
          <p:txBody>
            <a:bodyPr wrap="square" lIns="91440" tIns="45720" rIns="91440" bIns="45720" rtlCol="0" anchor="t">
              <a:spAutoFit/>
            </a:bodyPr>
            <a:lstStyle/>
            <a:p>
              <a:pPr marL="285750" indent="-285750">
                <a:buClr>
                  <a:srgbClr val="005596"/>
                </a:buClr>
                <a:buFont typeface="Wingdings" panose="05000000000000000000" pitchFamily="2" charset="2"/>
                <a:buChar char="Ø"/>
              </a:pPr>
              <a:r>
                <a:rPr lang="en-CA" sz="1600"/>
                <a:t>All funds received as revenue in April and not previously deposited must be prepared for deposit before April 24</a:t>
              </a:r>
              <a:r>
                <a:rPr lang="en-CA" sz="1600" baseline="30000"/>
                <a:t>th</a:t>
              </a:r>
              <a:r>
                <a:rPr lang="en-CA" sz="1600"/>
                <a:t>. </a:t>
              </a:r>
              <a:endParaRPr lang="en-CA" sz="1600">
                <a:cs typeface="Arial"/>
              </a:endParaRPr>
            </a:p>
            <a:p>
              <a:pPr marL="285750" indent="-285750">
                <a:buClr>
                  <a:srgbClr val="005596"/>
                </a:buClr>
                <a:buFont typeface="Wingdings" panose="05000000000000000000" pitchFamily="2" charset="2"/>
                <a:buChar char="Ø"/>
              </a:pPr>
              <a:r>
                <a:rPr lang="en-CA" sz="1600"/>
                <a:t>All Deposit Summaries must be submitted to the Accounts Receivable department by end of business day May 8</a:t>
              </a:r>
              <a:r>
                <a:rPr lang="en-CA" sz="1600" baseline="30000"/>
                <a:t>th</a:t>
              </a:r>
              <a:r>
                <a:rPr lang="en-CA" sz="1600"/>
                <a:t> </a:t>
              </a:r>
              <a:endParaRPr lang="en-CA" sz="1600">
                <a:cs typeface="Arial"/>
              </a:endParaRPr>
            </a:p>
            <a:p>
              <a:pPr marL="285750" indent="-285750">
                <a:buClr>
                  <a:srgbClr val="005596"/>
                </a:buClr>
                <a:buFont typeface="Wingdings" panose="05000000000000000000" pitchFamily="2" charset="2"/>
                <a:buChar char="Ø"/>
              </a:pPr>
              <a:r>
                <a:rPr lang="en-CA" sz="1600"/>
                <a:t>If you need to make arrangements for any cash or cheque deposits sitting on campus, please contact Gail Puskas in Accounts Receivable.</a:t>
              </a:r>
              <a:endParaRPr lang="en-CA" sz="1600">
                <a:cs typeface="Arial"/>
              </a:endParaRPr>
            </a:p>
            <a:p>
              <a:pPr>
                <a:buClr>
                  <a:srgbClr val="005596"/>
                </a:buClr>
              </a:pPr>
              <a:endParaRPr lang="en-CA" sz="1600">
                <a:cs typeface="Arial"/>
              </a:endParaRPr>
            </a:p>
          </p:txBody>
        </p:sp>
      </p:grpSp>
    </p:spTree>
    <p:extLst>
      <p:ext uri="{BB962C8B-B14F-4D97-AF65-F5344CB8AC3E}">
        <p14:creationId xmlns:p14="http://schemas.microsoft.com/office/powerpoint/2010/main" val="96519747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13</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JOURNAL ENTRIES &amp; BUDGET TRANSFERS </a:t>
            </a:r>
          </a:p>
        </p:txBody>
      </p:sp>
      <p:grpSp>
        <p:nvGrpSpPr>
          <p:cNvPr id="5" name="Group 4"/>
          <p:cNvGrpSpPr/>
          <p:nvPr/>
        </p:nvGrpSpPr>
        <p:grpSpPr>
          <a:xfrm>
            <a:off x="763865" y="1713461"/>
            <a:ext cx="8094932" cy="1631216"/>
            <a:chOff x="641444" y="3601680"/>
            <a:chExt cx="8094932" cy="1416589"/>
          </a:xfrm>
        </p:grpSpPr>
        <p:grpSp>
          <p:nvGrpSpPr>
            <p:cNvPr id="6" name="Group 5"/>
            <p:cNvGrpSpPr/>
            <p:nvPr/>
          </p:nvGrpSpPr>
          <p:grpSpPr>
            <a:xfrm>
              <a:off x="641444" y="3601680"/>
              <a:ext cx="1136537" cy="1230537"/>
              <a:chOff x="594376" y="2908950"/>
              <a:chExt cx="1136537" cy="1230537"/>
            </a:xfrm>
          </p:grpSpPr>
          <p:grpSp>
            <p:nvGrpSpPr>
              <p:cNvPr id="8" name="Group 7"/>
              <p:cNvGrpSpPr/>
              <p:nvPr/>
            </p:nvGrpSpPr>
            <p:grpSpPr>
              <a:xfrm>
                <a:off x="594376" y="2908950"/>
                <a:ext cx="1136537" cy="1230537"/>
                <a:chOff x="594376" y="2908950"/>
                <a:chExt cx="1136537" cy="1230537"/>
              </a:xfrm>
            </p:grpSpPr>
            <p:grpSp>
              <p:nvGrpSpPr>
                <p:cNvPr id="10" name="Group 9"/>
                <p:cNvGrpSpPr/>
                <p:nvPr/>
              </p:nvGrpSpPr>
              <p:grpSpPr>
                <a:xfrm>
                  <a:off x="594376" y="2908950"/>
                  <a:ext cx="1136537" cy="1230537"/>
                  <a:chOff x="594376" y="2908950"/>
                  <a:chExt cx="1136537" cy="1230537"/>
                </a:xfrm>
              </p:grpSpPr>
              <p:pic>
                <p:nvPicPr>
                  <p:cNvPr id="12" name="Picture 6"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76" y="2908950"/>
                    <a:ext cx="1136537" cy="12305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p:cNvSpPr txBox="1"/>
                <p:nvPr/>
              </p:nvSpPr>
              <p:spPr>
                <a:xfrm>
                  <a:off x="683411" y="3103315"/>
                  <a:ext cx="958468" cy="240553"/>
                </a:xfrm>
                <a:prstGeom prst="rect">
                  <a:avLst/>
                </a:prstGeom>
                <a:noFill/>
              </p:spPr>
              <p:txBody>
                <a:bodyPr wrap="square" rtlCol="0">
                  <a:spAutoFit/>
                </a:bodyPr>
                <a:lstStyle/>
                <a:p>
                  <a:pPr algn="ctr"/>
                  <a:r>
                    <a:rPr lang="en-CA" sz="1200" b="1"/>
                    <a:t>MAY</a:t>
                  </a:r>
                </a:p>
              </p:txBody>
            </p:sp>
          </p:grpSp>
          <p:sp>
            <p:nvSpPr>
              <p:cNvPr id="9" name="TextBox 8"/>
              <p:cNvSpPr txBox="1"/>
              <p:nvPr/>
            </p:nvSpPr>
            <p:spPr>
              <a:xfrm>
                <a:off x="672759" y="3330370"/>
                <a:ext cx="958468" cy="614857"/>
              </a:xfrm>
              <a:prstGeom prst="rect">
                <a:avLst/>
              </a:prstGeom>
              <a:noFill/>
            </p:spPr>
            <p:txBody>
              <a:bodyPr wrap="square" rtlCol="0">
                <a:spAutoFit/>
              </a:bodyPr>
              <a:lstStyle/>
              <a:p>
                <a:pPr algn="ctr"/>
                <a:r>
                  <a:rPr lang="en-CA" sz="4001"/>
                  <a:t>10</a:t>
                </a:r>
              </a:p>
            </p:txBody>
          </p:sp>
        </p:grpSp>
        <p:sp>
          <p:nvSpPr>
            <p:cNvPr id="7" name="TextBox 6"/>
            <p:cNvSpPr txBox="1"/>
            <p:nvPr/>
          </p:nvSpPr>
          <p:spPr>
            <a:xfrm>
              <a:off x="2038120" y="3601680"/>
              <a:ext cx="6698256" cy="1416589"/>
            </a:xfrm>
            <a:prstGeom prst="rect">
              <a:avLst/>
            </a:prstGeom>
            <a:noFill/>
          </p:spPr>
          <p:txBody>
            <a:bodyPr wrap="square" lIns="91440" tIns="45720" rIns="91440" bIns="45720" rtlCol="0" anchor="t">
              <a:spAutoFit/>
            </a:bodyPr>
            <a:lstStyle/>
            <a:p>
              <a:r>
                <a:rPr lang="en-CA" sz="2000" b="1">
                  <a:solidFill>
                    <a:srgbClr val="005596"/>
                  </a:solidFill>
                </a:rPr>
                <a:t>JOURNAL ENTRIES FOR PROCESSING</a:t>
              </a:r>
            </a:p>
            <a:p>
              <a:pPr marL="285750" indent="-285750">
                <a:buClr>
                  <a:srgbClr val="005596"/>
                </a:buClr>
                <a:buFont typeface="Wingdings" panose="05000000000000000000" pitchFamily="2" charset="2"/>
                <a:buChar char="Ø"/>
              </a:pPr>
              <a:r>
                <a:rPr lang="en-CA" sz="1600"/>
                <a:t>Journal entries related to 2023/2024 submitted for processing via </a:t>
              </a:r>
              <a:r>
                <a:rPr lang="en-CA" sz="1600" b="1" u="sng">
                  <a:solidFill>
                    <a:srgbClr val="FFCF05"/>
                  </a:solidFill>
                  <a:hlinkClick r:id="rId4"/>
                </a:rPr>
                <a:t>Team Dynamix Tickets</a:t>
              </a:r>
              <a:r>
                <a:rPr lang="en-CA" sz="1600"/>
                <a:t> should be submitted before </a:t>
              </a:r>
              <a:r>
                <a:rPr lang="en-CA" sz="1600" b="1"/>
                <a:t>May 10</a:t>
              </a:r>
              <a:r>
                <a:rPr lang="en-CA" sz="1600" b="1" baseline="30000"/>
                <a:t>th</a:t>
              </a:r>
              <a:r>
                <a:rPr lang="en-CA" sz="1600" b="1"/>
                <a:t> </a:t>
              </a:r>
              <a:endParaRPr lang="en-CA" sz="1600" b="1">
                <a:cs typeface="Arial"/>
              </a:endParaRPr>
            </a:p>
            <a:p>
              <a:pPr marL="285750" indent="-285750">
                <a:buClr>
                  <a:srgbClr val="005596"/>
                </a:buClr>
                <a:buFont typeface="Wingdings" panose="05000000000000000000" pitchFamily="2" charset="2"/>
                <a:buChar char="Ø"/>
              </a:pPr>
              <a:r>
                <a:rPr lang="en-CA" sz="1600"/>
                <a:t>Please check your entries to ensure you’ve selected an accounting date of </a:t>
              </a:r>
              <a:r>
                <a:rPr lang="en-CA" sz="1600" b="1"/>
                <a:t>April 30</a:t>
              </a:r>
              <a:r>
                <a:rPr lang="en-CA" sz="1600" b="1" baseline="30000"/>
                <a:t>th</a:t>
              </a:r>
              <a:r>
                <a:rPr lang="en-CA" sz="1600" b="1"/>
                <a:t>  </a:t>
              </a:r>
              <a:r>
                <a:rPr lang="en-CA" sz="1600"/>
                <a:t>or earlier  </a:t>
              </a:r>
              <a:endParaRPr lang="en-CA" sz="1600">
                <a:cs typeface="Arial"/>
              </a:endParaRPr>
            </a:p>
            <a:p>
              <a:pPr>
                <a:buClr>
                  <a:srgbClr val="005596"/>
                </a:buClr>
              </a:pPr>
              <a:endParaRPr lang="en-CA" sz="1600" b="1"/>
            </a:p>
          </p:txBody>
        </p:sp>
      </p:grpSp>
      <p:sp>
        <p:nvSpPr>
          <p:cNvPr id="23" name="Rectangle 22"/>
          <p:cNvSpPr/>
          <p:nvPr/>
        </p:nvSpPr>
        <p:spPr>
          <a:xfrm>
            <a:off x="0" y="5583975"/>
            <a:ext cx="9144000" cy="538865"/>
          </a:xfrm>
          <a:prstGeom prst="rect">
            <a:avLst/>
          </a:prstGeom>
          <a:solidFill>
            <a:srgbClr val="005596"/>
          </a:solidFill>
        </p:spPr>
        <p:txBody>
          <a:bodyPr wrap="square" lIns="91440" tIns="45720" rIns="91440" bIns="45720" anchor="t">
            <a:spAutoFit/>
          </a:bodyPr>
          <a:lstStyle/>
          <a:p>
            <a:pPr algn="ctr"/>
            <a:r>
              <a:rPr lang="en-CA" sz="1450">
                <a:solidFill>
                  <a:srgbClr val="FFCF05"/>
                </a:solidFill>
                <a:latin typeface="Arial"/>
                <a:cs typeface="Arial"/>
              </a:rPr>
              <a:t>NOTE: </a:t>
            </a:r>
            <a:r>
              <a:rPr lang="en-CA" sz="1450">
                <a:solidFill>
                  <a:srgbClr val="FFC000"/>
                </a:solidFill>
                <a:latin typeface="Arial"/>
                <a:cs typeface="Arial"/>
              </a:rPr>
              <a:t>THERE IS A </a:t>
            </a:r>
            <a:r>
              <a:rPr lang="en-CA" sz="1450" b="1">
                <a:solidFill>
                  <a:srgbClr val="FFC000"/>
                </a:solidFill>
                <a:latin typeface="Arial"/>
                <a:cs typeface="Arial"/>
              </a:rPr>
              <a:t>NO TOLERANCE </a:t>
            </a:r>
            <a:r>
              <a:rPr lang="en-CA" sz="1450">
                <a:solidFill>
                  <a:srgbClr val="FFC000"/>
                </a:solidFill>
                <a:latin typeface="Arial"/>
                <a:cs typeface="Arial"/>
              </a:rPr>
              <a:t>POLICY FOR LATE JOURNAL ENTRIES IMPACTING </a:t>
            </a:r>
            <a:r>
              <a:rPr lang="en-CA" sz="1450" b="1">
                <a:solidFill>
                  <a:srgbClr val="FFC000"/>
                </a:solidFill>
                <a:latin typeface="Arial"/>
                <a:cs typeface="Arial"/>
              </a:rPr>
              <a:t>TRUST FUNDS </a:t>
            </a:r>
            <a:r>
              <a:rPr lang="en-CA" sz="1450">
                <a:solidFill>
                  <a:srgbClr val="FFC000"/>
                </a:solidFill>
                <a:latin typeface="Arial"/>
                <a:cs typeface="Arial"/>
              </a:rPr>
              <a:t>(04/06/07/09). ANY ENTRY NOT POSTED BY THE DEADLINES CANNOT BE POSTED TO 2023/2024</a:t>
            </a:r>
            <a:endParaRPr lang="en-CA" sz="145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32CC26-54A0-7AAC-A9DD-87746EF62576}"/>
              </a:ext>
            </a:extLst>
          </p:cNvPr>
          <p:cNvSpPr txBox="1"/>
          <p:nvPr/>
        </p:nvSpPr>
        <p:spPr>
          <a:xfrm>
            <a:off x="2160541" y="3429000"/>
            <a:ext cx="6698256" cy="1138773"/>
          </a:xfrm>
          <a:prstGeom prst="rect">
            <a:avLst/>
          </a:prstGeom>
          <a:noFill/>
        </p:spPr>
        <p:txBody>
          <a:bodyPr wrap="square" lIns="91440" tIns="45720" rIns="91440" bIns="45720" rtlCol="0" anchor="t">
            <a:spAutoFit/>
          </a:bodyPr>
          <a:lstStyle/>
          <a:p>
            <a:r>
              <a:rPr lang="en-CA" sz="2000" b="1">
                <a:solidFill>
                  <a:srgbClr val="005596"/>
                </a:solidFill>
              </a:rPr>
              <a:t>BUDGET TRANSFERS FOR PROCESSING</a:t>
            </a:r>
          </a:p>
          <a:p>
            <a:pPr marL="285750" indent="-285750">
              <a:buClr>
                <a:srgbClr val="005596"/>
              </a:buClr>
              <a:buFont typeface="Wingdings" panose="05000000000000000000" pitchFamily="2" charset="2"/>
              <a:buChar char="Ø"/>
            </a:pPr>
            <a:r>
              <a:rPr lang="en-CA" sz="1600"/>
              <a:t>Budget transfer entries related to 2023/2024 should be submitted before </a:t>
            </a:r>
            <a:r>
              <a:rPr lang="en-CA" sz="1600" b="1"/>
              <a:t>May 17</a:t>
            </a:r>
            <a:r>
              <a:rPr lang="en-CA" sz="1600" b="1" baseline="30000"/>
              <a:t>th</a:t>
            </a:r>
            <a:r>
              <a:rPr lang="en-CA" sz="1600" b="1"/>
              <a:t> </a:t>
            </a:r>
            <a:endParaRPr lang="en-CA" sz="1600" b="1">
              <a:cs typeface="Arial"/>
            </a:endParaRPr>
          </a:p>
          <a:p>
            <a:pPr>
              <a:buClr>
                <a:srgbClr val="005596"/>
              </a:buClr>
            </a:pPr>
            <a:endParaRPr lang="en-CA" sz="1600" b="1"/>
          </a:p>
        </p:txBody>
      </p:sp>
      <p:pic>
        <p:nvPicPr>
          <p:cNvPr id="15" name="Picture 6" descr="Image result for april red and white CALENDAR ICON PNG">
            <a:extLst>
              <a:ext uri="{FF2B5EF4-FFF2-40B4-BE49-F238E27FC236}">
                <a16:creationId xmlns:a16="http://schemas.microsoft.com/office/drawing/2014/main" id="{2E616198-48D6-89E3-4A14-4CA4369EAA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65" y="3408353"/>
            <a:ext cx="1136537" cy="14169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8EE9737-1348-69B1-129C-3E2FAEAA2261}"/>
              </a:ext>
            </a:extLst>
          </p:cNvPr>
          <p:cNvSpPr txBox="1"/>
          <p:nvPr/>
        </p:nvSpPr>
        <p:spPr>
          <a:xfrm>
            <a:off x="842248" y="3933599"/>
            <a:ext cx="958468" cy="708014"/>
          </a:xfrm>
          <a:prstGeom prst="rect">
            <a:avLst/>
          </a:prstGeom>
          <a:solidFill>
            <a:schemeClr val="bg1"/>
          </a:solidFill>
        </p:spPr>
        <p:txBody>
          <a:bodyPr wrap="square" rtlCol="0">
            <a:spAutoFit/>
          </a:bodyPr>
          <a:lstStyle/>
          <a:p>
            <a:pPr algn="ctr"/>
            <a:r>
              <a:rPr lang="en-CA" sz="4001"/>
              <a:t>17</a:t>
            </a:r>
          </a:p>
        </p:txBody>
      </p:sp>
    </p:spTree>
    <p:extLst>
      <p:ext uri="{BB962C8B-B14F-4D97-AF65-F5344CB8AC3E}">
        <p14:creationId xmlns:p14="http://schemas.microsoft.com/office/powerpoint/2010/main" val="192818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14</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PRELIMINARY MONTH-END REPORTS</a:t>
            </a:r>
          </a:p>
        </p:txBody>
      </p:sp>
      <p:grpSp>
        <p:nvGrpSpPr>
          <p:cNvPr id="5" name="Group 4"/>
          <p:cNvGrpSpPr/>
          <p:nvPr/>
        </p:nvGrpSpPr>
        <p:grpSpPr>
          <a:xfrm>
            <a:off x="723095" y="1384032"/>
            <a:ext cx="8094932" cy="2852833"/>
            <a:chOff x="641444" y="3601680"/>
            <a:chExt cx="8094932" cy="1035089"/>
          </a:xfrm>
        </p:grpSpPr>
        <p:grpSp>
          <p:nvGrpSpPr>
            <p:cNvPr id="6" name="Group 5"/>
            <p:cNvGrpSpPr/>
            <p:nvPr/>
          </p:nvGrpSpPr>
          <p:grpSpPr>
            <a:xfrm>
              <a:off x="641444" y="3601680"/>
              <a:ext cx="1136537" cy="1035089"/>
              <a:chOff x="594376" y="2908950"/>
              <a:chExt cx="1136537" cy="1035089"/>
            </a:xfrm>
          </p:grpSpPr>
          <p:grpSp>
            <p:nvGrpSpPr>
              <p:cNvPr id="8" name="Group 7"/>
              <p:cNvGrpSpPr/>
              <p:nvPr/>
            </p:nvGrpSpPr>
            <p:grpSpPr>
              <a:xfrm>
                <a:off x="594376" y="2908950"/>
                <a:ext cx="1136537" cy="1035089"/>
                <a:chOff x="594376" y="2908950"/>
                <a:chExt cx="1136537" cy="1035089"/>
              </a:xfrm>
            </p:grpSpPr>
            <p:grpSp>
              <p:nvGrpSpPr>
                <p:cNvPr id="10" name="Group 9"/>
                <p:cNvGrpSpPr/>
                <p:nvPr/>
              </p:nvGrpSpPr>
              <p:grpSpPr>
                <a:xfrm>
                  <a:off x="594376" y="2908950"/>
                  <a:ext cx="1136537" cy="1035089"/>
                  <a:chOff x="594376" y="2908950"/>
                  <a:chExt cx="1136537" cy="1035089"/>
                </a:xfrm>
              </p:grpSpPr>
              <p:pic>
                <p:nvPicPr>
                  <p:cNvPr id="12" name="Picture 6"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76" y="2908950"/>
                    <a:ext cx="1136537" cy="4940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p:cNvSpPr txBox="1"/>
                <p:nvPr/>
              </p:nvSpPr>
              <p:spPr>
                <a:xfrm>
                  <a:off x="672759" y="2996944"/>
                  <a:ext cx="958468" cy="100503"/>
                </a:xfrm>
                <a:prstGeom prst="rect">
                  <a:avLst/>
                </a:prstGeom>
                <a:noFill/>
              </p:spPr>
              <p:txBody>
                <a:bodyPr wrap="square" rtlCol="0">
                  <a:spAutoFit/>
                </a:bodyPr>
                <a:lstStyle/>
                <a:p>
                  <a:pPr algn="ctr"/>
                  <a:r>
                    <a:rPr lang="en-CA" sz="1200" b="1"/>
                    <a:t>MAY</a:t>
                  </a:r>
                </a:p>
              </p:txBody>
            </p:sp>
          </p:grpSp>
          <p:sp>
            <p:nvSpPr>
              <p:cNvPr id="9" name="TextBox 8"/>
              <p:cNvSpPr txBox="1"/>
              <p:nvPr/>
            </p:nvSpPr>
            <p:spPr>
              <a:xfrm>
                <a:off x="683411" y="3112910"/>
                <a:ext cx="947816" cy="256888"/>
              </a:xfrm>
              <a:prstGeom prst="rect">
                <a:avLst/>
              </a:prstGeom>
              <a:solidFill>
                <a:schemeClr val="bg1"/>
              </a:solidFill>
            </p:spPr>
            <p:txBody>
              <a:bodyPr wrap="square" lIns="91440" tIns="45720" rIns="91440" bIns="45720" rtlCol="0" anchor="t">
                <a:spAutoFit/>
              </a:bodyPr>
              <a:lstStyle/>
              <a:p>
                <a:pPr algn="ctr"/>
                <a:r>
                  <a:rPr lang="en-US" sz="4000"/>
                  <a:t>06</a:t>
                </a:r>
                <a:endParaRPr lang="en-CA" sz="4001"/>
              </a:p>
            </p:txBody>
          </p:sp>
        </p:grpSp>
        <p:sp>
          <p:nvSpPr>
            <p:cNvPr id="7" name="TextBox 6"/>
            <p:cNvSpPr txBox="1"/>
            <p:nvPr/>
          </p:nvSpPr>
          <p:spPr>
            <a:xfrm>
              <a:off x="2038120" y="3601680"/>
              <a:ext cx="6698256" cy="413179"/>
            </a:xfrm>
            <a:prstGeom prst="rect">
              <a:avLst/>
            </a:prstGeom>
            <a:noFill/>
          </p:spPr>
          <p:txBody>
            <a:bodyPr wrap="square" rtlCol="0">
              <a:spAutoFit/>
            </a:bodyPr>
            <a:lstStyle/>
            <a:p>
              <a:r>
                <a:rPr lang="en-CA" sz="2000" b="1">
                  <a:solidFill>
                    <a:srgbClr val="005596"/>
                  </a:solidFill>
                </a:rPr>
                <a:t>DEPARTMENTAL REVIEW</a:t>
              </a:r>
            </a:p>
            <a:p>
              <a:pPr marL="285760" indent="-285760">
                <a:buClr>
                  <a:srgbClr val="005596"/>
                </a:buClr>
                <a:buFont typeface="Wingdings" panose="05000000000000000000" pitchFamily="2" charset="2"/>
                <a:buChar char="Ø"/>
              </a:pPr>
              <a:r>
                <a:rPr lang="en-CA" sz="1600"/>
                <a:t>You will receive a preliminary April month-end report for departmental review </a:t>
              </a:r>
            </a:p>
            <a:p>
              <a:pPr>
                <a:buClr>
                  <a:srgbClr val="005596"/>
                </a:buClr>
              </a:pPr>
              <a:endParaRPr lang="en-CA" sz="1600"/>
            </a:p>
          </p:txBody>
        </p:sp>
      </p:grpSp>
      <p:grpSp>
        <p:nvGrpSpPr>
          <p:cNvPr id="23" name="Group 22"/>
          <p:cNvGrpSpPr/>
          <p:nvPr/>
        </p:nvGrpSpPr>
        <p:grpSpPr>
          <a:xfrm>
            <a:off x="723095" y="3036668"/>
            <a:ext cx="8094932" cy="1230537"/>
            <a:chOff x="641444" y="3601680"/>
            <a:chExt cx="8094932" cy="1230537"/>
          </a:xfrm>
        </p:grpSpPr>
        <p:grpSp>
          <p:nvGrpSpPr>
            <p:cNvPr id="24" name="Group 23"/>
            <p:cNvGrpSpPr/>
            <p:nvPr/>
          </p:nvGrpSpPr>
          <p:grpSpPr>
            <a:xfrm>
              <a:off x="641444" y="3601680"/>
              <a:ext cx="1136537" cy="1230537"/>
              <a:chOff x="594376" y="2908950"/>
              <a:chExt cx="1136537" cy="1230537"/>
            </a:xfrm>
          </p:grpSpPr>
          <p:grpSp>
            <p:nvGrpSpPr>
              <p:cNvPr id="26" name="Group 25"/>
              <p:cNvGrpSpPr/>
              <p:nvPr/>
            </p:nvGrpSpPr>
            <p:grpSpPr>
              <a:xfrm>
                <a:off x="594376" y="2908950"/>
                <a:ext cx="1136537" cy="1230537"/>
                <a:chOff x="594376" y="2908950"/>
                <a:chExt cx="1136537" cy="1230537"/>
              </a:xfrm>
            </p:grpSpPr>
            <p:grpSp>
              <p:nvGrpSpPr>
                <p:cNvPr id="28" name="Group 27"/>
                <p:cNvGrpSpPr/>
                <p:nvPr/>
              </p:nvGrpSpPr>
              <p:grpSpPr>
                <a:xfrm>
                  <a:off x="594376" y="2908950"/>
                  <a:ext cx="1136537" cy="1230537"/>
                  <a:chOff x="594376" y="2908950"/>
                  <a:chExt cx="1136537" cy="1230537"/>
                </a:xfrm>
              </p:grpSpPr>
              <p:pic>
                <p:nvPicPr>
                  <p:cNvPr id="30" name="Picture 6"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76" y="2908950"/>
                    <a:ext cx="1136537" cy="123053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9" name="TextBox 28"/>
                <p:cNvSpPr txBox="1"/>
                <p:nvPr/>
              </p:nvSpPr>
              <p:spPr>
                <a:xfrm>
                  <a:off x="683411" y="3103315"/>
                  <a:ext cx="958468" cy="276999"/>
                </a:xfrm>
                <a:prstGeom prst="rect">
                  <a:avLst/>
                </a:prstGeom>
                <a:noFill/>
              </p:spPr>
              <p:txBody>
                <a:bodyPr wrap="square" rtlCol="0">
                  <a:spAutoFit/>
                </a:bodyPr>
                <a:lstStyle/>
                <a:p>
                  <a:pPr algn="ctr"/>
                  <a:r>
                    <a:rPr lang="en-CA" sz="1200" b="1"/>
                    <a:t>MAY</a:t>
                  </a:r>
                </a:p>
              </p:txBody>
            </p:sp>
          </p:grpSp>
          <p:sp>
            <p:nvSpPr>
              <p:cNvPr id="27" name="TextBox 26"/>
              <p:cNvSpPr txBox="1"/>
              <p:nvPr/>
            </p:nvSpPr>
            <p:spPr>
              <a:xfrm>
                <a:off x="672759" y="3330370"/>
                <a:ext cx="958468" cy="708014"/>
              </a:xfrm>
              <a:prstGeom prst="rect">
                <a:avLst/>
              </a:prstGeom>
              <a:noFill/>
            </p:spPr>
            <p:txBody>
              <a:bodyPr wrap="square" rtlCol="0">
                <a:spAutoFit/>
              </a:bodyPr>
              <a:lstStyle/>
              <a:p>
                <a:pPr algn="ctr"/>
                <a:r>
                  <a:rPr lang="en-CA" sz="4001"/>
                  <a:t>10</a:t>
                </a:r>
              </a:p>
            </p:txBody>
          </p:sp>
        </p:grpSp>
        <p:sp>
          <p:nvSpPr>
            <p:cNvPr id="25" name="TextBox 24"/>
            <p:cNvSpPr txBox="1"/>
            <p:nvPr/>
          </p:nvSpPr>
          <p:spPr>
            <a:xfrm>
              <a:off x="2038120" y="3601680"/>
              <a:ext cx="6698256" cy="1138773"/>
            </a:xfrm>
            <a:prstGeom prst="rect">
              <a:avLst/>
            </a:prstGeom>
            <a:noFill/>
          </p:spPr>
          <p:txBody>
            <a:bodyPr wrap="square" rtlCol="0">
              <a:spAutoFit/>
            </a:bodyPr>
            <a:lstStyle/>
            <a:p>
              <a:r>
                <a:rPr lang="en-CA" sz="2000" b="1">
                  <a:solidFill>
                    <a:srgbClr val="005596"/>
                  </a:solidFill>
                </a:rPr>
                <a:t>REVIEW RESUBMIT </a:t>
              </a:r>
            </a:p>
            <a:p>
              <a:pPr marL="285760" indent="-285760">
                <a:buClr>
                  <a:srgbClr val="005596"/>
                </a:buClr>
                <a:buFont typeface="Wingdings" panose="05000000000000000000" pitchFamily="2" charset="2"/>
                <a:buChar char="Ø"/>
              </a:pPr>
              <a:r>
                <a:rPr lang="en-CA" sz="1600"/>
                <a:t>Please review the preliminary month-end reports to identify any missing entries and complete entries as required before end of business day </a:t>
              </a:r>
            </a:p>
          </p:txBody>
        </p:sp>
      </p:grpSp>
      <p:grpSp>
        <p:nvGrpSpPr>
          <p:cNvPr id="35" name="Group 34"/>
          <p:cNvGrpSpPr/>
          <p:nvPr/>
        </p:nvGrpSpPr>
        <p:grpSpPr>
          <a:xfrm>
            <a:off x="0" y="4668408"/>
            <a:ext cx="9144000" cy="560503"/>
            <a:chOff x="44537" y="4996162"/>
            <a:chExt cx="9144000" cy="560502"/>
          </a:xfrm>
        </p:grpSpPr>
        <p:sp>
          <p:nvSpPr>
            <p:cNvPr id="34" name="Rectangle 33"/>
            <p:cNvSpPr/>
            <p:nvPr/>
          </p:nvSpPr>
          <p:spPr>
            <a:xfrm>
              <a:off x="44537" y="5101673"/>
              <a:ext cx="9144000" cy="338554"/>
            </a:xfrm>
            <a:prstGeom prst="rect">
              <a:avLst/>
            </a:prstGeom>
            <a:solidFill>
              <a:srgbClr val="FFCF05"/>
            </a:solidFill>
          </p:spPr>
          <p:txBody>
            <a:bodyPr wrap="square">
              <a:spAutoFit/>
            </a:bodyPr>
            <a:lstStyle/>
            <a:p>
              <a:pPr algn="ctr"/>
              <a:r>
                <a:rPr lang="en-CA" sz="1600">
                  <a:solidFill>
                    <a:srgbClr val="005596"/>
                  </a:solidFill>
                </a:rPr>
                <a:t>IF YOU REQUIRE ASSISTANCE, PLEASE CONTACT YOUR BUDGET ANALYST</a:t>
              </a:r>
            </a:p>
          </p:txBody>
        </p:sp>
        <p:pic>
          <p:nvPicPr>
            <p:cNvPr id="32" name="Picture 31"/>
            <p:cNvPicPr>
              <a:picLocks noChangeAspect="1"/>
            </p:cNvPicPr>
            <p:nvPr/>
          </p:nvPicPr>
          <p:blipFill>
            <a:blip r:embed="rId4"/>
            <a:stretch>
              <a:fillRect/>
            </a:stretch>
          </p:blipFill>
          <p:spPr>
            <a:xfrm>
              <a:off x="311937" y="4996162"/>
              <a:ext cx="455694" cy="560502"/>
            </a:xfrm>
            <a:prstGeom prst="rect">
              <a:avLst/>
            </a:prstGeom>
          </p:spPr>
        </p:pic>
      </p:grpSp>
      <p:sp>
        <p:nvSpPr>
          <p:cNvPr id="33" name="TextBox 32"/>
          <p:cNvSpPr txBox="1"/>
          <p:nvPr/>
        </p:nvSpPr>
        <p:spPr>
          <a:xfrm>
            <a:off x="1345427" y="5654841"/>
            <a:ext cx="7110269" cy="369332"/>
          </a:xfrm>
          <a:prstGeom prst="rect">
            <a:avLst/>
          </a:prstGeom>
          <a:noFill/>
        </p:spPr>
        <p:txBody>
          <a:bodyPr wrap="square" rtlCol="0">
            <a:spAutoFit/>
          </a:bodyPr>
          <a:lstStyle/>
          <a:p>
            <a:endParaRPr lang="en-CA"/>
          </a:p>
        </p:txBody>
      </p:sp>
    </p:spTree>
    <p:extLst>
      <p:ext uri="{BB962C8B-B14F-4D97-AF65-F5344CB8AC3E}">
        <p14:creationId xmlns:p14="http://schemas.microsoft.com/office/powerpoint/2010/main" val="310287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15</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INVENTORIES </a:t>
            </a:r>
          </a:p>
        </p:txBody>
      </p:sp>
      <p:sp>
        <p:nvSpPr>
          <p:cNvPr id="5" name="Rectangle 4"/>
          <p:cNvSpPr/>
          <p:nvPr/>
        </p:nvSpPr>
        <p:spPr>
          <a:xfrm>
            <a:off x="0" y="2624207"/>
            <a:ext cx="9144000" cy="584775"/>
          </a:xfrm>
          <a:prstGeom prst="rect">
            <a:avLst/>
          </a:prstGeom>
          <a:solidFill>
            <a:srgbClr val="005596"/>
          </a:solidFill>
        </p:spPr>
        <p:txBody>
          <a:bodyPr wrap="square">
            <a:spAutoFit/>
          </a:bodyPr>
          <a:lstStyle/>
          <a:p>
            <a:pPr algn="ctr"/>
            <a:r>
              <a:rPr lang="en-CA" sz="1600">
                <a:solidFill>
                  <a:srgbClr val="FFCF05"/>
                </a:solidFill>
              </a:rPr>
              <a:t>A MEMO OUTLINING SPECIFIC YEAR END INVENTORY PROCEDURES HAS BEEN FORWARDED UNDER SEPARATE COVER TO THOSE DEPARTMENTS HOLDING INVENTORY</a:t>
            </a:r>
            <a:endParaRPr lang="en-CA" sz="1600">
              <a:solidFill>
                <a:srgbClr val="FFCF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60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1" y="3136612"/>
            <a:ext cx="8039100" cy="1077218"/>
          </a:xfrm>
          <a:prstGeom prst="rect">
            <a:avLst/>
          </a:prstGeom>
          <a:noFill/>
        </p:spPr>
        <p:txBody>
          <a:bodyPr wrap="square" lIns="91440" tIns="45720" rIns="91440" bIns="45720" rtlCol="0" anchor="t">
            <a:spAutoFit/>
          </a:bodyPr>
          <a:lstStyle/>
          <a:p>
            <a:pPr algn="ctr"/>
            <a:r>
              <a:rPr lang="en-CA" sz="3200" b="1">
                <a:solidFill>
                  <a:srgbClr val="FFCF05"/>
                </a:solidFill>
              </a:rPr>
              <a:t>Recent Updates and Process Reminders From Finance</a:t>
            </a:r>
            <a:endParaRPr lang="en-CA" sz="2800" b="1" u="sng">
              <a:solidFill>
                <a:schemeClr val="bg1"/>
              </a:solidFill>
            </a:endParaRPr>
          </a:p>
        </p:txBody>
      </p:sp>
    </p:spTree>
    <p:extLst>
      <p:ext uri="{BB962C8B-B14F-4D97-AF65-F5344CB8AC3E}">
        <p14:creationId xmlns:p14="http://schemas.microsoft.com/office/powerpoint/2010/main" val="222738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17</a:t>
            </a:fld>
            <a:endParaRPr lang="en-US">
              <a:solidFill>
                <a:prstClr val="black">
                  <a:tint val="75000"/>
                </a:prstClr>
              </a:solidFill>
            </a:endParaRPr>
          </a:p>
        </p:txBody>
      </p:sp>
      <p:sp>
        <p:nvSpPr>
          <p:cNvPr id="4" name="Title 1"/>
          <p:cNvSpPr txBox="1">
            <a:spLocks/>
          </p:cNvSpPr>
          <p:nvPr/>
        </p:nvSpPr>
        <p:spPr>
          <a:xfrm>
            <a:off x="0" y="289646"/>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JOURNAL ENTRIES AND ACCOUNTS RECEIABLES</a:t>
            </a:r>
            <a:endParaRPr lang="en-US"/>
          </a:p>
        </p:txBody>
      </p:sp>
      <p:sp>
        <p:nvSpPr>
          <p:cNvPr id="6" name="TextBox 5">
            <a:extLst>
              <a:ext uri="{FF2B5EF4-FFF2-40B4-BE49-F238E27FC236}">
                <a16:creationId xmlns:a16="http://schemas.microsoft.com/office/drawing/2014/main" id="{7CCFCD25-3B49-4C50-B580-16A24919D238}"/>
              </a:ext>
            </a:extLst>
          </p:cNvPr>
          <p:cNvSpPr txBox="1"/>
          <p:nvPr/>
        </p:nvSpPr>
        <p:spPr>
          <a:xfrm>
            <a:off x="113557" y="1012301"/>
            <a:ext cx="8712944" cy="5632311"/>
          </a:xfrm>
          <a:prstGeom prst="rect">
            <a:avLst/>
          </a:prstGeom>
          <a:noFill/>
        </p:spPr>
        <p:txBody>
          <a:bodyPr wrap="square" lIns="91440" tIns="45720" rIns="91440" bIns="45720" rtlCol="0" anchor="t">
            <a:spAutoFit/>
          </a:bodyPr>
          <a:lstStyle/>
          <a:p>
            <a:pPr>
              <a:buClr>
                <a:srgbClr val="005596"/>
              </a:buClr>
            </a:pPr>
            <a:endParaRPr lang="en-CA" b="1">
              <a:solidFill>
                <a:srgbClr val="075698"/>
              </a:solidFill>
            </a:endParaRPr>
          </a:p>
          <a:p>
            <a:pPr>
              <a:buClr>
                <a:srgbClr val="005596"/>
              </a:buClr>
            </a:pPr>
            <a:r>
              <a:rPr lang="en-CA" b="1">
                <a:solidFill>
                  <a:srgbClr val="075698"/>
                </a:solidFill>
              </a:rPr>
              <a:t>SUBMITTING A JOURNAL ENTRY</a:t>
            </a:r>
            <a:endParaRPr lang="en-CA" b="1">
              <a:solidFill>
                <a:srgbClr val="075698"/>
              </a:solidFill>
              <a:cs typeface="Arial"/>
            </a:endParaRPr>
          </a:p>
          <a:p>
            <a:pPr marL="285750" indent="-285750">
              <a:buClr>
                <a:srgbClr val="005596"/>
              </a:buClr>
              <a:buFont typeface="Wingdings" panose="05000000000000000000" pitchFamily="2" charset="2"/>
              <a:buChar char="Ø"/>
            </a:pPr>
            <a:r>
              <a:rPr lang="en-CA"/>
              <a:t>A TDX ticket is to be used for submitting a journal entry. </a:t>
            </a:r>
            <a:endParaRPr lang="en-CA">
              <a:cs typeface="Arial"/>
            </a:endParaRPr>
          </a:p>
          <a:p>
            <a:pPr marL="285750" indent="-285750">
              <a:buClr>
                <a:srgbClr val="005596"/>
              </a:buClr>
              <a:buFont typeface="Wingdings" panose="05000000000000000000" pitchFamily="2" charset="2"/>
              <a:buChar char="Ø"/>
            </a:pPr>
            <a:r>
              <a:rPr lang="en-CA">
                <a:cs typeface="Arial"/>
              </a:rPr>
              <a:t>It has built-in workflow and real time status updates</a:t>
            </a:r>
          </a:p>
          <a:p>
            <a:pPr marL="285750" indent="-285750">
              <a:buClr>
                <a:srgbClr val="005596"/>
              </a:buClr>
              <a:buFont typeface="Wingdings" panose="05000000000000000000" pitchFamily="2" charset="2"/>
              <a:buChar char="Ø"/>
            </a:pPr>
            <a:r>
              <a:rPr lang="en-CA">
                <a:cs typeface="Arial"/>
              </a:rPr>
              <a:t>Ticket location: </a:t>
            </a:r>
            <a:r>
              <a:rPr lang="en-CA">
                <a:cs typeface="Arial"/>
                <a:hlinkClick r:id="rId4"/>
              </a:rPr>
              <a:t>Finance &gt; UWinsite Finance</a:t>
            </a:r>
            <a:r>
              <a:rPr lang="en-CA">
                <a:cs typeface="Arial"/>
              </a:rPr>
              <a:t> </a:t>
            </a:r>
          </a:p>
          <a:p>
            <a:pPr marL="285750" indent="-285750">
              <a:buClr>
                <a:srgbClr val="005596"/>
              </a:buClr>
              <a:buFont typeface="Wingdings" panose="05000000000000000000" pitchFamily="2" charset="2"/>
              <a:buChar char="Ø"/>
            </a:pPr>
            <a:endParaRPr lang="en-CA">
              <a:cs typeface="Arial"/>
            </a:endParaRPr>
          </a:p>
          <a:p>
            <a:pPr>
              <a:buClr>
                <a:srgbClr val="005596"/>
              </a:buClr>
            </a:pPr>
            <a:r>
              <a:rPr lang="en-CA" b="1">
                <a:solidFill>
                  <a:srgbClr val="075698"/>
                </a:solidFill>
              </a:rPr>
              <a:t>POS TERMINAL RENTALS</a:t>
            </a:r>
            <a:endParaRPr lang="en-CA">
              <a:cs typeface="Arial"/>
            </a:endParaRPr>
          </a:p>
          <a:p>
            <a:pPr marL="285750" indent="-285750">
              <a:buFont typeface="Wingdings"/>
              <a:buChar char="Ø"/>
            </a:pPr>
            <a:r>
              <a:rPr lang="en-CA">
                <a:cs typeface="Arial"/>
              </a:rPr>
              <a:t>If you require a POS terminal to accept debit/credit transactions, an application form needs to be completed and returned to finance for approval.</a:t>
            </a:r>
          </a:p>
          <a:p>
            <a:pPr marL="285750" indent="-285750">
              <a:buFont typeface="Wingdings"/>
              <a:buChar char="Ø"/>
            </a:pPr>
            <a:r>
              <a:rPr lang="en-CA">
                <a:cs typeface="Arial"/>
              </a:rPr>
              <a:t>Form location: </a:t>
            </a:r>
            <a:r>
              <a:rPr lang="en-CA">
                <a:ea typeface="+mn-lt"/>
                <a:cs typeface="+mn-lt"/>
                <a:hlinkClick r:id="rId5"/>
              </a:rPr>
              <a:t>https://www.uwindsor.ca/finance/763/cashless-campus</a:t>
            </a:r>
            <a:r>
              <a:rPr lang="en-CA">
                <a:ea typeface="+mn-lt"/>
                <a:cs typeface="+mn-lt"/>
              </a:rPr>
              <a:t> </a:t>
            </a:r>
          </a:p>
          <a:p>
            <a:pPr marL="285750" indent="-285750">
              <a:buFont typeface="Wingdings"/>
              <a:buChar char="Ø"/>
            </a:pPr>
            <a:r>
              <a:rPr lang="en-CA">
                <a:cs typeface="Arial"/>
              </a:rPr>
              <a:t>TDX form for POS terminal rentals coming</a:t>
            </a:r>
          </a:p>
          <a:p>
            <a:pPr marL="285750" indent="-285750">
              <a:buFont typeface="Wingdings"/>
              <a:buChar char="Ø"/>
            </a:pPr>
            <a:endParaRPr lang="en-CA">
              <a:solidFill>
                <a:srgbClr val="000000"/>
              </a:solidFill>
            </a:endParaRPr>
          </a:p>
          <a:p>
            <a:r>
              <a:rPr lang="en-CA" b="1">
                <a:solidFill>
                  <a:srgbClr val="075698"/>
                </a:solidFill>
              </a:rPr>
              <a:t>ACCEPTING CASH</a:t>
            </a:r>
          </a:p>
          <a:p>
            <a:pPr marL="285750" indent="-285750">
              <a:buFont typeface="Wingdings"/>
              <a:buChar char="Ø"/>
            </a:pPr>
            <a:r>
              <a:rPr lang="en-CA">
                <a:cs typeface="Arial"/>
              </a:rPr>
              <a:t>We understand that there may be circumstances in which cash transactions need to take place in order to conduct business effectively</a:t>
            </a:r>
          </a:p>
          <a:p>
            <a:pPr marL="285750" indent="-285750">
              <a:buFont typeface="Wingdings"/>
              <a:buChar char="Ø"/>
            </a:pPr>
            <a:r>
              <a:rPr lang="en-CA">
                <a:cs typeface="Arial"/>
              </a:rPr>
              <a:t>Departments are required to be approved for cash transactions by finance at minimum 5 business prior to event  </a:t>
            </a:r>
          </a:p>
          <a:p>
            <a:pPr marL="285750" indent="-285750">
              <a:buFont typeface="Wingdings"/>
              <a:buChar char="Ø"/>
            </a:pPr>
            <a:endParaRPr lang="en-CA">
              <a:cs typeface="Arial"/>
            </a:endParaRPr>
          </a:p>
          <a:p>
            <a:pPr marL="285750" indent="-285750">
              <a:buClr>
                <a:srgbClr val="005596"/>
              </a:buClr>
              <a:buFont typeface="Wingdings" panose="05000000000000000000" pitchFamily="2" charset="2"/>
              <a:buChar char="Ø"/>
            </a:pPr>
            <a:endParaRPr lang="en-CA">
              <a:cs typeface="Arial"/>
            </a:endParaRPr>
          </a:p>
          <a:p>
            <a:pPr marL="285750" indent="-285750">
              <a:buClr>
                <a:srgbClr val="005596"/>
              </a:buClr>
              <a:buFont typeface="Wingdings" panose="05000000000000000000" pitchFamily="2" charset="2"/>
              <a:buChar char="Ø"/>
            </a:pPr>
            <a:endParaRPr lang="en-CA">
              <a:cs typeface="Arial"/>
            </a:endParaRPr>
          </a:p>
        </p:txBody>
      </p:sp>
    </p:spTree>
    <p:extLst>
      <p:ext uri="{BB962C8B-B14F-4D97-AF65-F5344CB8AC3E}">
        <p14:creationId xmlns:p14="http://schemas.microsoft.com/office/powerpoint/2010/main" val="2925936479"/>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18</a:t>
            </a:fld>
            <a:endParaRPr lang="en-US">
              <a:solidFill>
                <a:prstClr val="black">
                  <a:tint val="75000"/>
                </a:prstClr>
              </a:solidFill>
            </a:endParaRPr>
          </a:p>
        </p:txBody>
      </p:sp>
      <p:sp>
        <p:nvSpPr>
          <p:cNvPr id="4" name="Title 1"/>
          <p:cNvSpPr txBox="1">
            <a:spLocks/>
          </p:cNvSpPr>
          <p:nvPr/>
        </p:nvSpPr>
        <p:spPr>
          <a:xfrm>
            <a:off x="0" y="289646"/>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TEAM DYNAMIX AND FINANCE FORMS </a:t>
            </a:r>
          </a:p>
        </p:txBody>
      </p:sp>
      <p:sp>
        <p:nvSpPr>
          <p:cNvPr id="6" name="TextBox 5">
            <a:extLst>
              <a:ext uri="{FF2B5EF4-FFF2-40B4-BE49-F238E27FC236}">
                <a16:creationId xmlns:a16="http://schemas.microsoft.com/office/drawing/2014/main" id="{7CCFCD25-3B49-4C50-B580-16A24919D238}"/>
              </a:ext>
            </a:extLst>
          </p:cNvPr>
          <p:cNvSpPr txBox="1"/>
          <p:nvPr/>
        </p:nvSpPr>
        <p:spPr>
          <a:xfrm>
            <a:off x="113556" y="1012301"/>
            <a:ext cx="8916887" cy="5262979"/>
          </a:xfrm>
          <a:prstGeom prst="rect">
            <a:avLst/>
          </a:prstGeom>
          <a:noFill/>
        </p:spPr>
        <p:txBody>
          <a:bodyPr wrap="square" lIns="91440" tIns="45720" rIns="91440" bIns="45720" rtlCol="0" anchor="t">
            <a:spAutoFit/>
          </a:bodyPr>
          <a:lstStyle/>
          <a:p>
            <a:r>
              <a:rPr lang="en-CA" sz="1600" b="1">
                <a:solidFill>
                  <a:srgbClr val="005596"/>
                </a:solidFill>
              </a:rPr>
              <a:t>SUPPLIER REQUEST FORM</a:t>
            </a:r>
          </a:p>
          <a:p>
            <a:pPr marL="285750" indent="-285750">
              <a:buFont typeface="Wingdings" panose="05000000000000000000" pitchFamily="2" charset="2"/>
              <a:buChar char="Ø"/>
            </a:pPr>
            <a:r>
              <a:rPr lang="en-CA" sz="1600"/>
              <a:t>A self-service Supplier Portal was launched in February 2022. </a:t>
            </a:r>
          </a:p>
          <a:p>
            <a:pPr marL="285750" indent="-285750">
              <a:buFont typeface="Wingdings" panose="05000000000000000000" pitchFamily="2" charset="2"/>
              <a:buChar char="Ø"/>
            </a:pPr>
            <a:r>
              <a:rPr lang="en-CA" sz="1600"/>
              <a:t>To request a new supplier, campus users will submit a </a:t>
            </a:r>
            <a:r>
              <a:rPr lang="en-CA" sz="1600" b="1" u="sng">
                <a:hlinkClick r:id="rId4"/>
              </a:rPr>
              <a:t>UWinsite Finance Ticket</a:t>
            </a:r>
            <a:r>
              <a:rPr lang="en-CA" sz="1600"/>
              <a:t> through Team Dynamix. (Ticket: UWinsite Finance, Request Type: Add a New Supplier)</a:t>
            </a:r>
            <a:endParaRPr lang="en-CA" sz="1600">
              <a:cs typeface="Arial"/>
            </a:endParaRPr>
          </a:p>
          <a:p>
            <a:pPr marL="285750" indent="-285750">
              <a:buClr>
                <a:srgbClr val="005596"/>
              </a:buClr>
              <a:buFont typeface="Wingdings" panose="05000000000000000000" pitchFamily="2" charset="2"/>
              <a:buChar char="Ø"/>
            </a:pPr>
            <a:r>
              <a:rPr lang="en-CA" sz="1600"/>
              <a:t>Using the UWinsite Finance Team Dynamix ticketing system has significantly streamlined the Supplier Request process, with built-in workflow and real-time status updates</a:t>
            </a:r>
            <a:endParaRPr lang="en-CA" sz="1600">
              <a:cs typeface="Arial"/>
            </a:endParaRPr>
          </a:p>
          <a:p>
            <a:pPr>
              <a:buClr>
                <a:srgbClr val="005596"/>
              </a:buClr>
            </a:pPr>
            <a:endParaRPr lang="en-CA" sz="1600"/>
          </a:p>
          <a:p>
            <a:pPr>
              <a:buClr>
                <a:srgbClr val="005596"/>
              </a:buClr>
            </a:pPr>
            <a:r>
              <a:rPr lang="en-CA" sz="1600" b="1">
                <a:solidFill>
                  <a:srgbClr val="075698"/>
                </a:solidFill>
              </a:rPr>
              <a:t>OPEN A TRUST</a:t>
            </a:r>
            <a:endParaRPr lang="en-CA" sz="1600" b="1">
              <a:solidFill>
                <a:srgbClr val="075698"/>
              </a:solidFill>
              <a:cs typeface="Arial"/>
            </a:endParaRPr>
          </a:p>
          <a:p>
            <a:pPr marL="285750" indent="-285750">
              <a:buClr>
                <a:srgbClr val="005596"/>
              </a:buClr>
              <a:buFont typeface="Wingdings" panose="05000000000000000000" pitchFamily="2" charset="2"/>
              <a:buChar char="Ø"/>
            </a:pPr>
            <a:r>
              <a:rPr lang="en-CA" sz="1600"/>
              <a:t>A TDX ticket is to be used for opening a new trust. It has a built-in workflow and provides real-time status updates </a:t>
            </a:r>
            <a:endParaRPr lang="en-CA" sz="1600">
              <a:cs typeface="Arial"/>
            </a:endParaRPr>
          </a:p>
          <a:p>
            <a:pPr marL="285750" indent="-285750">
              <a:buClr>
                <a:srgbClr val="005596"/>
              </a:buClr>
              <a:buFont typeface="Wingdings" panose="05000000000000000000" pitchFamily="2" charset="2"/>
              <a:buChar char="Ø"/>
            </a:pPr>
            <a:r>
              <a:rPr lang="en-CA" sz="1600"/>
              <a:t>Ticket location: </a:t>
            </a:r>
            <a:r>
              <a:rPr lang="en-CA" sz="1600">
                <a:hlinkClick r:id="rId5"/>
              </a:rPr>
              <a:t>UWinsite &gt; UWinsite Finance – Open or Modify a Trust Account</a:t>
            </a:r>
            <a:r>
              <a:rPr lang="en-CA" sz="1600"/>
              <a:t>  </a:t>
            </a:r>
            <a:endParaRPr lang="en-CA" sz="1600">
              <a:cs typeface="Arial"/>
            </a:endParaRPr>
          </a:p>
          <a:p>
            <a:pPr>
              <a:buClr>
                <a:srgbClr val="005596"/>
              </a:buClr>
            </a:pPr>
            <a:endParaRPr lang="en-CA" sz="1600"/>
          </a:p>
          <a:p>
            <a:pPr>
              <a:buClr>
                <a:srgbClr val="005596"/>
              </a:buClr>
            </a:pPr>
            <a:r>
              <a:rPr lang="en-CA" sz="1600" b="1">
                <a:solidFill>
                  <a:srgbClr val="075698"/>
                </a:solidFill>
              </a:rPr>
              <a:t>INCOMING DONATIONS</a:t>
            </a:r>
            <a:endParaRPr lang="en-CA" sz="1600" b="1">
              <a:solidFill>
                <a:srgbClr val="075698"/>
              </a:solidFill>
              <a:cs typeface="Arial"/>
            </a:endParaRPr>
          </a:p>
          <a:p>
            <a:pPr marL="285750" indent="-285750">
              <a:buClr>
                <a:srgbClr val="005596"/>
              </a:buClr>
              <a:buFont typeface="Wingdings" panose="05000000000000000000" pitchFamily="2" charset="2"/>
              <a:buChar char="Ø"/>
            </a:pPr>
            <a:r>
              <a:rPr lang="en-CA" sz="1600"/>
              <a:t>A TDX ticket is to be used to process incoming donations. This is for any cheques received or online donations received or planned to be received</a:t>
            </a:r>
            <a:endParaRPr lang="en-CA" sz="1600">
              <a:cs typeface="Arial"/>
            </a:endParaRPr>
          </a:p>
          <a:p>
            <a:pPr marL="285750" indent="-285750">
              <a:buClr>
                <a:srgbClr val="005596"/>
              </a:buClr>
              <a:buFont typeface="Wingdings" panose="05000000000000000000" pitchFamily="2" charset="2"/>
              <a:buChar char="Ø"/>
            </a:pPr>
            <a:r>
              <a:rPr lang="en-CA" sz="1600"/>
              <a:t>Ticket location: </a:t>
            </a:r>
            <a:r>
              <a:rPr lang="en-CA" sz="1600">
                <a:hlinkClick r:id="rId6"/>
              </a:rPr>
              <a:t>UWinsite &gt; Advancement/Gift Processing Ticketing System</a:t>
            </a:r>
            <a:r>
              <a:rPr lang="en-CA" sz="1600"/>
              <a:t> </a:t>
            </a:r>
            <a:endParaRPr lang="en-CA" sz="1600">
              <a:cs typeface="Arial"/>
            </a:endParaRPr>
          </a:p>
          <a:p>
            <a:endParaRPr lang="en-CA" sz="1600">
              <a:ea typeface="+mn-lt"/>
              <a:cs typeface="+mn-lt"/>
            </a:endParaRPr>
          </a:p>
          <a:p>
            <a:r>
              <a:rPr lang="en-CA" sz="1600" b="1">
                <a:solidFill>
                  <a:srgbClr val="075698"/>
                </a:solidFill>
              </a:rPr>
              <a:t>PCARD/BTA/TRAVEL CARD CHANGE REQUESTS/APPLICATIONS</a:t>
            </a:r>
            <a:endParaRPr lang="en-CA" sz="1600" b="1">
              <a:solidFill>
                <a:srgbClr val="075698"/>
              </a:solidFill>
              <a:cs typeface="Arial"/>
            </a:endParaRPr>
          </a:p>
          <a:p>
            <a:pPr marL="285750" indent="-285750">
              <a:buFont typeface="Wingdings"/>
              <a:buChar char="Ø"/>
            </a:pPr>
            <a:r>
              <a:rPr lang="en-CA" sz="1600">
                <a:solidFill>
                  <a:srgbClr val="000000"/>
                </a:solidFill>
                <a:ea typeface="+mn-lt"/>
                <a:cs typeface="+mn-lt"/>
              </a:rPr>
              <a:t>TDX Ticket process now live</a:t>
            </a:r>
          </a:p>
          <a:p>
            <a:pPr marL="285750" indent="-285750">
              <a:buFont typeface="Wingdings"/>
              <a:buChar char="Ø"/>
            </a:pPr>
            <a:r>
              <a:rPr lang="en-CA" sz="1600">
                <a:solidFill>
                  <a:srgbClr val="000000"/>
                </a:solidFill>
                <a:ea typeface="+mn-lt"/>
                <a:cs typeface="+mn-lt"/>
              </a:rPr>
              <a:t>Any requests for new cards, changes or increases please use the following ticket system to enter your requests </a:t>
            </a:r>
            <a:r>
              <a:rPr lang="en-CA" sz="1600">
                <a:hlinkClick r:id="rId4"/>
              </a:rPr>
              <a:t>TDX Ticket</a:t>
            </a:r>
            <a:endParaRPr lang="en-CA" sz="1600">
              <a:solidFill>
                <a:srgbClr val="075698"/>
              </a:solidFill>
              <a:ea typeface="+mn-lt"/>
              <a:cs typeface="+mn-lt"/>
            </a:endParaRPr>
          </a:p>
        </p:txBody>
      </p:sp>
    </p:spTree>
    <p:extLst>
      <p:ext uri="{BB962C8B-B14F-4D97-AF65-F5344CB8AC3E}">
        <p14:creationId xmlns:p14="http://schemas.microsoft.com/office/powerpoint/2010/main" val="3857125553"/>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19</a:t>
            </a:fld>
            <a:endParaRPr lang="en-US">
              <a:solidFill>
                <a:prstClr val="black">
                  <a:tint val="75000"/>
                </a:prstClr>
              </a:solidFill>
            </a:endParaRPr>
          </a:p>
        </p:txBody>
      </p:sp>
      <p:sp>
        <p:nvSpPr>
          <p:cNvPr id="4" name="Title 1"/>
          <p:cNvSpPr txBox="1">
            <a:spLocks/>
          </p:cNvSpPr>
          <p:nvPr/>
        </p:nvSpPr>
        <p:spPr>
          <a:xfrm>
            <a:off x="0" y="289646"/>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CAPITAL ASSET AUDITS &amp; PRINT/STATIONARY</a:t>
            </a:r>
            <a:endParaRPr lang="en-US"/>
          </a:p>
        </p:txBody>
      </p:sp>
      <p:sp>
        <p:nvSpPr>
          <p:cNvPr id="6" name="TextBox 5">
            <a:extLst>
              <a:ext uri="{FF2B5EF4-FFF2-40B4-BE49-F238E27FC236}">
                <a16:creationId xmlns:a16="http://schemas.microsoft.com/office/drawing/2014/main" id="{7CCFCD25-3B49-4C50-B580-16A24919D238}"/>
              </a:ext>
            </a:extLst>
          </p:cNvPr>
          <p:cNvSpPr txBox="1"/>
          <p:nvPr/>
        </p:nvSpPr>
        <p:spPr>
          <a:xfrm>
            <a:off x="138336" y="584579"/>
            <a:ext cx="8712944" cy="5878532"/>
          </a:xfrm>
          <a:prstGeom prst="rect">
            <a:avLst/>
          </a:prstGeom>
          <a:noFill/>
        </p:spPr>
        <p:txBody>
          <a:bodyPr wrap="square" lIns="91440" tIns="45720" rIns="91440" bIns="45720" rtlCol="0" anchor="t">
            <a:spAutoFit/>
          </a:bodyPr>
          <a:lstStyle/>
          <a:p>
            <a:pPr>
              <a:buClr>
                <a:srgbClr val="005596"/>
              </a:buClr>
            </a:pPr>
            <a:endParaRPr lang="en-CA" b="1">
              <a:solidFill>
                <a:srgbClr val="075698"/>
              </a:solidFill>
            </a:endParaRPr>
          </a:p>
          <a:p>
            <a:pPr>
              <a:buClr>
                <a:srgbClr val="005596"/>
              </a:buClr>
            </a:pPr>
            <a:r>
              <a:rPr lang="en-CA" sz="1600" b="1">
                <a:solidFill>
                  <a:srgbClr val="075698"/>
                </a:solidFill>
              </a:rPr>
              <a:t>CAPITAL ASSET AUDITS</a:t>
            </a:r>
            <a:endParaRPr lang="en-CA" sz="1600" b="1">
              <a:solidFill>
                <a:srgbClr val="075698"/>
              </a:solidFill>
              <a:cs typeface="Arial"/>
            </a:endParaRPr>
          </a:p>
          <a:p>
            <a:pPr marL="285750" indent="-285750">
              <a:buClr>
                <a:srgbClr val="005596"/>
              </a:buClr>
              <a:buFont typeface="Wingdings" panose="05000000000000000000" pitchFamily="2" charset="2"/>
              <a:buChar char="Ø"/>
            </a:pPr>
            <a:r>
              <a:rPr lang="en-CA" sz="1600">
                <a:cs typeface="Arial"/>
              </a:rPr>
              <a:t>A new audit procedure has been implemented whereby capital assets on campus need to be identified, photographed and tagged</a:t>
            </a:r>
          </a:p>
          <a:p>
            <a:pPr marL="285750" indent="-285750">
              <a:buClr>
                <a:srgbClr val="005596"/>
              </a:buClr>
              <a:buFont typeface="Wingdings" panose="05000000000000000000" pitchFamily="2" charset="2"/>
              <a:buChar char="Ø"/>
            </a:pPr>
            <a:r>
              <a:rPr lang="en-CA" sz="1600">
                <a:cs typeface="Arial"/>
              </a:rPr>
              <a:t>The first audit was done at Odette in March.  Please consider who your contact would be for your particular building/department/area and pass that information on to Jenifer Gritke, Acting Controller for ease of contacting for future audits</a:t>
            </a:r>
          </a:p>
          <a:p>
            <a:pPr marL="285750" indent="-285750">
              <a:buClr>
                <a:srgbClr val="005596"/>
              </a:buClr>
              <a:buFont typeface="Wingdings" panose="05000000000000000000" pitchFamily="2" charset="2"/>
              <a:buChar char="Ø"/>
            </a:pPr>
            <a:r>
              <a:rPr lang="en-CA" sz="1600">
                <a:cs typeface="Arial"/>
              </a:rPr>
              <a:t>A list of equipment will be sent out prior to the audit and a time convenient for both Finance and the department can be worked out to do the physical review</a:t>
            </a:r>
          </a:p>
          <a:p>
            <a:pPr marL="285750" indent="-285750">
              <a:buClr>
                <a:srgbClr val="005596"/>
              </a:buClr>
              <a:buFont typeface="Wingdings" panose="05000000000000000000" pitchFamily="2" charset="2"/>
              <a:buChar char="Ø"/>
            </a:pPr>
            <a:endParaRPr lang="en-CA" sz="1600">
              <a:cs typeface="Arial"/>
            </a:endParaRPr>
          </a:p>
          <a:p>
            <a:pPr>
              <a:buClr>
                <a:srgbClr val="005596"/>
              </a:buClr>
            </a:pPr>
            <a:r>
              <a:rPr lang="en-CA" sz="1600" b="1">
                <a:solidFill>
                  <a:srgbClr val="075698"/>
                </a:solidFill>
                <a:cs typeface="Arial"/>
              </a:rPr>
              <a:t>PRINT &amp; STATIONARY</a:t>
            </a:r>
            <a:endParaRPr lang="en-CA" sz="1600">
              <a:cs typeface="Arial"/>
            </a:endParaRPr>
          </a:p>
          <a:p>
            <a:pPr marL="285750" indent="-285750">
              <a:buFont typeface="Wingdings"/>
              <a:buChar char="Ø"/>
            </a:pPr>
            <a:r>
              <a:rPr lang="en-CA" sz="1600">
                <a:cs typeface="Arial"/>
              </a:rPr>
              <a:t>The government of Ontario passed a bill in 2016 that requires corporations to report all materials in which our logo is present and could end up in a blue box</a:t>
            </a:r>
          </a:p>
          <a:p>
            <a:pPr marL="285750" indent="-285750">
              <a:buFont typeface="Wingdings"/>
              <a:buChar char="Ø"/>
            </a:pPr>
            <a:r>
              <a:rPr lang="en-CA" sz="1600">
                <a:cs typeface="Arial"/>
              </a:rPr>
              <a:t>For example, flyers we print, envelopes we send out, campaigns we run for donations, etc.</a:t>
            </a:r>
          </a:p>
          <a:p>
            <a:pPr marL="285750" indent="-285750">
              <a:buFont typeface="Wingdings"/>
              <a:buChar char="Ø"/>
            </a:pPr>
            <a:r>
              <a:rPr lang="en-CA" sz="1600">
                <a:cs typeface="Arial"/>
              </a:rPr>
              <a:t>Similar to PDF funds (professional development funds), a new classification code is being created that would allow this type of purchase to be classified.  The new code is REC for Recycling</a:t>
            </a:r>
          </a:p>
          <a:p>
            <a:pPr marL="285750" indent="-285750">
              <a:buFont typeface="Wingdings"/>
              <a:buChar char="Ø"/>
            </a:pPr>
            <a:r>
              <a:rPr lang="en-CA" sz="1600">
                <a:cs typeface="Arial"/>
              </a:rPr>
              <a:t>If you purchase recyclable products that will bear our logo on it, please change your GL strings on your purchase orders to include this classification code (ex. 01.2700.27100.000000.82220.</a:t>
            </a:r>
            <a:r>
              <a:rPr lang="en-CA" sz="1600" b="1">
                <a:cs typeface="Arial"/>
              </a:rPr>
              <a:t>REC</a:t>
            </a:r>
            <a:r>
              <a:rPr lang="en-CA" sz="1600">
                <a:cs typeface="Arial"/>
              </a:rPr>
              <a:t>.00.000</a:t>
            </a:r>
          </a:p>
          <a:p>
            <a:pPr marL="285750" indent="-285750">
              <a:buFont typeface="Wingdings"/>
              <a:buChar char="Ø"/>
            </a:pPr>
            <a:r>
              <a:rPr lang="en-CA">
                <a:cs typeface="Arial"/>
              </a:rPr>
              <a:t>Alternatively, a journal entry to reallocate to this classification code can be done similar to PDF funds</a:t>
            </a:r>
          </a:p>
          <a:p>
            <a:pPr marL="285750" indent="-285750">
              <a:buFont typeface="Wingdings"/>
              <a:buChar char="Ø"/>
            </a:pPr>
            <a:endParaRPr lang="en-CA">
              <a:solidFill>
                <a:srgbClr val="000000"/>
              </a:solidFill>
            </a:endParaRPr>
          </a:p>
        </p:txBody>
      </p:sp>
    </p:spTree>
    <p:extLst>
      <p:ext uri="{BB962C8B-B14F-4D97-AF65-F5344CB8AC3E}">
        <p14:creationId xmlns:p14="http://schemas.microsoft.com/office/powerpoint/2010/main" val="203404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a:t>
            </a:fld>
            <a:endParaRPr lang="en-US">
              <a:solidFill>
                <a:prstClr val="black">
                  <a:tint val="75000"/>
                </a:prstClr>
              </a:solidFill>
            </a:endParaRPr>
          </a:p>
        </p:txBody>
      </p:sp>
      <p:sp>
        <p:nvSpPr>
          <p:cNvPr id="4" name="Title 1"/>
          <p:cNvSpPr txBox="1">
            <a:spLocks/>
          </p:cNvSpPr>
          <p:nvPr/>
        </p:nvSpPr>
        <p:spPr>
          <a:xfrm>
            <a:off x="0" y="224173"/>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rgbClr val="005596"/>
                </a:solidFill>
              </a:rPr>
              <a:t>FISCAL YEAR END OVERVIEW </a:t>
            </a:r>
          </a:p>
        </p:txBody>
      </p:sp>
      <p:sp>
        <p:nvSpPr>
          <p:cNvPr id="11" name="TextBox 10"/>
          <p:cNvSpPr txBox="1"/>
          <p:nvPr/>
        </p:nvSpPr>
        <p:spPr>
          <a:xfrm>
            <a:off x="0" y="1351379"/>
            <a:ext cx="9144000" cy="553998"/>
          </a:xfrm>
          <a:prstGeom prst="rect">
            <a:avLst/>
          </a:prstGeom>
          <a:solidFill>
            <a:schemeClr val="accent2"/>
          </a:solidFill>
        </p:spPr>
        <p:txBody>
          <a:bodyPr wrap="square" lIns="91440" tIns="45720" rIns="91440" bIns="45720" rtlCol="0" anchor="t">
            <a:spAutoFit/>
          </a:bodyPr>
          <a:lstStyle/>
          <a:p>
            <a:pPr algn="ctr"/>
            <a:r>
              <a:rPr lang="en-CA" sz="1500">
                <a:solidFill>
                  <a:srgbClr val="005596"/>
                </a:solidFill>
              </a:rPr>
              <a:t>THE WAY TO HAVE A SUCCESSFUL YEAR END IN 2024 IS TO ENSURE REVIEWERS HAVE REVIEWED EXPENSE REPORTS, PO’S AND PAYMENT REQUESTS BEFORE THE END OF APRIL.</a:t>
            </a:r>
            <a:endParaRPr lang="en-CA" sz="1500"/>
          </a:p>
        </p:txBody>
      </p:sp>
      <p:grpSp>
        <p:nvGrpSpPr>
          <p:cNvPr id="16" name="Group 15"/>
          <p:cNvGrpSpPr/>
          <p:nvPr/>
        </p:nvGrpSpPr>
        <p:grpSpPr>
          <a:xfrm>
            <a:off x="1600576" y="2211058"/>
            <a:ext cx="5942857" cy="3990476"/>
            <a:chOff x="-4333408" y="1046085"/>
            <a:chExt cx="5942857" cy="3990476"/>
          </a:xfrm>
        </p:grpSpPr>
        <p:pic>
          <p:nvPicPr>
            <p:cNvPr id="8" name="Picture 7"/>
            <p:cNvPicPr>
              <a:picLocks noChangeAspect="1"/>
            </p:cNvPicPr>
            <p:nvPr/>
          </p:nvPicPr>
          <p:blipFill>
            <a:blip r:embed="rId3"/>
            <a:stretch>
              <a:fillRect/>
            </a:stretch>
          </p:blipFill>
          <p:spPr>
            <a:xfrm>
              <a:off x="-4333408" y="1046085"/>
              <a:ext cx="5942857" cy="3990476"/>
            </a:xfrm>
            <a:prstGeom prst="rect">
              <a:avLst/>
            </a:prstGeom>
          </p:spPr>
        </p:pic>
        <p:sp>
          <p:nvSpPr>
            <p:cNvPr id="12" name="TextBox 11"/>
            <p:cNvSpPr txBox="1"/>
            <p:nvPr/>
          </p:nvSpPr>
          <p:spPr>
            <a:xfrm>
              <a:off x="-1299634" y="2407457"/>
              <a:ext cx="2599267" cy="369332"/>
            </a:xfrm>
            <a:prstGeom prst="rect">
              <a:avLst/>
            </a:prstGeom>
            <a:noFill/>
          </p:spPr>
          <p:txBody>
            <a:bodyPr wrap="square" lIns="91440" tIns="45720" rIns="91440" bIns="45720" rtlCol="0" anchor="t">
              <a:spAutoFit/>
            </a:bodyPr>
            <a:lstStyle/>
            <a:p>
              <a:r>
                <a:rPr lang="en-US" sz="900">
                  <a:solidFill>
                    <a:srgbClr val="005396"/>
                  </a:solidFill>
                </a:rPr>
                <a:t>Approve any Expense Reports, Requisitions, and Payment Requests before April 26, 2024</a:t>
              </a:r>
              <a:endParaRPr lang="en-CA" sz="900">
                <a:solidFill>
                  <a:srgbClr val="005396"/>
                </a:solidFill>
              </a:endParaRPr>
            </a:p>
          </p:txBody>
        </p:sp>
        <p:sp>
          <p:nvSpPr>
            <p:cNvPr id="13" name="TextBox 12"/>
            <p:cNvSpPr txBox="1"/>
            <p:nvPr/>
          </p:nvSpPr>
          <p:spPr>
            <a:xfrm>
              <a:off x="-1299634" y="4416021"/>
              <a:ext cx="2599267" cy="369332"/>
            </a:xfrm>
            <a:prstGeom prst="rect">
              <a:avLst/>
            </a:prstGeom>
            <a:noFill/>
          </p:spPr>
          <p:txBody>
            <a:bodyPr wrap="square" lIns="91440" tIns="45720" rIns="91440" bIns="45720" rtlCol="0" anchor="t">
              <a:spAutoFit/>
            </a:bodyPr>
            <a:lstStyle/>
            <a:p>
              <a:r>
                <a:rPr lang="en-US" sz="900">
                  <a:solidFill>
                    <a:srgbClr val="005396"/>
                  </a:solidFill>
                </a:rPr>
                <a:t>Review your April month-end statements and request adjustments before May 10, 2024</a:t>
              </a:r>
              <a:endParaRPr lang="en-CA" sz="900">
                <a:solidFill>
                  <a:srgbClr val="005396"/>
                </a:solidFill>
              </a:endParaRPr>
            </a:p>
          </p:txBody>
        </p:sp>
        <p:sp>
          <p:nvSpPr>
            <p:cNvPr id="14" name="TextBox 13"/>
            <p:cNvSpPr txBox="1"/>
            <p:nvPr/>
          </p:nvSpPr>
          <p:spPr>
            <a:xfrm>
              <a:off x="-4208717" y="4277521"/>
              <a:ext cx="2599267" cy="646331"/>
            </a:xfrm>
            <a:prstGeom prst="rect">
              <a:avLst/>
            </a:prstGeom>
            <a:noFill/>
          </p:spPr>
          <p:txBody>
            <a:bodyPr wrap="square" lIns="91440" tIns="45720" rIns="91440" bIns="45720" rtlCol="0" anchor="t">
              <a:spAutoFit/>
            </a:bodyPr>
            <a:lstStyle/>
            <a:p>
              <a:r>
                <a:rPr lang="en-US" sz="900">
                  <a:solidFill>
                    <a:srgbClr val="005396"/>
                  </a:solidFill>
                </a:rPr>
                <a:t>Receive any goods or services you’ve ordered in the system before April 30, 2024.  There is no longer an extended date as this has caused cut-off issues in the past</a:t>
              </a:r>
              <a:endParaRPr lang="en-CA" sz="900">
                <a:solidFill>
                  <a:srgbClr val="005396"/>
                </a:solidFill>
              </a:endParaRPr>
            </a:p>
          </p:txBody>
        </p:sp>
        <p:sp>
          <p:nvSpPr>
            <p:cNvPr id="15" name="TextBox 14"/>
            <p:cNvSpPr txBox="1"/>
            <p:nvPr/>
          </p:nvSpPr>
          <p:spPr>
            <a:xfrm>
              <a:off x="-4208717" y="2407457"/>
              <a:ext cx="2599267" cy="369332"/>
            </a:xfrm>
            <a:prstGeom prst="rect">
              <a:avLst/>
            </a:prstGeom>
            <a:noFill/>
          </p:spPr>
          <p:txBody>
            <a:bodyPr wrap="square" rtlCol="0">
              <a:spAutoFit/>
            </a:bodyPr>
            <a:lstStyle/>
            <a:p>
              <a:r>
                <a:rPr lang="en-US" sz="900">
                  <a:solidFill>
                    <a:srgbClr val="005396"/>
                  </a:solidFill>
                </a:rPr>
                <a:t>Submit your travel and Expense Reports for payment as soon as possible </a:t>
              </a:r>
              <a:endParaRPr lang="en-CA" sz="900">
                <a:solidFill>
                  <a:srgbClr val="005396"/>
                </a:solidFill>
              </a:endParaRPr>
            </a:p>
          </p:txBody>
        </p:sp>
      </p:grpSp>
    </p:spTree>
    <p:extLst>
      <p:ext uri="{BB962C8B-B14F-4D97-AF65-F5344CB8AC3E}">
        <p14:creationId xmlns:p14="http://schemas.microsoft.com/office/powerpoint/2010/main" val="266097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1" y="3075061"/>
            <a:ext cx="8039100" cy="584775"/>
          </a:xfrm>
          <a:prstGeom prst="rect">
            <a:avLst/>
          </a:prstGeom>
          <a:noFill/>
        </p:spPr>
        <p:txBody>
          <a:bodyPr wrap="square" rtlCol="0">
            <a:spAutoFit/>
          </a:bodyPr>
          <a:lstStyle/>
          <a:p>
            <a:pPr algn="ctr"/>
            <a:r>
              <a:rPr lang="en-CA" sz="3200" b="1">
                <a:solidFill>
                  <a:srgbClr val="FFCF05"/>
                </a:solidFill>
              </a:rPr>
              <a:t>How to Create a Journal Entry</a:t>
            </a:r>
            <a:endParaRPr lang="en-CA" sz="2800" b="1" u="sng">
              <a:solidFill>
                <a:schemeClr val="bg1"/>
              </a:solidFill>
            </a:endParaRPr>
          </a:p>
        </p:txBody>
      </p:sp>
    </p:spTree>
    <p:extLst>
      <p:ext uri="{BB962C8B-B14F-4D97-AF65-F5344CB8AC3E}">
        <p14:creationId xmlns:p14="http://schemas.microsoft.com/office/powerpoint/2010/main" val="205150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21</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CREATE A JOURNAL ENTRY</a:t>
            </a:r>
          </a:p>
        </p:txBody>
      </p:sp>
      <p:sp>
        <p:nvSpPr>
          <p:cNvPr id="7" name="TextBox 6"/>
          <p:cNvSpPr txBox="1"/>
          <p:nvPr/>
        </p:nvSpPr>
        <p:spPr>
          <a:xfrm>
            <a:off x="495300" y="1306868"/>
            <a:ext cx="8401050" cy="1077218"/>
          </a:xfrm>
          <a:prstGeom prst="rect">
            <a:avLst/>
          </a:prstGeom>
          <a:noFill/>
          <a:ln>
            <a:solidFill>
              <a:srgbClr val="005396"/>
            </a:solidFill>
          </a:ln>
        </p:spPr>
        <p:txBody>
          <a:bodyPr wrap="square" lIns="91440" tIns="45720" rIns="91440" bIns="45720" rtlCol="0" anchor="t">
            <a:spAutoFit/>
          </a:bodyPr>
          <a:lstStyle/>
          <a:p>
            <a:pPr marL="285750" indent="-285750">
              <a:buClr>
                <a:srgbClr val="005596"/>
              </a:buClr>
              <a:buFont typeface="Wingdings" panose="05000000000000000000" pitchFamily="2" charset="2"/>
              <a:buChar char="Ø"/>
            </a:pPr>
            <a:r>
              <a:rPr lang="en-CA" sz="1600"/>
              <a:t>Journal Entries are the record for transactions taking place such as: </a:t>
            </a:r>
            <a:endParaRPr lang="en-US"/>
          </a:p>
          <a:p>
            <a:pPr marL="742950" lvl="1" indent="-285750">
              <a:buClr>
                <a:srgbClr val="005596"/>
              </a:buClr>
              <a:buFont typeface="Wingdings" panose="05000000000000000000" pitchFamily="2" charset="2"/>
              <a:buChar char="Ø"/>
            </a:pPr>
            <a:r>
              <a:rPr lang="en-CA" sz="1600"/>
              <a:t>Reimbursements/transfers between departments</a:t>
            </a:r>
            <a:endParaRPr lang="en-CA" sz="1600">
              <a:cs typeface="Arial"/>
            </a:endParaRPr>
          </a:p>
          <a:p>
            <a:pPr marL="742950" lvl="1" indent="-285750">
              <a:buClr>
                <a:srgbClr val="005596"/>
              </a:buClr>
              <a:buFont typeface="Wingdings" panose="05000000000000000000" pitchFamily="2" charset="2"/>
              <a:buChar char="Ø"/>
            </a:pPr>
            <a:r>
              <a:rPr lang="en-CA" sz="1600"/>
              <a:t>Internal charges between departments within the University </a:t>
            </a:r>
            <a:endParaRPr lang="en-CA" sz="1600">
              <a:cs typeface="Arial"/>
            </a:endParaRPr>
          </a:p>
          <a:p>
            <a:pPr marL="1200150" lvl="2" indent="-285750">
              <a:buClr>
                <a:srgbClr val="005596"/>
              </a:buClr>
              <a:buFont typeface="Wingdings" panose="05000000000000000000" pitchFamily="2" charset="2"/>
              <a:buChar char="Ø"/>
            </a:pPr>
            <a:r>
              <a:rPr lang="en-CA" sz="1600"/>
              <a:t>For example, parking charging for services</a:t>
            </a:r>
            <a:endParaRPr lang="en-CA" sz="1600">
              <a:cs typeface="Arial"/>
            </a:endParaRP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428625" y="2877525"/>
            <a:ext cx="8401050" cy="830997"/>
          </a:xfrm>
          <a:prstGeom prst="rect">
            <a:avLst/>
          </a:prstGeom>
          <a:noFill/>
        </p:spPr>
        <p:txBody>
          <a:bodyPr wrap="square" lIns="91440" tIns="45720" rIns="91440" bIns="45720" rtlCol="0" anchor="t">
            <a:spAutoFit/>
          </a:bodyPr>
          <a:lstStyle/>
          <a:p>
            <a:pPr marL="228600" indent="-228600">
              <a:buAutoNum type="arabicPeriod"/>
            </a:pPr>
            <a:r>
              <a:rPr lang="en-CA" sz="1600"/>
              <a:t>From the University of Windsor, Finance Department webpage (www.uwindsor.ca/finance), click on </a:t>
            </a:r>
            <a:r>
              <a:rPr lang="en-CA" sz="1600" b="1">
                <a:hlinkClick r:id="rId2"/>
              </a:rPr>
              <a:t>Resource Listing</a:t>
            </a:r>
            <a:r>
              <a:rPr lang="en-CA" sz="1600" b="1"/>
              <a:t> – </a:t>
            </a:r>
            <a:r>
              <a:rPr lang="en-CA" sz="1600"/>
              <a:t>located in the left hand column under </a:t>
            </a:r>
            <a:r>
              <a:rPr lang="en-CA" sz="1600" err="1"/>
              <a:t>UWinsite</a:t>
            </a:r>
            <a:r>
              <a:rPr lang="en-CA" sz="1600"/>
              <a:t> Finance </a:t>
            </a:r>
            <a:endParaRPr lang="en-CA" sz="1600" b="1"/>
          </a:p>
        </p:txBody>
      </p:sp>
      <p:pic>
        <p:nvPicPr>
          <p:cNvPr id="6" name="Picture 5">
            <a:extLst>
              <a:ext uri="{FF2B5EF4-FFF2-40B4-BE49-F238E27FC236}">
                <a16:creationId xmlns:a16="http://schemas.microsoft.com/office/drawing/2014/main" id="{839208B6-D222-4F75-B3AD-EE78B6841937}"/>
              </a:ext>
            </a:extLst>
          </p:cNvPr>
          <p:cNvPicPr>
            <a:picLocks noChangeAspect="1"/>
          </p:cNvPicPr>
          <p:nvPr/>
        </p:nvPicPr>
        <p:blipFill>
          <a:blip r:embed="rId3"/>
          <a:stretch>
            <a:fillRect/>
          </a:stretch>
        </p:blipFill>
        <p:spPr>
          <a:xfrm>
            <a:off x="3257436" y="3943283"/>
            <a:ext cx="2629128" cy="1569856"/>
          </a:xfrm>
          <a:prstGeom prst="rect">
            <a:avLst/>
          </a:prstGeom>
        </p:spPr>
      </p:pic>
    </p:spTree>
    <p:extLst>
      <p:ext uri="{BB962C8B-B14F-4D97-AF65-F5344CB8AC3E}">
        <p14:creationId xmlns:p14="http://schemas.microsoft.com/office/powerpoint/2010/main" val="114921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22</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CREATE A JOURNAL ENTRY</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266700" y="1295591"/>
            <a:ext cx="8610600" cy="1077218"/>
          </a:xfrm>
          <a:prstGeom prst="rect">
            <a:avLst/>
          </a:prstGeom>
          <a:noFill/>
        </p:spPr>
        <p:txBody>
          <a:bodyPr wrap="square" lIns="91440" tIns="45720" rIns="91440" bIns="45720" rtlCol="0" anchor="t">
            <a:spAutoFit/>
          </a:bodyPr>
          <a:lstStyle/>
          <a:p>
            <a:r>
              <a:rPr lang="en-US" sz="1600"/>
              <a:t>2. </a:t>
            </a:r>
            <a:r>
              <a:rPr lang="en-CA" sz="1600"/>
              <a:t>In a new tab open the University of Windsor, Finance Department webpage (</a:t>
            </a:r>
            <a:r>
              <a:rPr lang="en-CA" sz="1600">
                <a:hlinkClick r:id="rId2"/>
              </a:rPr>
              <a:t>www.uwindsor.ca/finance</a:t>
            </a:r>
            <a:r>
              <a:rPr lang="en-CA" sz="1600"/>
              <a:t>), click on </a:t>
            </a:r>
            <a:r>
              <a:rPr lang="en-CA" sz="1600" b="1">
                <a:hlinkClick r:id="rId3"/>
              </a:rPr>
              <a:t>Glossary of Policies, Procedures &amp; Forms</a:t>
            </a:r>
            <a:r>
              <a:rPr lang="en-CA" sz="1600" b="1"/>
              <a:t> –</a:t>
            </a:r>
            <a:r>
              <a:rPr lang="en-CA" sz="1600"/>
              <a:t> from the button on the front page or in the left-hand column</a:t>
            </a:r>
          </a:p>
          <a:p>
            <a:endParaRPr lang="en-CA" sz="1600"/>
          </a:p>
        </p:txBody>
      </p:sp>
      <p:pic>
        <p:nvPicPr>
          <p:cNvPr id="15" name="Picture 14">
            <a:extLst>
              <a:ext uri="{FF2B5EF4-FFF2-40B4-BE49-F238E27FC236}">
                <a16:creationId xmlns:a16="http://schemas.microsoft.com/office/drawing/2014/main" id="{DCEC12F5-9869-4BF5-ACAD-A3C45B7D4830}"/>
              </a:ext>
            </a:extLst>
          </p:cNvPr>
          <p:cNvPicPr>
            <a:picLocks noChangeAspect="1"/>
          </p:cNvPicPr>
          <p:nvPr/>
        </p:nvPicPr>
        <p:blipFill>
          <a:blip r:embed="rId4"/>
          <a:stretch>
            <a:fillRect/>
          </a:stretch>
        </p:blipFill>
        <p:spPr>
          <a:xfrm>
            <a:off x="1786097" y="2355153"/>
            <a:ext cx="2485714" cy="2495238"/>
          </a:xfrm>
          <a:prstGeom prst="rect">
            <a:avLst/>
          </a:prstGeom>
          <a:ln w="12700">
            <a:solidFill>
              <a:schemeClr val="accent4"/>
            </a:solidFill>
          </a:ln>
        </p:spPr>
      </p:pic>
      <p:pic>
        <p:nvPicPr>
          <p:cNvPr id="6" name="Picture 5">
            <a:extLst>
              <a:ext uri="{FF2B5EF4-FFF2-40B4-BE49-F238E27FC236}">
                <a16:creationId xmlns:a16="http://schemas.microsoft.com/office/drawing/2014/main" id="{C92DD407-3239-4B3A-9C8E-92EA1C711537}"/>
              </a:ext>
            </a:extLst>
          </p:cNvPr>
          <p:cNvPicPr>
            <a:picLocks noChangeAspect="1"/>
          </p:cNvPicPr>
          <p:nvPr/>
        </p:nvPicPr>
        <p:blipFill>
          <a:blip r:embed="rId5"/>
          <a:stretch>
            <a:fillRect/>
          </a:stretch>
        </p:blipFill>
        <p:spPr>
          <a:xfrm>
            <a:off x="4745885" y="2355153"/>
            <a:ext cx="2485714" cy="2495238"/>
          </a:xfrm>
          <a:prstGeom prst="rect">
            <a:avLst/>
          </a:prstGeom>
        </p:spPr>
      </p:pic>
    </p:spTree>
    <p:extLst>
      <p:ext uri="{BB962C8B-B14F-4D97-AF65-F5344CB8AC3E}">
        <p14:creationId xmlns:p14="http://schemas.microsoft.com/office/powerpoint/2010/main" val="1431067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23</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CREATE A JOURNAL ENTRY</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266700" y="1295591"/>
            <a:ext cx="8610600" cy="830997"/>
          </a:xfrm>
          <a:prstGeom prst="rect">
            <a:avLst/>
          </a:prstGeom>
          <a:noFill/>
        </p:spPr>
        <p:txBody>
          <a:bodyPr wrap="square" rtlCol="0">
            <a:spAutoFit/>
          </a:bodyPr>
          <a:lstStyle/>
          <a:p>
            <a:r>
              <a:rPr lang="en-US" sz="1600"/>
              <a:t>3. In the Forms, Policies &amp; Reference Guides page, under the </a:t>
            </a:r>
            <a:r>
              <a:rPr lang="en-US" sz="1600" b="1"/>
              <a:t>Forms</a:t>
            </a:r>
            <a:r>
              <a:rPr lang="en-US" sz="1600"/>
              <a:t> section, click </a:t>
            </a:r>
            <a:r>
              <a:rPr lang="en-US" sz="1600" b="1"/>
              <a:t>General Accounting</a:t>
            </a:r>
            <a:endParaRPr lang="en-CA" sz="1600"/>
          </a:p>
          <a:p>
            <a:endParaRPr lang="en-CA" sz="1600"/>
          </a:p>
        </p:txBody>
      </p:sp>
      <p:pic>
        <p:nvPicPr>
          <p:cNvPr id="13" name="Picture 12">
            <a:extLst>
              <a:ext uri="{FF2B5EF4-FFF2-40B4-BE49-F238E27FC236}">
                <a16:creationId xmlns:a16="http://schemas.microsoft.com/office/drawing/2014/main" id="{C69DD40A-216C-4E46-8A5A-01714FCA725E}"/>
              </a:ext>
            </a:extLst>
          </p:cNvPr>
          <p:cNvPicPr>
            <a:picLocks noChangeAspect="1"/>
          </p:cNvPicPr>
          <p:nvPr/>
        </p:nvPicPr>
        <p:blipFill>
          <a:blip r:embed="rId2"/>
          <a:stretch>
            <a:fillRect/>
          </a:stretch>
        </p:blipFill>
        <p:spPr>
          <a:xfrm>
            <a:off x="676762" y="2126588"/>
            <a:ext cx="7790476" cy="1485714"/>
          </a:xfrm>
          <a:prstGeom prst="rect">
            <a:avLst/>
          </a:prstGeom>
          <a:ln w="12700">
            <a:solidFill>
              <a:schemeClr val="accent4"/>
            </a:solidFill>
          </a:ln>
        </p:spPr>
      </p:pic>
      <p:sp>
        <p:nvSpPr>
          <p:cNvPr id="16" name="TextBox 15">
            <a:extLst>
              <a:ext uri="{FF2B5EF4-FFF2-40B4-BE49-F238E27FC236}">
                <a16:creationId xmlns:a16="http://schemas.microsoft.com/office/drawing/2014/main" id="{4906955A-AFC0-4DE9-808F-A40EB035A284}"/>
              </a:ext>
            </a:extLst>
          </p:cNvPr>
          <p:cNvSpPr txBox="1"/>
          <p:nvPr/>
        </p:nvSpPr>
        <p:spPr>
          <a:xfrm>
            <a:off x="266700" y="3913108"/>
            <a:ext cx="8610600" cy="338554"/>
          </a:xfrm>
          <a:prstGeom prst="rect">
            <a:avLst/>
          </a:prstGeom>
          <a:noFill/>
        </p:spPr>
        <p:txBody>
          <a:bodyPr wrap="square" rtlCol="0">
            <a:spAutoFit/>
          </a:bodyPr>
          <a:lstStyle/>
          <a:p>
            <a:r>
              <a:rPr lang="en-US" sz="1600"/>
              <a:t>4. Click </a:t>
            </a:r>
            <a:r>
              <a:rPr lang="en-US" sz="1600" b="1"/>
              <a:t>GA01 – Journal Entry Template (Finance &amp; Campus Users)</a:t>
            </a:r>
            <a:r>
              <a:rPr lang="en-US" sz="1600"/>
              <a:t> to download</a:t>
            </a:r>
            <a:endParaRPr lang="en-CA" sz="1600"/>
          </a:p>
        </p:txBody>
      </p:sp>
      <p:pic>
        <p:nvPicPr>
          <p:cNvPr id="7" name="Picture 6">
            <a:extLst>
              <a:ext uri="{FF2B5EF4-FFF2-40B4-BE49-F238E27FC236}">
                <a16:creationId xmlns:a16="http://schemas.microsoft.com/office/drawing/2014/main" id="{F8E7AD31-F496-460B-88D9-8C5699D1A737}"/>
              </a:ext>
            </a:extLst>
          </p:cNvPr>
          <p:cNvPicPr>
            <a:picLocks noChangeAspect="1"/>
          </p:cNvPicPr>
          <p:nvPr/>
        </p:nvPicPr>
        <p:blipFill>
          <a:blip r:embed="rId3"/>
          <a:stretch>
            <a:fillRect/>
          </a:stretch>
        </p:blipFill>
        <p:spPr>
          <a:xfrm>
            <a:off x="676762" y="4389395"/>
            <a:ext cx="7790476" cy="1404307"/>
          </a:xfrm>
          <a:prstGeom prst="rect">
            <a:avLst/>
          </a:prstGeom>
        </p:spPr>
      </p:pic>
    </p:spTree>
    <p:extLst>
      <p:ext uri="{BB962C8B-B14F-4D97-AF65-F5344CB8AC3E}">
        <p14:creationId xmlns:p14="http://schemas.microsoft.com/office/powerpoint/2010/main" val="26651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24</a:t>
            </a:fld>
            <a:endParaRPr lang="en-US">
              <a:solidFill>
                <a:prstClr val="black">
                  <a:tint val="75000"/>
                </a:prstClr>
              </a:solidFill>
            </a:endParaRPr>
          </a:p>
        </p:txBody>
      </p:sp>
      <p:sp>
        <p:nvSpPr>
          <p:cNvPr id="4" name="Title 1"/>
          <p:cNvSpPr txBox="1">
            <a:spLocks/>
          </p:cNvSpPr>
          <p:nvPr/>
        </p:nvSpPr>
        <p:spPr>
          <a:xfrm>
            <a:off x="0" y="22864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CREATE A JOURNAL ENTRY</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266699" y="877360"/>
            <a:ext cx="8610600" cy="3385542"/>
          </a:xfrm>
          <a:prstGeom prst="rect">
            <a:avLst/>
          </a:prstGeom>
          <a:noFill/>
        </p:spPr>
        <p:txBody>
          <a:bodyPr wrap="square" numCol="2" rtlCol="0">
            <a:spAutoFit/>
          </a:bodyPr>
          <a:lstStyle/>
          <a:p>
            <a:r>
              <a:rPr lang="en-US" sz="1400"/>
              <a:t>5. Fill in all necessary fields  </a:t>
            </a:r>
          </a:p>
          <a:p>
            <a:pPr marL="628650" lvl="1" indent="-171450">
              <a:buFont typeface="Arial" panose="020B0604020202020204" pitchFamily="34" charset="0"/>
              <a:buChar char="•"/>
            </a:pPr>
            <a:r>
              <a:rPr lang="en-US" sz="1400" b="1"/>
              <a:t>Fund</a:t>
            </a:r>
            <a:r>
              <a:rPr lang="en-US" sz="1400"/>
              <a:t> – 2 numbers</a:t>
            </a:r>
          </a:p>
          <a:p>
            <a:pPr marL="628650" lvl="1" indent="-171450">
              <a:buFont typeface="Arial" panose="020B0604020202020204" pitchFamily="34" charset="0"/>
              <a:buChar char="•"/>
            </a:pPr>
            <a:r>
              <a:rPr lang="en-US" sz="1400" b="1"/>
              <a:t>Department</a:t>
            </a:r>
            <a:r>
              <a:rPr lang="en-US" sz="1400"/>
              <a:t> – 4 numbers </a:t>
            </a:r>
          </a:p>
          <a:p>
            <a:pPr marL="628650" lvl="1" indent="-171450">
              <a:buFont typeface="Arial" panose="020B0604020202020204" pitchFamily="34" charset="0"/>
              <a:buChar char="•"/>
            </a:pPr>
            <a:r>
              <a:rPr lang="en-US" sz="1400" b="1"/>
              <a:t>Program</a:t>
            </a:r>
            <a:r>
              <a:rPr lang="en-US" sz="1400"/>
              <a:t> – 5 numbers </a:t>
            </a:r>
          </a:p>
          <a:p>
            <a:pPr marL="628650" lvl="1" indent="-171450">
              <a:buFont typeface="Arial" panose="020B0604020202020204" pitchFamily="34" charset="0"/>
              <a:buChar char="•"/>
            </a:pPr>
            <a:r>
              <a:rPr lang="en-US" sz="1400" b="1"/>
              <a:t>Project</a:t>
            </a:r>
            <a:r>
              <a:rPr lang="en-US" sz="1400"/>
              <a:t> – 6 numbers</a:t>
            </a:r>
          </a:p>
          <a:p>
            <a:pPr marL="628650" lvl="1" indent="-171450">
              <a:buFont typeface="Arial" panose="020B0604020202020204" pitchFamily="34" charset="0"/>
              <a:buChar char="•"/>
            </a:pPr>
            <a:r>
              <a:rPr lang="en-US" sz="1400" b="1"/>
              <a:t>Natural Account </a:t>
            </a:r>
            <a:r>
              <a:rPr lang="en-US" sz="1400"/>
              <a:t>– 5 numbers </a:t>
            </a:r>
          </a:p>
          <a:p>
            <a:pPr marL="628650" lvl="1" indent="-171450">
              <a:buFont typeface="Arial" panose="020B0604020202020204" pitchFamily="34" charset="0"/>
              <a:buChar char="•"/>
            </a:pPr>
            <a:r>
              <a:rPr lang="en-US" sz="1400" b="1"/>
              <a:t>Classification</a:t>
            </a:r>
            <a:r>
              <a:rPr lang="en-US" sz="1400"/>
              <a:t> – 3 numbers </a:t>
            </a:r>
          </a:p>
          <a:p>
            <a:pPr marL="628650" lvl="1" indent="-171450">
              <a:buFont typeface="Arial" panose="020B0604020202020204" pitchFamily="34" charset="0"/>
              <a:buChar char="•"/>
            </a:pPr>
            <a:r>
              <a:rPr lang="en-US" sz="1400" b="1"/>
              <a:t>Interfund</a:t>
            </a:r>
            <a:r>
              <a:rPr lang="en-US" sz="1400"/>
              <a:t> – 2 numbers </a:t>
            </a:r>
          </a:p>
          <a:p>
            <a:pPr marL="628650" lvl="1" indent="-171450">
              <a:buFont typeface="Arial" panose="020B0604020202020204" pitchFamily="34" charset="0"/>
              <a:buChar char="•"/>
            </a:pPr>
            <a:r>
              <a:rPr lang="en-US" sz="1400" b="1"/>
              <a:t>Future Use </a:t>
            </a:r>
            <a:r>
              <a:rPr lang="en-US" sz="1400"/>
              <a:t>– 3 numbers </a:t>
            </a:r>
          </a:p>
          <a:p>
            <a:pPr marL="628650" lvl="1" indent="-171450">
              <a:buFont typeface="Arial" panose="020B0604020202020204" pitchFamily="34" charset="0"/>
              <a:buChar char="•"/>
            </a:pPr>
            <a:r>
              <a:rPr lang="en-US" sz="1400" b="1"/>
              <a:t>Currency</a:t>
            </a:r>
            <a:r>
              <a:rPr lang="en-US" sz="1400"/>
              <a:t>, </a:t>
            </a:r>
            <a:r>
              <a:rPr lang="en-US" sz="1400" b="1"/>
              <a:t>Entered</a:t>
            </a:r>
            <a:r>
              <a:rPr lang="en-US" sz="1400"/>
              <a:t> </a:t>
            </a:r>
            <a:r>
              <a:rPr lang="en-US" sz="1400" b="1"/>
              <a:t>Debit</a:t>
            </a:r>
            <a:r>
              <a:rPr lang="en-US" sz="1400"/>
              <a:t>/</a:t>
            </a:r>
            <a:r>
              <a:rPr lang="en-US" sz="1400" b="1"/>
              <a:t>Credit</a:t>
            </a:r>
            <a:r>
              <a:rPr lang="en-US" sz="1400"/>
              <a:t> and Line Description (not mandatory but highly recommended)	</a:t>
            </a:r>
          </a:p>
          <a:p>
            <a:pPr lvl="1"/>
            <a:endParaRPr lang="en-US" sz="1400"/>
          </a:p>
          <a:p>
            <a:endParaRPr lang="en-US" sz="1400" b="1">
              <a:solidFill>
                <a:schemeClr val="accent4"/>
              </a:solidFill>
            </a:endParaRPr>
          </a:p>
          <a:p>
            <a:endParaRPr lang="en-US" sz="1400" b="1">
              <a:solidFill>
                <a:schemeClr val="accent4"/>
              </a:solidFill>
            </a:endParaRPr>
          </a:p>
          <a:p>
            <a:endParaRPr lang="en-US" sz="1400" b="1">
              <a:solidFill>
                <a:schemeClr val="accent4"/>
              </a:solidFill>
            </a:endParaRPr>
          </a:p>
          <a:p>
            <a:endParaRPr lang="en-US" sz="1400" b="1">
              <a:solidFill>
                <a:schemeClr val="accent4"/>
              </a:solidFill>
            </a:endParaRPr>
          </a:p>
          <a:p>
            <a:endParaRPr lang="en-US" sz="1400" b="1">
              <a:solidFill>
                <a:schemeClr val="accent4"/>
              </a:solidFill>
            </a:endParaRPr>
          </a:p>
          <a:p>
            <a:r>
              <a:rPr lang="en-US" sz="1400" b="1">
                <a:solidFill>
                  <a:schemeClr val="accent4"/>
                </a:solidFill>
              </a:rPr>
              <a:t>NOTE: </a:t>
            </a:r>
            <a:r>
              <a:rPr lang="en-US" sz="1400"/>
              <a:t>Projects and programs are mutually exclusive, if you have one, you cannot have the other </a:t>
            </a:r>
          </a:p>
          <a:p>
            <a:endParaRPr lang="en-US" sz="1400"/>
          </a:p>
          <a:p>
            <a:endParaRPr lang="en-US" sz="1400"/>
          </a:p>
          <a:p>
            <a:r>
              <a:rPr lang="en-US" sz="1400"/>
              <a:t>Each Line should have Either a Debit </a:t>
            </a:r>
            <a:r>
              <a:rPr lang="en-US" sz="1400" b="1"/>
              <a:t>OR </a:t>
            </a:r>
            <a:r>
              <a:rPr lang="en-US" sz="1400"/>
              <a:t>a Credit</a:t>
            </a:r>
            <a:endParaRPr lang="en-CA" sz="1400"/>
          </a:p>
          <a:p>
            <a:pPr lvl="1"/>
            <a:endParaRPr lang="en-US" sz="1400"/>
          </a:p>
          <a:p>
            <a:endParaRPr lang="en-CA"/>
          </a:p>
        </p:txBody>
      </p:sp>
      <p:pic>
        <p:nvPicPr>
          <p:cNvPr id="15" name="Picture 14">
            <a:extLst>
              <a:ext uri="{FF2B5EF4-FFF2-40B4-BE49-F238E27FC236}">
                <a16:creationId xmlns:a16="http://schemas.microsoft.com/office/drawing/2014/main" id="{CB5EE2DB-DDE2-44F5-BE51-8E828819BB2B}"/>
              </a:ext>
            </a:extLst>
          </p:cNvPr>
          <p:cNvPicPr>
            <a:picLocks noChangeAspect="1"/>
          </p:cNvPicPr>
          <p:nvPr/>
        </p:nvPicPr>
        <p:blipFill rotWithShape="1">
          <a:blip r:embed="rId2"/>
          <a:srcRect b="32302"/>
          <a:stretch/>
        </p:blipFill>
        <p:spPr>
          <a:xfrm>
            <a:off x="370111" y="3570142"/>
            <a:ext cx="8321223" cy="2768600"/>
          </a:xfrm>
          <a:prstGeom prst="rect">
            <a:avLst/>
          </a:prstGeom>
          <a:ln w="12700">
            <a:solidFill>
              <a:schemeClr val="accent4"/>
            </a:solidFill>
          </a:ln>
        </p:spPr>
      </p:pic>
    </p:spTree>
    <p:extLst>
      <p:ext uri="{BB962C8B-B14F-4D97-AF65-F5344CB8AC3E}">
        <p14:creationId xmlns:p14="http://schemas.microsoft.com/office/powerpoint/2010/main" val="111293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25</a:t>
            </a:fld>
            <a:endParaRPr lang="en-US">
              <a:solidFill>
                <a:prstClr val="black">
                  <a:tint val="75000"/>
                </a:prstClr>
              </a:solidFill>
            </a:endParaRPr>
          </a:p>
        </p:txBody>
      </p:sp>
      <p:sp>
        <p:nvSpPr>
          <p:cNvPr id="4" name="Title 1"/>
          <p:cNvSpPr txBox="1">
            <a:spLocks/>
          </p:cNvSpPr>
          <p:nvPr/>
        </p:nvSpPr>
        <p:spPr>
          <a:xfrm>
            <a:off x="0" y="22864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CREATE A JOURNAL ENTRY</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338099" y="972847"/>
            <a:ext cx="8610600" cy="892552"/>
          </a:xfrm>
          <a:prstGeom prst="rect">
            <a:avLst/>
          </a:prstGeom>
          <a:noFill/>
        </p:spPr>
        <p:txBody>
          <a:bodyPr wrap="square" rtlCol="0">
            <a:spAutoFit/>
          </a:bodyPr>
          <a:lstStyle/>
          <a:p>
            <a:r>
              <a:rPr lang="en-US" sz="1600"/>
              <a:t>6. Once completed, save spreadsheet and back up. </a:t>
            </a:r>
            <a:endParaRPr lang="en-CA" sz="1600"/>
          </a:p>
          <a:p>
            <a:pPr lvl="1"/>
            <a:endParaRPr lang="en-US" sz="1600"/>
          </a:p>
          <a:p>
            <a:endParaRPr lang="en-CA" sz="2000"/>
          </a:p>
        </p:txBody>
      </p:sp>
      <p:sp>
        <p:nvSpPr>
          <p:cNvPr id="12" name="TextBox 11">
            <a:extLst>
              <a:ext uri="{FF2B5EF4-FFF2-40B4-BE49-F238E27FC236}">
                <a16:creationId xmlns:a16="http://schemas.microsoft.com/office/drawing/2014/main" id="{EAF8B28B-E50A-4710-96B3-B00E5D7FB48A}"/>
              </a:ext>
            </a:extLst>
          </p:cNvPr>
          <p:cNvSpPr txBox="1"/>
          <p:nvPr/>
        </p:nvSpPr>
        <p:spPr>
          <a:xfrm>
            <a:off x="595538" y="1352833"/>
            <a:ext cx="8088268" cy="2800767"/>
          </a:xfrm>
          <a:prstGeom prst="rect">
            <a:avLst/>
          </a:prstGeom>
          <a:noFill/>
          <a:ln w="12700">
            <a:solidFill>
              <a:schemeClr val="accent1"/>
            </a:solidFill>
          </a:ln>
        </p:spPr>
        <p:txBody>
          <a:bodyPr wrap="square" rtlCol="0">
            <a:spAutoFit/>
          </a:bodyPr>
          <a:lstStyle/>
          <a:p>
            <a:r>
              <a:rPr lang="en-US" sz="1600" b="1">
                <a:solidFill>
                  <a:schemeClr val="accent4"/>
                </a:solidFill>
              </a:rPr>
              <a:t>NOTE</a:t>
            </a:r>
            <a:r>
              <a:rPr lang="en-US" sz="1600"/>
              <a:t>: What Constitutes Proper Backup?</a:t>
            </a:r>
          </a:p>
          <a:p>
            <a:pPr marL="742950" lvl="1" indent="-285750">
              <a:buFont typeface="Arial" panose="020B0604020202020204" pitchFamily="34" charset="0"/>
              <a:buChar char="•"/>
            </a:pPr>
            <a:r>
              <a:rPr lang="en-CA" sz="1600"/>
              <a:t>Emails from departments approving a charge and/or providing an account number</a:t>
            </a:r>
          </a:p>
          <a:p>
            <a:pPr marL="742950" lvl="1" indent="-285750">
              <a:buFont typeface="Arial" panose="020B0604020202020204" pitchFamily="34" charset="0"/>
              <a:buChar char="•"/>
            </a:pPr>
            <a:r>
              <a:rPr lang="en-CA" sz="1600"/>
              <a:t>Meeting minutes</a:t>
            </a:r>
          </a:p>
          <a:p>
            <a:pPr marL="742950" lvl="1" indent="-285750">
              <a:buFont typeface="Arial" panose="020B0604020202020204" pitchFamily="34" charset="0"/>
              <a:buChar char="•"/>
            </a:pPr>
            <a:r>
              <a:rPr lang="en-CA" sz="1600"/>
              <a:t>Working copy of spreadsheets calculating amounts</a:t>
            </a:r>
          </a:p>
          <a:p>
            <a:pPr marL="742950" lvl="1" indent="-285750">
              <a:buFont typeface="Arial" panose="020B0604020202020204" pitchFamily="34" charset="0"/>
              <a:buChar char="•"/>
            </a:pPr>
            <a:r>
              <a:rPr lang="en-CA" sz="1600"/>
              <a:t>Invoices/receipts</a:t>
            </a:r>
          </a:p>
          <a:p>
            <a:pPr marL="742950" lvl="1" indent="-285750">
              <a:buFont typeface="Arial" panose="020B0604020202020204" pitchFamily="34" charset="0"/>
              <a:buChar char="•"/>
            </a:pPr>
            <a:r>
              <a:rPr lang="en-CA" sz="1600"/>
              <a:t>Any internal forms you may have</a:t>
            </a:r>
          </a:p>
          <a:p>
            <a:pPr marL="742950" lvl="1" indent="-285750">
              <a:buFont typeface="Arial" panose="020B0604020202020204" pitchFamily="34" charset="0"/>
              <a:buChar char="•"/>
            </a:pPr>
            <a:r>
              <a:rPr lang="en-CA" sz="1600"/>
              <a:t>External system reports (external to UWinsite Finance such as Forte or </a:t>
            </a:r>
            <a:r>
              <a:rPr lang="en-CA" sz="1600" err="1"/>
              <a:t>Bookware</a:t>
            </a:r>
            <a:r>
              <a:rPr lang="en-CA" sz="1600"/>
              <a:t>)</a:t>
            </a:r>
          </a:p>
          <a:p>
            <a:pPr marL="742950" lvl="1" indent="-285750">
              <a:buFont typeface="Arial" panose="020B0604020202020204" pitchFamily="34" charset="0"/>
              <a:buChar char="•"/>
            </a:pPr>
            <a:r>
              <a:rPr lang="en-CA" sz="1600"/>
              <a:t>System Generated Account Analysis Report</a:t>
            </a:r>
          </a:p>
          <a:p>
            <a:pPr marL="742950" lvl="1" indent="-285750">
              <a:buFont typeface="Arial" panose="020B0604020202020204" pitchFamily="34" charset="0"/>
              <a:buChar char="•"/>
            </a:pPr>
            <a:r>
              <a:rPr lang="en-CA" sz="1600"/>
              <a:t>Or simply a detailed description of what the entry is trying to accomplish</a:t>
            </a:r>
          </a:p>
        </p:txBody>
      </p:sp>
      <p:sp>
        <p:nvSpPr>
          <p:cNvPr id="13" name="TextBox 12">
            <a:extLst>
              <a:ext uri="{FF2B5EF4-FFF2-40B4-BE49-F238E27FC236}">
                <a16:creationId xmlns:a16="http://schemas.microsoft.com/office/drawing/2014/main" id="{153C0BA5-9F42-402A-92B9-66C8AB409C9F}"/>
              </a:ext>
            </a:extLst>
          </p:cNvPr>
          <p:cNvSpPr txBox="1"/>
          <p:nvPr/>
        </p:nvSpPr>
        <p:spPr>
          <a:xfrm>
            <a:off x="370111" y="4505924"/>
            <a:ext cx="8610600" cy="338554"/>
          </a:xfrm>
          <a:prstGeom prst="rect">
            <a:avLst/>
          </a:prstGeom>
          <a:noFill/>
        </p:spPr>
        <p:txBody>
          <a:bodyPr wrap="square" lIns="91440" tIns="45720" rIns="91440" bIns="45720" rtlCol="0" anchor="t">
            <a:spAutoFit/>
          </a:bodyPr>
          <a:lstStyle/>
          <a:p>
            <a:r>
              <a:rPr lang="en-US" sz="1600"/>
              <a:t>7. Open a </a:t>
            </a:r>
            <a:r>
              <a:rPr lang="en-US" sz="1600">
                <a:hlinkClick r:id="rId3"/>
              </a:rPr>
              <a:t>ticket</a:t>
            </a:r>
            <a:r>
              <a:rPr lang="en-US" sz="1600"/>
              <a:t> through Team Dynamix </a:t>
            </a:r>
            <a:endParaRPr lang="en-US" sz="1600" b="1">
              <a:solidFill>
                <a:schemeClr val="accent4"/>
              </a:solidFill>
              <a:cs typeface="Arial"/>
            </a:endParaRPr>
          </a:p>
        </p:txBody>
      </p:sp>
      <p:sp>
        <p:nvSpPr>
          <p:cNvPr id="16" name="TextBox 15">
            <a:extLst>
              <a:ext uri="{FF2B5EF4-FFF2-40B4-BE49-F238E27FC236}">
                <a16:creationId xmlns:a16="http://schemas.microsoft.com/office/drawing/2014/main" id="{AFDB0EE7-F04E-403D-9B48-8B3250C4351C}"/>
              </a:ext>
            </a:extLst>
          </p:cNvPr>
          <p:cNvSpPr txBox="1"/>
          <p:nvPr/>
        </p:nvSpPr>
        <p:spPr>
          <a:xfrm>
            <a:off x="619601" y="5282756"/>
            <a:ext cx="8088268" cy="830997"/>
          </a:xfrm>
          <a:prstGeom prst="rect">
            <a:avLst/>
          </a:prstGeom>
          <a:noFill/>
          <a:ln w="12700">
            <a:solidFill>
              <a:schemeClr val="accent1"/>
            </a:solidFill>
          </a:ln>
        </p:spPr>
        <p:txBody>
          <a:bodyPr wrap="square" lIns="91440" tIns="45720" rIns="91440" bIns="45720" rtlCol="0" anchor="t">
            <a:spAutoFit/>
          </a:bodyPr>
          <a:lstStyle/>
          <a:p>
            <a:r>
              <a:rPr lang="en-US" sz="1600" b="1">
                <a:solidFill>
                  <a:schemeClr val="accent4"/>
                </a:solidFill>
              </a:rPr>
              <a:t>NOTE: </a:t>
            </a:r>
            <a:r>
              <a:rPr lang="en-US" sz="1600"/>
              <a:t>For any additional help: </a:t>
            </a:r>
          </a:p>
          <a:p>
            <a:pPr marL="171450" indent="-171450">
              <a:buFont typeface="Arial" panose="020B0604020202020204" pitchFamily="34" charset="0"/>
              <a:buChar char="•"/>
            </a:pPr>
            <a:r>
              <a:rPr lang="en-US" sz="1600">
                <a:solidFill>
                  <a:srgbClr val="000000"/>
                </a:solidFill>
                <a:cs typeface="Arial"/>
              </a:rPr>
              <a:t>Visit the knowledge-based article: </a:t>
            </a:r>
            <a:r>
              <a:rPr lang="en-US" sz="1600">
                <a:ea typeface="+mn-lt"/>
                <a:cs typeface="+mn-lt"/>
                <a:hlinkClick r:id="rId4"/>
              </a:rPr>
              <a:t>https://uwindsor.teamdynamix.com/TDClient/1975/Portal/KB/ArticleDet?ID=146078</a:t>
            </a:r>
            <a:r>
              <a:rPr lang="en-US" sz="1600">
                <a:ea typeface="+mn-lt"/>
                <a:cs typeface="+mn-lt"/>
              </a:rPr>
              <a:t> </a:t>
            </a:r>
            <a:endParaRPr lang="en-US" sz="1600">
              <a:solidFill>
                <a:srgbClr val="000000"/>
              </a:solidFill>
              <a:cs typeface="Arial"/>
            </a:endParaRPr>
          </a:p>
        </p:txBody>
      </p:sp>
    </p:spTree>
    <p:extLst>
      <p:ext uri="{BB962C8B-B14F-4D97-AF65-F5344CB8AC3E}">
        <p14:creationId xmlns:p14="http://schemas.microsoft.com/office/powerpoint/2010/main" val="2623704053"/>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0" y="2890391"/>
            <a:ext cx="8039100" cy="1077218"/>
          </a:xfrm>
          <a:prstGeom prst="rect">
            <a:avLst/>
          </a:prstGeom>
          <a:noFill/>
        </p:spPr>
        <p:txBody>
          <a:bodyPr wrap="square" rtlCol="0">
            <a:spAutoFit/>
          </a:bodyPr>
          <a:lstStyle/>
          <a:p>
            <a:pPr algn="ctr"/>
            <a:r>
              <a:rPr lang="en-CA" sz="3200" b="1">
                <a:solidFill>
                  <a:srgbClr val="FFCF05"/>
                </a:solidFill>
              </a:rPr>
              <a:t>Matching Natural Accounts </a:t>
            </a:r>
          </a:p>
          <a:p>
            <a:pPr algn="ctr"/>
            <a:r>
              <a:rPr lang="en-CA" sz="3200" b="1">
                <a:solidFill>
                  <a:srgbClr val="FFCF05"/>
                </a:solidFill>
              </a:rPr>
              <a:t>to Internal Charges</a:t>
            </a:r>
            <a:endParaRPr lang="en-CA" sz="2800" b="1" u="sng">
              <a:solidFill>
                <a:schemeClr val="bg1"/>
              </a:solidFill>
            </a:endParaRPr>
          </a:p>
        </p:txBody>
      </p:sp>
    </p:spTree>
    <p:extLst>
      <p:ext uri="{BB962C8B-B14F-4D97-AF65-F5344CB8AC3E}">
        <p14:creationId xmlns:p14="http://schemas.microsoft.com/office/powerpoint/2010/main" val="151870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27</a:t>
            </a:fld>
            <a:endParaRPr lang="en-US">
              <a:solidFill>
                <a:prstClr val="black">
                  <a:tint val="75000"/>
                </a:prstClr>
              </a:solidFill>
            </a:endParaRP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pic>
        <p:nvPicPr>
          <p:cNvPr id="9" name="Picture 8">
            <a:extLst>
              <a:ext uri="{FF2B5EF4-FFF2-40B4-BE49-F238E27FC236}">
                <a16:creationId xmlns:a16="http://schemas.microsoft.com/office/drawing/2014/main" id="{1BEC9069-D1FD-4D3D-AEE4-FA79756EC4AB}"/>
              </a:ext>
            </a:extLst>
          </p:cNvPr>
          <p:cNvPicPr>
            <a:picLocks noChangeAspect="1"/>
          </p:cNvPicPr>
          <p:nvPr/>
        </p:nvPicPr>
        <p:blipFill>
          <a:blip r:embed="rId2"/>
          <a:stretch>
            <a:fillRect/>
          </a:stretch>
        </p:blipFill>
        <p:spPr>
          <a:xfrm>
            <a:off x="1445423" y="136520"/>
            <a:ext cx="6096240" cy="6345560"/>
          </a:xfrm>
          <a:prstGeom prst="rect">
            <a:avLst/>
          </a:prstGeom>
        </p:spPr>
      </p:pic>
    </p:spTree>
    <p:extLst>
      <p:ext uri="{BB962C8B-B14F-4D97-AF65-F5344CB8AC3E}">
        <p14:creationId xmlns:p14="http://schemas.microsoft.com/office/powerpoint/2010/main" val="205553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28</a:t>
            </a:fld>
            <a:endParaRPr lang="en-US">
              <a:solidFill>
                <a:prstClr val="black">
                  <a:tint val="75000"/>
                </a:prstClr>
              </a:solidFill>
            </a:endParaRP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pic>
        <p:nvPicPr>
          <p:cNvPr id="5" name="Picture 4">
            <a:extLst>
              <a:ext uri="{FF2B5EF4-FFF2-40B4-BE49-F238E27FC236}">
                <a16:creationId xmlns:a16="http://schemas.microsoft.com/office/drawing/2014/main" id="{A6A283D3-AABF-41CA-9E02-93B6FFAAA93C}"/>
              </a:ext>
            </a:extLst>
          </p:cNvPr>
          <p:cNvPicPr>
            <a:picLocks noChangeAspect="1"/>
          </p:cNvPicPr>
          <p:nvPr/>
        </p:nvPicPr>
        <p:blipFill rotWithShape="1">
          <a:blip r:embed="rId2"/>
          <a:srcRect b="69199"/>
          <a:stretch/>
        </p:blipFill>
        <p:spPr>
          <a:xfrm>
            <a:off x="1652397" y="136521"/>
            <a:ext cx="5839205" cy="1915800"/>
          </a:xfrm>
          <a:prstGeom prst="rect">
            <a:avLst/>
          </a:prstGeom>
        </p:spPr>
      </p:pic>
      <p:pic>
        <p:nvPicPr>
          <p:cNvPr id="8" name="Picture 7">
            <a:extLst>
              <a:ext uri="{FF2B5EF4-FFF2-40B4-BE49-F238E27FC236}">
                <a16:creationId xmlns:a16="http://schemas.microsoft.com/office/drawing/2014/main" id="{55A1DEEC-6AF5-4D1D-9775-6810298734F0}"/>
              </a:ext>
            </a:extLst>
          </p:cNvPr>
          <p:cNvPicPr>
            <a:picLocks noChangeAspect="1"/>
          </p:cNvPicPr>
          <p:nvPr/>
        </p:nvPicPr>
        <p:blipFill>
          <a:blip r:embed="rId3"/>
          <a:stretch>
            <a:fillRect/>
          </a:stretch>
        </p:blipFill>
        <p:spPr>
          <a:xfrm>
            <a:off x="1652397" y="2052320"/>
            <a:ext cx="5839204" cy="4336401"/>
          </a:xfrm>
          <a:prstGeom prst="rect">
            <a:avLst/>
          </a:prstGeom>
        </p:spPr>
      </p:pic>
    </p:spTree>
    <p:extLst>
      <p:ext uri="{BB962C8B-B14F-4D97-AF65-F5344CB8AC3E}">
        <p14:creationId xmlns:p14="http://schemas.microsoft.com/office/powerpoint/2010/main" val="193649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1" y="3075061"/>
            <a:ext cx="8039100" cy="584775"/>
          </a:xfrm>
          <a:prstGeom prst="rect">
            <a:avLst/>
          </a:prstGeom>
          <a:noFill/>
        </p:spPr>
        <p:txBody>
          <a:bodyPr wrap="square" rtlCol="0">
            <a:spAutoFit/>
          </a:bodyPr>
          <a:lstStyle/>
          <a:p>
            <a:pPr algn="ctr"/>
            <a:r>
              <a:rPr lang="en-CA" sz="3200" b="1">
                <a:solidFill>
                  <a:srgbClr val="FFCF05"/>
                </a:solidFill>
              </a:rPr>
              <a:t>How to Request an Invoice</a:t>
            </a:r>
            <a:endParaRPr lang="en-CA" sz="2800" b="1" u="sng">
              <a:solidFill>
                <a:schemeClr val="bg1"/>
              </a:solidFill>
            </a:endParaRPr>
          </a:p>
        </p:txBody>
      </p:sp>
    </p:spTree>
    <p:extLst>
      <p:ext uri="{BB962C8B-B14F-4D97-AF65-F5344CB8AC3E}">
        <p14:creationId xmlns:p14="http://schemas.microsoft.com/office/powerpoint/2010/main" val="97749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a:t>
            </a:fld>
            <a:endParaRPr lang="en-US">
              <a:solidFill>
                <a:prstClr val="black">
                  <a:tint val="75000"/>
                </a:prstClr>
              </a:solidFill>
            </a:endParaRPr>
          </a:p>
        </p:txBody>
      </p:sp>
      <p:sp>
        <p:nvSpPr>
          <p:cNvPr id="4" name="Title 1"/>
          <p:cNvSpPr txBox="1">
            <a:spLocks/>
          </p:cNvSpPr>
          <p:nvPr/>
        </p:nvSpPr>
        <p:spPr>
          <a:xfrm>
            <a:off x="0" y="1169055"/>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US" sz="2800" b="1">
              <a:solidFill>
                <a:schemeClr val="accent1"/>
              </a:solidFill>
            </a:endParaRPr>
          </a:p>
        </p:txBody>
      </p:sp>
      <p:sp>
        <p:nvSpPr>
          <p:cNvPr id="5"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SCOTIABANK VISA PURCHASING CARD</a:t>
            </a:r>
          </a:p>
        </p:txBody>
      </p:sp>
      <p:grpSp>
        <p:nvGrpSpPr>
          <p:cNvPr id="26" name="Group 25"/>
          <p:cNvGrpSpPr/>
          <p:nvPr/>
        </p:nvGrpSpPr>
        <p:grpSpPr>
          <a:xfrm>
            <a:off x="413557" y="1181799"/>
            <a:ext cx="2013437" cy="1524788"/>
            <a:chOff x="3724687" y="2852208"/>
            <a:chExt cx="2013435" cy="981148"/>
          </a:xfrm>
        </p:grpSpPr>
        <p:grpSp>
          <p:nvGrpSpPr>
            <p:cNvPr id="25" name="Group 24"/>
            <p:cNvGrpSpPr/>
            <p:nvPr/>
          </p:nvGrpSpPr>
          <p:grpSpPr>
            <a:xfrm>
              <a:off x="3724687" y="2852208"/>
              <a:ext cx="2013435" cy="981148"/>
              <a:chOff x="3724687" y="2852208"/>
              <a:chExt cx="2013435" cy="981148"/>
            </a:xfrm>
          </p:grpSpPr>
          <p:pic>
            <p:nvPicPr>
              <p:cNvPr id="1028" name="Picture 4"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687" y="2852208"/>
                <a:ext cx="1130530" cy="9397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988975" y="3370647"/>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3806327" y="3034358"/>
                <a:ext cx="958467" cy="124604"/>
              </a:xfrm>
              <a:prstGeom prst="rect">
                <a:avLst/>
              </a:prstGeom>
              <a:noFill/>
            </p:spPr>
            <p:txBody>
              <a:bodyPr wrap="square" rtlCol="0">
                <a:spAutoFit/>
              </a:bodyPr>
              <a:lstStyle/>
              <a:p>
                <a:pPr algn="ctr"/>
                <a:r>
                  <a:rPr lang="en-CA" sz="1200" b="1"/>
                  <a:t>APRIL</a:t>
                </a:r>
              </a:p>
            </p:txBody>
          </p:sp>
        </p:grpSp>
        <p:sp>
          <p:nvSpPr>
            <p:cNvPr id="23" name="TextBox 22"/>
            <p:cNvSpPr txBox="1"/>
            <p:nvPr/>
          </p:nvSpPr>
          <p:spPr>
            <a:xfrm>
              <a:off x="3918384" y="3211401"/>
              <a:ext cx="749146" cy="455582"/>
            </a:xfrm>
            <a:prstGeom prst="rect">
              <a:avLst/>
            </a:prstGeom>
            <a:solidFill>
              <a:srgbClr val="FFFFFF"/>
            </a:solidFill>
          </p:spPr>
          <p:txBody>
            <a:bodyPr wrap="square" rtlCol="0">
              <a:spAutoFit/>
            </a:bodyPr>
            <a:lstStyle/>
            <a:p>
              <a:pPr algn="ctr"/>
              <a:r>
                <a:rPr lang="en-CA" sz="4001"/>
                <a:t>15</a:t>
              </a:r>
            </a:p>
          </p:txBody>
        </p:sp>
      </p:grpSp>
      <p:sp>
        <p:nvSpPr>
          <p:cNvPr id="32" name="TextBox 31"/>
          <p:cNvSpPr txBox="1"/>
          <p:nvPr/>
        </p:nvSpPr>
        <p:spPr>
          <a:xfrm>
            <a:off x="1994916" y="1173802"/>
            <a:ext cx="6698256" cy="1631216"/>
          </a:xfrm>
          <a:prstGeom prst="rect">
            <a:avLst/>
          </a:prstGeom>
          <a:noFill/>
        </p:spPr>
        <p:txBody>
          <a:bodyPr wrap="square" lIns="91440" tIns="45720" rIns="91440" bIns="45720" rtlCol="0" anchor="t">
            <a:spAutoFit/>
          </a:bodyPr>
          <a:lstStyle/>
          <a:p>
            <a:r>
              <a:rPr lang="en-CA" sz="2000" b="1">
                <a:solidFill>
                  <a:srgbClr val="005596"/>
                </a:solidFill>
              </a:rPr>
              <a:t>STATEMENT CYCLE ENDS</a:t>
            </a:r>
          </a:p>
          <a:p>
            <a:pPr marL="285750" indent="-285750">
              <a:buClr>
                <a:srgbClr val="005596"/>
              </a:buClr>
              <a:buFont typeface="Wingdings" panose="05000000000000000000" pitchFamily="2" charset="2"/>
              <a:buChar char="Ø"/>
            </a:pPr>
            <a:r>
              <a:rPr lang="en-CA" sz="1600"/>
              <a:t>Transactions incurred between </a:t>
            </a:r>
            <a:r>
              <a:rPr lang="en-CA" sz="1600" b="1"/>
              <a:t>April 16 </a:t>
            </a:r>
            <a:r>
              <a:rPr lang="en-CA" sz="1600"/>
              <a:t>and </a:t>
            </a:r>
            <a:r>
              <a:rPr lang="en-CA" sz="1600" b="1"/>
              <a:t>April 30 </a:t>
            </a:r>
            <a:r>
              <a:rPr lang="en-CA" sz="1600"/>
              <a:t>will be recorded in the next fiscal year's general ledger </a:t>
            </a:r>
            <a:endParaRPr lang="en-CA" sz="1600">
              <a:cs typeface="Arial"/>
            </a:endParaRPr>
          </a:p>
          <a:p>
            <a:pPr marL="285750" indent="-285750">
              <a:buClr>
                <a:srgbClr val="005596"/>
              </a:buClr>
              <a:buFont typeface="Wingdings" panose="05000000000000000000" pitchFamily="2" charset="2"/>
              <a:buChar char="Ø"/>
            </a:pPr>
            <a:r>
              <a:rPr lang="en-CA" sz="1600"/>
              <a:t>Keep transactions between </a:t>
            </a:r>
            <a:r>
              <a:rPr lang="en-CA" sz="1600" b="1"/>
              <a:t>April 16 </a:t>
            </a:r>
            <a:r>
              <a:rPr lang="en-CA" sz="1600"/>
              <a:t>and </a:t>
            </a:r>
            <a:r>
              <a:rPr lang="en-CA" sz="1600" b="1"/>
              <a:t>April 30 </a:t>
            </a:r>
            <a:r>
              <a:rPr lang="en-CA" sz="1600"/>
              <a:t>to a minimum </a:t>
            </a:r>
            <a:endParaRPr lang="en-CA" sz="1600">
              <a:cs typeface="Arial"/>
            </a:endParaRPr>
          </a:p>
          <a:p>
            <a:pPr marL="285750" indent="-285750">
              <a:buClr>
                <a:srgbClr val="005596"/>
              </a:buClr>
              <a:buFont typeface="Wingdings" panose="05000000000000000000" pitchFamily="2" charset="2"/>
              <a:buChar char="Ø"/>
            </a:pPr>
            <a:r>
              <a:rPr lang="en-CA" sz="1600"/>
              <a:t>Large purchases are to be communicated to the Procurement Department so the necessary accruals can be arranged</a:t>
            </a:r>
            <a:endParaRPr lang="en-CA" sz="1600">
              <a:cs typeface="Arial"/>
            </a:endParaRPr>
          </a:p>
        </p:txBody>
      </p:sp>
      <p:grpSp>
        <p:nvGrpSpPr>
          <p:cNvPr id="33" name="Group 32"/>
          <p:cNvGrpSpPr/>
          <p:nvPr/>
        </p:nvGrpSpPr>
        <p:grpSpPr>
          <a:xfrm>
            <a:off x="408741" y="3236625"/>
            <a:ext cx="8284431" cy="1230537"/>
            <a:chOff x="641444" y="3601680"/>
            <a:chExt cx="8284431" cy="1230537"/>
          </a:xfrm>
        </p:grpSpPr>
        <p:grpSp>
          <p:nvGrpSpPr>
            <p:cNvPr id="31" name="Group 30"/>
            <p:cNvGrpSpPr/>
            <p:nvPr/>
          </p:nvGrpSpPr>
          <p:grpSpPr>
            <a:xfrm>
              <a:off x="641444" y="3601680"/>
              <a:ext cx="1136537" cy="1230537"/>
              <a:chOff x="594376" y="2908950"/>
              <a:chExt cx="1136537" cy="1230537"/>
            </a:xfrm>
          </p:grpSpPr>
          <p:grpSp>
            <p:nvGrpSpPr>
              <p:cNvPr id="30" name="Group 29"/>
              <p:cNvGrpSpPr/>
              <p:nvPr/>
            </p:nvGrpSpPr>
            <p:grpSpPr>
              <a:xfrm>
                <a:off x="594376" y="2908950"/>
                <a:ext cx="1136537" cy="1230537"/>
                <a:chOff x="594376" y="2908950"/>
                <a:chExt cx="1136537" cy="1230537"/>
              </a:xfrm>
            </p:grpSpPr>
            <p:grpSp>
              <p:nvGrpSpPr>
                <p:cNvPr id="28" name="Group 27"/>
                <p:cNvGrpSpPr/>
                <p:nvPr/>
              </p:nvGrpSpPr>
              <p:grpSpPr>
                <a:xfrm>
                  <a:off x="594376" y="2908950"/>
                  <a:ext cx="1136537" cy="1230537"/>
                  <a:chOff x="594376" y="2908950"/>
                  <a:chExt cx="1136537" cy="1230537"/>
                </a:xfrm>
              </p:grpSpPr>
              <p:pic>
                <p:nvPicPr>
                  <p:cNvPr id="1030" name="Picture 6"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76" y="2908950"/>
                    <a:ext cx="1136537" cy="123053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9" name="TextBox 28"/>
                <p:cNvSpPr txBox="1"/>
                <p:nvPr/>
              </p:nvSpPr>
              <p:spPr>
                <a:xfrm>
                  <a:off x="683411" y="3103315"/>
                  <a:ext cx="958468" cy="276999"/>
                </a:xfrm>
                <a:prstGeom prst="rect">
                  <a:avLst/>
                </a:prstGeom>
                <a:noFill/>
              </p:spPr>
              <p:txBody>
                <a:bodyPr wrap="square" rtlCol="0">
                  <a:spAutoFit/>
                </a:bodyPr>
                <a:lstStyle/>
                <a:p>
                  <a:pPr algn="ctr"/>
                  <a:r>
                    <a:rPr lang="en-CA" sz="1200" b="1"/>
                    <a:t>APRIL</a:t>
                  </a:r>
                </a:p>
              </p:txBody>
            </p:sp>
          </p:grpSp>
          <p:sp>
            <p:nvSpPr>
              <p:cNvPr id="34" name="TextBox 33"/>
              <p:cNvSpPr txBox="1"/>
              <p:nvPr/>
            </p:nvSpPr>
            <p:spPr>
              <a:xfrm>
                <a:off x="672759" y="3330370"/>
                <a:ext cx="958468" cy="708014"/>
              </a:xfrm>
              <a:prstGeom prst="rect">
                <a:avLst/>
              </a:prstGeom>
              <a:noFill/>
            </p:spPr>
            <p:txBody>
              <a:bodyPr wrap="square" rtlCol="0">
                <a:spAutoFit/>
              </a:bodyPr>
              <a:lstStyle/>
              <a:p>
                <a:pPr algn="ctr"/>
                <a:r>
                  <a:rPr lang="en-CA" sz="4001"/>
                  <a:t>19</a:t>
                </a:r>
              </a:p>
            </p:txBody>
          </p:sp>
        </p:grpSp>
        <p:sp>
          <p:nvSpPr>
            <p:cNvPr id="37" name="TextBox 36"/>
            <p:cNvSpPr txBox="1"/>
            <p:nvPr/>
          </p:nvSpPr>
          <p:spPr>
            <a:xfrm>
              <a:off x="2227619" y="3602110"/>
              <a:ext cx="6698256" cy="892552"/>
            </a:xfrm>
            <a:prstGeom prst="rect">
              <a:avLst/>
            </a:prstGeom>
            <a:noFill/>
          </p:spPr>
          <p:txBody>
            <a:bodyPr wrap="square" rtlCol="0">
              <a:spAutoFit/>
            </a:bodyPr>
            <a:lstStyle/>
            <a:p>
              <a:r>
                <a:rPr lang="en-CA" sz="2000" b="1">
                  <a:solidFill>
                    <a:srgbClr val="005596"/>
                  </a:solidFill>
                </a:rPr>
                <a:t>CENTRE SUITE COSTS DEADLINE</a:t>
              </a:r>
            </a:p>
            <a:p>
              <a:pPr marL="285760" indent="-285760">
                <a:buClr>
                  <a:srgbClr val="005596"/>
                </a:buClr>
                <a:buFont typeface="Wingdings" panose="05000000000000000000" pitchFamily="2" charset="2"/>
                <a:buChar char="Ø"/>
              </a:pPr>
              <a:r>
                <a:rPr lang="en-CA" sz="1600"/>
                <a:t>Any costs needed to be moved to Centre Suite for the statement cycle ending </a:t>
              </a:r>
              <a:r>
                <a:rPr lang="en-CA" sz="1600" b="1"/>
                <a:t>April 15</a:t>
              </a:r>
              <a:r>
                <a:rPr lang="en-CA" sz="1600"/>
                <a:t>, must be moved by</a:t>
              </a:r>
              <a:r>
                <a:rPr lang="en-CA" sz="1600" b="1"/>
                <a:t> April 19</a:t>
              </a:r>
            </a:p>
          </p:txBody>
        </p:sp>
      </p:grpSp>
      <p:sp>
        <p:nvSpPr>
          <p:cNvPr id="6" name="Rectangle 5">
            <a:extLst>
              <a:ext uri="{FF2B5EF4-FFF2-40B4-BE49-F238E27FC236}">
                <a16:creationId xmlns:a16="http://schemas.microsoft.com/office/drawing/2014/main" id="{598F3417-C7DD-9F79-90FD-A91C77513366}"/>
              </a:ext>
            </a:extLst>
          </p:cNvPr>
          <p:cNvSpPr/>
          <p:nvPr/>
        </p:nvSpPr>
        <p:spPr>
          <a:xfrm>
            <a:off x="0" y="4446857"/>
            <a:ext cx="9144000" cy="1815882"/>
          </a:xfrm>
          <a:prstGeom prst="rect">
            <a:avLst/>
          </a:prstGeom>
          <a:solidFill>
            <a:srgbClr val="005596"/>
          </a:solidFill>
        </p:spPr>
        <p:txBody>
          <a:bodyPr wrap="square">
            <a:spAutoFit/>
          </a:bodyPr>
          <a:lstStyle/>
          <a:p>
            <a:pPr algn="ctr"/>
            <a:r>
              <a:rPr lang="en-CA" sz="1600">
                <a:solidFill>
                  <a:srgbClr val="FFCF05"/>
                </a:solidFill>
                <a:latin typeface="Arial" panose="020B0604020202020204" pitchFamily="34" charset="0"/>
                <a:cs typeface="Arial" panose="020B0604020202020204" pitchFamily="34" charset="0"/>
              </a:rPr>
              <a:t>NOTE: </a:t>
            </a:r>
            <a:r>
              <a:rPr lang="en-CA" sz="1600">
                <a:solidFill>
                  <a:srgbClr val="FFC000"/>
                </a:solidFill>
                <a:latin typeface="Arial" panose="020B0604020202020204" pitchFamily="34" charset="0"/>
                <a:cs typeface="Arial" panose="020B0604020202020204" pitchFamily="34" charset="0"/>
              </a:rPr>
              <a:t>IF YOU’VE MADE A PURCHASE FROM ONE VENDOR AND IT IS LUMPING AS ONE SUM IN YOUR ACCOUNT ANALYSIS, USE THE FOLLOWING CALCULATION TO COME UP WITH THE COST.  TAKE THE AFTER TAX AMOUNT, DIVIDE BY 1.13 AND MULTIPLY BY 1.0341</a:t>
            </a:r>
          </a:p>
          <a:p>
            <a:pPr algn="ctr"/>
            <a:endParaRPr lang="en-CA" sz="1600">
              <a:solidFill>
                <a:srgbClr val="FFC000"/>
              </a:solidFill>
              <a:latin typeface="Arial" panose="020B0604020202020204" pitchFamily="34" charset="0"/>
              <a:cs typeface="Arial" panose="020B0604020202020204" pitchFamily="34" charset="0"/>
            </a:endParaRPr>
          </a:p>
          <a:p>
            <a:pPr algn="ctr"/>
            <a:r>
              <a:rPr lang="en-CA" sz="1600">
                <a:solidFill>
                  <a:srgbClr val="FFC000"/>
                </a:solidFill>
                <a:latin typeface="Arial" panose="020B0604020202020204" pitchFamily="34" charset="0"/>
                <a:cs typeface="Arial" panose="020B0604020202020204" pitchFamily="34" charset="0"/>
              </a:rPr>
              <a:t>ADDITIONALLY: IF YOU MAKE PURCHASES THAT SHOULD BE NON-TAXABLE SUCH AS GIFT CARDS OR GRATUITIES, PLEASE NOTIFY FINANCE BEFORE THE END OF THE MONTH IN WHICH THE PURCHASE WAS MADE</a:t>
            </a:r>
            <a:endParaRPr lang="en-CA"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666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30</a:t>
            </a:fld>
            <a:endParaRPr lang="en-US">
              <a:solidFill>
                <a:prstClr val="black">
                  <a:tint val="75000"/>
                </a:prstClr>
              </a:solidFill>
            </a:endParaRPr>
          </a:p>
        </p:txBody>
      </p:sp>
      <p:sp>
        <p:nvSpPr>
          <p:cNvPr id="4" name="Title 1"/>
          <p:cNvSpPr txBox="1">
            <a:spLocks/>
          </p:cNvSpPr>
          <p:nvPr/>
        </p:nvSpPr>
        <p:spPr>
          <a:xfrm>
            <a:off x="0" y="376107"/>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REQUEST AN INVOICE</a:t>
            </a:r>
          </a:p>
        </p:txBody>
      </p:sp>
      <p:sp>
        <p:nvSpPr>
          <p:cNvPr id="7" name="TextBox 6"/>
          <p:cNvSpPr txBox="1"/>
          <p:nvPr/>
        </p:nvSpPr>
        <p:spPr>
          <a:xfrm>
            <a:off x="495299" y="1103620"/>
            <a:ext cx="8401050" cy="830997"/>
          </a:xfrm>
          <a:prstGeom prst="rect">
            <a:avLst/>
          </a:prstGeom>
          <a:noFill/>
          <a:ln>
            <a:solidFill>
              <a:srgbClr val="005396"/>
            </a:solidFill>
          </a:ln>
        </p:spPr>
        <p:txBody>
          <a:bodyPr wrap="square" rtlCol="0">
            <a:spAutoFit/>
          </a:bodyPr>
          <a:lstStyle/>
          <a:p>
            <a:r>
              <a:rPr lang="en-US" sz="1600" b="1">
                <a:solidFill>
                  <a:schemeClr val="accent4"/>
                </a:solidFill>
              </a:rPr>
              <a:t>NOTE: </a:t>
            </a:r>
            <a:r>
              <a:rPr lang="en-US" sz="1600"/>
              <a:t>ALL invoicing done for the University of Windsor must go through the Finance Accounts Receivable office.  No unauthorized department should be issuing invoices without the sole permission of the Financial Controller or Senior Accountant.</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495299" y="2125361"/>
            <a:ext cx="8401050" cy="1077218"/>
          </a:xfrm>
          <a:prstGeom prst="rect">
            <a:avLst/>
          </a:prstGeom>
          <a:noFill/>
        </p:spPr>
        <p:txBody>
          <a:bodyPr wrap="square" rtlCol="0">
            <a:spAutoFit/>
          </a:bodyPr>
          <a:lstStyle/>
          <a:p>
            <a:pPr marL="228600" indent="-228600">
              <a:buAutoNum type="arabicPeriod"/>
            </a:pPr>
            <a:r>
              <a:rPr lang="en-CA" sz="1600"/>
              <a:t>From the University of Windsor, Finance Department webpage (www.uwindsor.ca/finance), click on </a:t>
            </a:r>
            <a:r>
              <a:rPr lang="en-CA" sz="1600" b="1"/>
              <a:t>Accounts Receivable– </a:t>
            </a:r>
            <a:r>
              <a:rPr lang="en-CA" sz="1600"/>
              <a:t>located in the left hand column under Financial Accounting &amp; Reporting.  Alternatively, you may go directly to http://www.uwindsor.ca/finance/cash-and-accounts-receivable.</a:t>
            </a:r>
            <a:endParaRPr lang="en-CA" sz="1600" b="1"/>
          </a:p>
        </p:txBody>
      </p:sp>
      <p:pic>
        <p:nvPicPr>
          <p:cNvPr id="6" name="Picture 5">
            <a:extLst>
              <a:ext uri="{FF2B5EF4-FFF2-40B4-BE49-F238E27FC236}">
                <a16:creationId xmlns:a16="http://schemas.microsoft.com/office/drawing/2014/main" id="{408B1B27-EC04-46B3-A384-9E14C454BCC5}"/>
              </a:ext>
            </a:extLst>
          </p:cNvPr>
          <p:cNvPicPr>
            <a:picLocks noChangeAspect="1"/>
          </p:cNvPicPr>
          <p:nvPr/>
        </p:nvPicPr>
        <p:blipFill>
          <a:blip r:embed="rId2"/>
          <a:stretch>
            <a:fillRect/>
          </a:stretch>
        </p:blipFill>
        <p:spPr>
          <a:xfrm>
            <a:off x="3426984" y="3625366"/>
            <a:ext cx="2537680" cy="1280271"/>
          </a:xfrm>
          <a:prstGeom prst="rect">
            <a:avLst/>
          </a:prstGeom>
        </p:spPr>
      </p:pic>
    </p:spTree>
    <p:extLst>
      <p:ext uri="{BB962C8B-B14F-4D97-AF65-F5344CB8AC3E}">
        <p14:creationId xmlns:p14="http://schemas.microsoft.com/office/powerpoint/2010/main" val="4051494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31</a:t>
            </a:fld>
            <a:endParaRPr lang="en-US">
              <a:solidFill>
                <a:prstClr val="black">
                  <a:tint val="75000"/>
                </a:prstClr>
              </a:solidFill>
            </a:endParaRPr>
          </a:p>
        </p:txBody>
      </p:sp>
      <p:sp>
        <p:nvSpPr>
          <p:cNvPr id="4" name="Title 1"/>
          <p:cNvSpPr txBox="1">
            <a:spLocks/>
          </p:cNvSpPr>
          <p:nvPr/>
        </p:nvSpPr>
        <p:spPr>
          <a:xfrm>
            <a:off x="0" y="376107"/>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REQUEST AN INVOICE</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16" name="TextBox 15">
            <a:extLst>
              <a:ext uri="{FF2B5EF4-FFF2-40B4-BE49-F238E27FC236}">
                <a16:creationId xmlns:a16="http://schemas.microsoft.com/office/drawing/2014/main" id="{C2B500FC-DA8B-4C81-984E-27690B040CB6}"/>
              </a:ext>
            </a:extLst>
          </p:cNvPr>
          <p:cNvSpPr txBox="1"/>
          <p:nvPr/>
        </p:nvSpPr>
        <p:spPr>
          <a:xfrm>
            <a:off x="371475" y="1217941"/>
            <a:ext cx="8401050" cy="830997"/>
          </a:xfrm>
          <a:prstGeom prst="rect">
            <a:avLst/>
          </a:prstGeom>
          <a:noFill/>
        </p:spPr>
        <p:txBody>
          <a:bodyPr wrap="square" lIns="91440" tIns="45720" rIns="91440" bIns="45720" rtlCol="0" anchor="t">
            <a:spAutoFit/>
          </a:bodyPr>
          <a:lstStyle/>
          <a:p>
            <a:r>
              <a:rPr lang="en-US" sz="1600"/>
              <a:t>2. On the Accounts Receivable page, scroll down until you reach the </a:t>
            </a:r>
            <a:r>
              <a:rPr lang="en-US" sz="1600" b="1"/>
              <a:t>AR Invoice Request</a:t>
            </a:r>
            <a:r>
              <a:rPr lang="en-US" sz="1600"/>
              <a:t> section. Click </a:t>
            </a:r>
            <a:r>
              <a:rPr lang="en-US" sz="1600" b="1">
                <a:hlinkClick r:id="rId3"/>
              </a:rPr>
              <a:t>Invoice Request Form (Excel format)</a:t>
            </a:r>
            <a:r>
              <a:rPr lang="en-US" sz="1600"/>
              <a:t>.  An excel worksheet should download</a:t>
            </a:r>
            <a:endParaRPr lang="en-CA" sz="1600"/>
          </a:p>
        </p:txBody>
      </p:sp>
      <p:pic>
        <p:nvPicPr>
          <p:cNvPr id="18" name="Picture 17">
            <a:extLst>
              <a:ext uri="{FF2B5EF4-FFF2-40B4-BE49-F238E27FC236}">
                <a16:creationId xmlns:a16="http://schemas.microsoft.com/office/drawing/2014/main" id="{8242E0C6-58B8-4CB5-A871-B6A9275424D5}"/>
              </a:ext>
            </a:extLst>
          </p:cNvPr>
          <p:cNvPicPr>
            <a:picLocks noChangeAspect="1"/>
          </p:cNvPicPr>
          <p:nvPr/>
        </p:nvPicPr>
        <p:blipFill>
          <a:blip r:embed="rId4"/>
          <a:stretch>
            <a:fillRect/>
          </a:stretch>
        </p:blipFill>
        <p:spPr>
          <a:xfrm>
            <a:off x="434122" y="2072893"/>
            <a:ext cx="8275756" cy="1855710"/>
          </a:xfrm>
          <a:prstGeom prst="rect">
            <a:avLst/>
          </a:prstGeom>
        </p:spPr>
      </p:pic>
      <p:sp>
        <p:nvSpPr>
          <p:cNvPr id="19" name="TextBox 18">
            <a:extLst>
              <a:ext uri="{FF2B5EF4-FFF2-40B4-BE49-F238E27FC236}">
                <a16:creationId xmlns:a16="http://schemas.microsoft.com/office/drawing/2014/main" id="{9CA29C8C-7310-4F9A-A436-BEDA29FE8AA0}"/>
              </a:ext>
            </a:extLst>
          </p:cNvPr>
          <p:cNvSpPr txBox="1"/>
          <p:nvPr/>
        </p:nvSpPr>
        <p:spPr>
          <a:xfrm>
            <a:off x="371475" y="4428189"/>
            <a:ext cx="8401050" cy="338554"/>
          </a:xfrm>
          <a:prstGeom prst="rect">
            <a:avLst/>
          </a:prstGeom>
          <a:noFill/>
        </p:spPr>
        <p:txBody>
          <a:bodyPr wrap="square" rtlCol="0">
            <a:spAutoFit/>
          </a:bodyPr>
          <a:lstStyle/>
          <a:p>
            <a:r>
              <a:rPr lang="en-US" sz="1600"/>
              <a:t>3. Click on Enable Editing in Yellow at the top of the excel workbook</a:t>
            </a:r>
            <a:endParaRPr lang="en-CA" sz="1600"/>
          </a:p>
        </p:txBody>
      </p:sp>
      <p:pic>
        <p:nvPicPr>
          <p:cNvPr id="20" name="Picture 19">
            <a:extLst>
              <a:ext uri="{FF2B5EF4-FFF2-40B4-BE49-F238E27FC236}">
                <a16:creationId xmlns:a16="http://schemas.microsoft.com/office/drawing/2014/main" id="{06E3523D-7479-4D57-AEB5-F5516FD31E53}"/>
              </a:ext>
            </a:extLst>
          </p:cNvPr>
          <p:cNvPicPr>
            <a:picLocks noChangeAspect="1"/>
          </p:cNvPicPr>
          <p:nvPr/>
        </p:nvPicPr>
        <p:blipFill>
          <a:blip r:embed="rId5"/>
          <a:stretch>
            <a:fillRect/>
          </a:stretch>
        </p:blipFill>
        <p:spPr>
          <a:xfrm>
            <a:off x="6820935" y="4307657"/>
            <a:ext cx="1557469" cy="414578"/>
          </a:xfrm>
          <a:prstGeom prst="rect">
            <a:avLst/>
          </a:prstGeom>
        </p:spPr>
      </p:pic>
    </p:spTree>
    <p:extLst>
      <p:ext uri="{BB962C8B-B14F-4D97-AF65-F5344CB8AC3E}">
        <p14:creationId xmlns:p14="http://schemas.microsoft.com/office/powerpoint/2010/main" val="1192563693"/>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93E6217-7AF6-431C-B91A-B2E451B76654}"/>
              </a:ext>
            </a:extLst>
          </p:cNvPr>
          <p:cNvPicPr>
            <a:picLocks noChangeAspect="1"/>
          </p:cNvPicPr>
          <p:nvPr/>
        </p:nvPicPr>
        <p:blipFill>
          <a:blip r:embed="rId2"/>
          <a:stretch>
            <a:fillRect/>
          </a:stretch>
        </p:blipFill>
        <p:spPr>
          <a:xfrm>
            <a:off x="1331236" y="3278456"/>
            <a:ext cx="6148247" cy="3443024"/>
          </a:xfrm>
          <a:prstGeom prst="rect">
            <a:avLst/>
          </a:prstGeom>
          <a:ln>
            <a:solidFill>
              <a:schemeClr val="tx1"/>
            </a:solidFill>
          </a:ln>
        </p:spPr>
      </p:pic>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32</a:t>
            </a:fld>
            <a:endParaRPr lang="en-US">
              <a:solidFill>
                <a:prstClr val="black">
                  <a:tint val="75000"/>
                </a:prstClr>
              </a:solidFill>
            </a:endParaRPr>
          </a:p>
        </p:txBody>
      </p:sp>
      <p:sp>
        <p:nvSpPr>
          <p:cNvPr id="4" name="Title 1"/>
          <p:cNvSpPr txBox="1">
            <a:spLocks/>
          </p:cNvSpPr>
          <p:nvPr/>
        </p:nvSpPr>
        <p:spPr>
          <a:xfrm>
            <a:off x="0" y="223687"/>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REQUEST AN INVOICE</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16" name="TextBox 15">
            <a:extLst>
              <a:ext uri="{FF2B5EF4-FFF2-40B4-BE49-F238E27FC236}">
                <a16:creationId xmlns:a16="http://schemas.microsoft.com/office/drawing/2014/main" id="{C2B500FC-DA8B-4C81-984E-27690B040CB6}"/>
              </a:ext>
            </a:extLst>
          </p:cNvPr>
          <p:cNvSpPr txBox="1"/>
          <p:nvPr/>
        </p:nvSpPr>
        <p:spPr>
          <a:xfrm>
            <a:off x="199028" y="826482"/>
            <a:ext cx="8863691" cy="1938992"/>
          </a:xfrm>
          <a:prstGeom prst="rect">
            <a:avLst/>
          </a:prstGeom>
          <a:noFill/>
        </p:spPr>
        <p:txBody>
          <a:bodyPr wrap="square" rtlCol="0">
            <a:spAutoFit/>
          </a:bodyPr>
          <a:lstStyle/>
          <a:p>
            <a:r>
              <a:rPr lang="en-US" sz="1400"/>
              <a:t>4. Fill out all available information in the request form.  The items highlighted in yellow are your GL string that you want your sales to go to.  Unless this is a direct reimbursement of expenses, your natural account should begin with a 5 series.  </a:t>
            </a:r>
            <a:r>
              <a:rPr lang="en-US" sz="1400" b="1"/>
              <a:t>Under no circumstance can your Natural account begin with a 7 or a 6</a:t>
            </a:r>
            <a:r>
              <a:rPr lang="en-US" sz="1400"/>
              <a:t>.  In order for the numbers to display proper, put an apostrophe ( ‘ ) before typing the number.  That way the zeroes will show properly.</a:t>
            </a:r>
          </a:p>
          <a:p>
            <a:endParaRPr lang="en-US" sz="800"/>
          </a:p>
          <a:p>
            <a:r>
              <a:rPr lang="en-US" sz="1400"/>
              <a:t>Ensure if your item is HST exempt you put N where the H is.  If the item is taxable you may put an H on each line item.  You may have as many line items on one invoice as you wish.  If you want to have these line items go to different natural accounts just highlight the row underneath “Fund” and right click &gt; Insert Row.</a:t>
            </a:r>
          </a:p>
        </p:txBody>
      </p:sp>
      <p:sp>
        <p:nvSpPr>
          <p:cNvPr id="23" name="TextBox 22">
            <a:extLst>
              <a:ext uri="{FF2B5EF4-FFF2-40B4-BE49-F238E27FC236}">
                <a16:creationId xmlns:a16="http://schemas.microsoft.com/office/drawing/2014/main" id="{A6D4CC23-D0FE-44A5-BF55-1B017C321DA2}"/>
              </a:ext>
            </a:extLst>
          </p:cNvPr>
          <p:cNvSpPr txBox="1"/>
          <p:nvPr/>
        </p:nvSpPr>
        <p:spPr>
          <a:xfrm>
            <a:off x="199027" y="2881237"/>
            <a:ext cx="8863691" cy="307777"/>
          </a:xfrm>
          <a:prstGeom prst="rect">
            <a:avLst/>
          </a:prstGeom>
          <a:noFill/>
        </p:spPr>
        <p:txBody>
          <a:bodyPr wrap="square" rtlCol="0">
            <a:spAutoFit/>
          </a:bodyPr>
          <a:lstStyle/>
          <a:p>
            <a:r>
              <a:rPr lang="en-US" sz="1400"/>
              <a:t>5. Lastly, email your completed request form to </a:t>
            </a:r>
            <a:r>
              <a:rPr lang="en-US" sz="1400" b="1">
                <a:hlinkClick r:id="rId3"/>
              </a:rPr>
              <a:t>arinv@uwindsor.ca</a:t>
            </a:r>
            <a:r>
              <a:rPr lang="en-US" sz="1400"/>
              <a:t>.</a:t>
            </a:r>
          </a:p>
        </p:txBody>
      </p:sp>
    </p:spTree>
    <p:extLst>
      <p:ext uri="{BB962C8B-B14F-4D97-AF65-F5344CB8AC3E}">
        <p14:creationId xmlns:p14="http://schemas.microsoft.com/office/powerpoint/2010/main" val="1461525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1" y="3075061"/>
            <a:ext cx="8039100" cy="584775"/>
          </a:xfrm>
          <a:prstGeom prst="rect">
            <a:avLst/>
          </a:prstGeom>
          <a:noFill/>
        </p:spPr>
        <p:txBody>
          <a:bodyPr wrap="square" rtlCol="0">
            <a:spAutoFit/>
          </a:bodyPr>
          <a:lstStyle/>
          <a:p>
            <a:pPr algn="ctr"/>
            <a:r>
              <a:rPr lang="en-CA" sz="3200" b="1">
                <a:solidFill>
                  <a:srgbClr val="FFCF05"/>
                </a:solidFill>
              </a:rPr>
              <a:t>How to Process a Payment to UW</a:t>
            </a:r>
            <a:endParaRPr lang="en-CA" sz="2800" b="1" u="sng">
              <a:solidFill>
                <a:schemeClr val="bg1"/>
              </a:solidFill>
            </a:endParaRPr>
          </a:p>
        </p:txBody>
      </p:sp>
    </p:spTree>
    <p:extLst>
      <p:ext uri="{BB962C8B-B14F-4D97-AF65-F5344CB8AC3E}">
        <p14:creationId xmlns:p14="http://schemas.microsoft.com/office/powerpoint/2010/main" val="3151447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34</a:t>
            </a:fld>
            <a:endParaRPr lang="en-US">
              <a:solidFill>
                <a:prstClr val="black">
                  <a:tint val="75000"/>
                </a:prstClr>
              </a:solidFill>
            </a:endParaRPr>
          </a:p>
        </p:txBody>
      </p:sp>
      <p:sp>
        <p:nvSpPr>
          <p:cNvPr id="4" name="Title 1"/>
          <p:cNvSpPr txBox="1">
            <a:spLocks/>
          </p:cNvSpPr>
          <p:nvPr/>
        </p:nvSpPr>
        <p:spPr>
          <a:xfrm>
            <a:off x="0" y="376107"/>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PROCESS A PAYMENT</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495299" y="2325593"/>
            <a:ext cx="8401050" cy="1323439"/>
          </a:xfrm>
          <a:prstGeom prst="rect">
            <a:avLst/>
          </a:prstGeom>
          <a:noFill/>
        </p:spPr>
        <p:txBody>
          <a:bodyPr wrap="square" rtlCol="0">
            <a:spAutoFit/>
          </a:bodyPr>
          <a:lstStyle/>
          <a:p>
            <a:pPr marL="228600" indent="-228600">
              <a:buAutoNum type="arabicPeriod"/>
            </a:pPr>
            <a:r>
              <a:rPr lang="en-CA" sz="1600"/>
              <a:t>For all non-invoiced receipts, from the University of Windsor, Finance Department webpage (www.uwindsor.ca/finance), click on </a:t>
            </a:r>
            <a:r>
              <a:rPr lang="en-CA" sz="1600" b="1"/>
              <a:t>Accounts Receivable– </a:t>
            </a:r>
            <a:r>
              <a:rPr lang="en-CA" sz="1600"/>
              <a:t>located in the left hand column under Financial Accounting &amp; Reporting.  Alternatively, you may go directly to </a:t>
            </a:r>
            <a:r>
              <a:rPr lang="en-CA" sz="1600">
                <a:hlinkClick r:id="rId2"/>
              </a:rPr>
              <a:t>http://www.uwindsor.ca/finance/cash-and-accounts-receivable</a:t>
            </a:r>
            <a:r>
              <a:rPr lang="en-CA" sz="1600"/>
              <a:t>.</a:t>
            </a:r>
            <a:r>
              <a:rPr lang="en-CA" sz="1600" b="1"/>
              <a:t>  </a:t>
            </a:r>
            <a:r>
              <a:rPr lang="en-CA" sz="1600"/>
              <a:t>There is a lot of valuable information posted on this site including our </a:t>
            </a:r>
            <a:r>
              <a:rPr lang="en-CA" sz="1600" b="1"/>
              <a:t>cash handling policy</a:t>
            </a:r>
            <a:r>
              <a:rPr lang="en-CA" sz="1600"/>
              <a:t>.  </a:t>
            </a:r>
          </a:p>
        </p:txBody>
      </p:sp>
      <p:sp>
        <p:nvSpPr>
          <p:cNvPr id="18" name="TextBox 17">
            <a:extLst>
              <a:ext uri="{FF2B5EF4-FFF2-40B4-BE49-F238E27FC236}">
                <a16:creationId xmlns:a16="http://schemas.microsoft.com/office/drawing/2014/main" id="{DED847C7-D4D7-4ADE-9025-C624F1FE00B4}"/>
              </a:ext>
            </a:extLst>
          </p:cNvPr>
          <p:cNvSpPr txBox="1"/>
          <p:nvPr/>
        </p:nvSpPr>
        <p:spPr>
          <a:xfrm>
            <a:off x="495299" y="1189350"/>
            <a:ext cx="8161021" cy="830997"/>
          </a:xfrm>
          <a:prstGeom prst="rect">
            <a:avLst/>
          </a:prstGeom>
          <a:noFill/>
          <a:ln w="12700">
            <a:solidFill>
              <a:schemeClr val="accent1"/>
            </a:solidFill>
          </a:ln>
        </p:spPr>
        <p:txBody>
          <a:bodyPr wrap="square" rtlCol="0">
            <a:spAutoFit/>
          </a:bodyPr>
          <a:lstStyle/>
          <a:p>
            <a:r>
              <a:rPr lang="en-US" sz="1600" b="1">
                <a:solidFill>
                  <a:schemeClr val="accent4"/>
                </a:solidFill>
              </a:rPr>
              <a:t>NOTE: </a:t>
            </a:r>
            <a:r>
              <a:rPr lang="en-US" sz="1600"/>
              <a:t>If you receive a payment for a previously requested invoice, please ensure these are sent directly to Accounts Receivable noting the invoice number.  A Deposit form is not necessary for a payment towards an invoice already done in the system.</a:t>
            </a:r>
          </a:p>
        </p:txBody>
      </p:sp>
      <p:pic>
        <p:nvPicPr>
          <p:cNvPr id="6" name="Picture 5">
            <a:extLst>
              <a:ext uri="{FF2B5EF4-FFF2-40B4-BE49-F238E27FC236}">
                <a16:creationId xmlns:a16="http://schemas.microsoft.com/office/drawing/2014/main" id="{C600AEC5-A548-49EC-A6BC-AF683C3B1BEE}"/>
              </a:ext>
            </a:extLst>
          </p:cNvPr>
          <p:cNvPicPr>
            <a:picLocks noChangeAspect="1"/>
          </p:cNvPicPr>
          <p:nvPr/>
        </p:nvPicPr>
        <p:blipFill>
          <a:blip r:embed="rId3"/>
          <a:stretch>
            <a:fillRect/>
          </a:stretch>
        </p:blipFill>
        <p:spPr>
          <a:xfrm>
            <a:off x="3426984" y="4647149"/>
            <a:ext cx="2537680" cy="1280271"/>
          </a:xfrm>
          <a:prstGeom prst="rect">
            <a:avLst/>
          </a:prstGeom>
        </p:spPr>
      </p:pic>
    </p:spTree>
    <p:extLst>
      <p:ext uri="{BB962C8B-B14F-4D97-AF65-F5344CB8AC3E}">
        <p14:creationId xmlns:p14="http://schemas.microsoft.com/office/powerpoint/2010/main" val="3358559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35</a:t>
            </a:fld>
            <a:endParaRPr lang="en-US">
              <a:solidFill>
                <a:prstClr val="black">
                  <a:tint val="75000"/>
                </a:prstClr>
              </a:solidFill>
            </a:endParaRPr>
          </a:p>
        </p:txBody>
      </p:sp>
      <p:sp>
        <p:nvSpPr>
          <p:cNvPr id="4" name="Title 1"/>
          <p:cNvSpPr txBox="1">
            <a:spLocks/>
          </p:cNvSpPr>
          <p:nvPr/>
        </p:nvSpPr>
        <p:spPr>
          <a:xfrm>
            <a:off x="0" y="376107"/>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PROCESS A PAYMENT</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371475" y="1325831"/>
            <a:ext cx="8401050" cy="830997"/>
          </a:xfrm>
          <a:prstGeom prst="rect">
            <a:avLst/>
          </a:prstGeom>
          <a:noFill/>
        </p:spPr>
        <p:txBody>
          <a:bodyPr wrap="square" rtlCol="0">
            <a:spAutoFit/>
          </a:bodyPr>
          <a:lstStyle/>
          <a:p>
            <a:r>
              <a:rPr lang="en-US" sz="1600"/>
              <a:t>2. On the Accounts Receivable page, scroll down until you see the section “Here are 4 ways Revenue is recorded:”  Go to Number 2 (Receipts) and click on </a:t>
            </a:r>
            <a:r>
              <a:rPr lang="en-US" sz="1600" b="1"/>
              <a:t>Deposit </a:t>
            </a:r>
            <a:r>
              <a:rPr lang="en-US" sz="1600"/>
              <a:t>Funds.  Fill out the form with all information indicated.</a:t>
            </a:r>
            <a:endParaRPr lang="en-CA" sz="1600"/>
          </a:p>
        </p:txBody>
      </p:sp>
      <p:pic>
        <p:nvPicPr>
          <p:cNvPr id="13" name="Picture 12">
            <a:extLst>
              <a:ext uri="{FF2B5EF4-FFF2-40B4-BE49-F238E27FC236}">
                <a16:creationId xmlns:a16="http://schemas.microsoft.com/office/drawing/2014/main" id="{399CEB29-E637-4C21-92E4-412720246E8B}"/>
              </a:ext>
            </a:extLst>
          </p:cNvPr>
          <p:cNvPicPr>
            <a:picLocks noChangeAspect="1"/>
          </p:cNvPicPr>
          <p:nvPr/>
        </p:nvPicPr>
        <p:blipFill>
          <a:blip r:embed="rId2"/>
          <a:stretch>
            <a:fillRect/>
          </a:stretch>
        </p:blipFill>
        <p:spPr>
          <a:xfrm>
            <a:off x="186008" y="2383059"/>
            <a:ext cx="8771984" cy="1544752"/>
          </a:xfrm>
          <a:prstGeom prst="rect">
            <a:avLst/>
          </a:prstGeom>
        </p:spPr>
      </p:pic>
      <p:sp>
        <p:nvSpPr>
          <p:cNvPr id="15" name="TextBox 14">
            <a:extLst>
              <a:ext uri="{FF2B5EF4-FFF2-40B4-BE49-F238E27FC236}">
                <a16:creationId xmlns:a16="http://schemas.microsoft.com/office/drawing/2014/main" id="{3BD92315-0D1C-4560-AAE6-F52CDB732AE8}"/>
              </a:ext>
            </a:extLst>
          </p:cNvPr>
          <p:cNvSpPr txBox="1"/>
          <p:nvPr/>
        </p:nvSpPr>
        <p:spPr>
          <a:xfrm>
            <a:off x="371475" y="4356746"/>
            <a:ext cx="8401050" cy="584775"/>
          </a:xfrm>
          <a:prstGeom prst="rect">
            <a:avLst/>
          </a:prstGeom>
          <a:noFill/>
        </p:spPr>
        <p:txBody>
          <a:bodyPr wrap="square" rtlCol="0">
            <a:spAutoFit/>
          </a:bodyPr>
          <a:lstStyle/>
          <a:p>
            <a:r>
              <a:rPr lang="en-US" sz="1600"/>
              <a:t>3. Send the completed form with your cheques to CHT 4</a:t>
            </a:r>
            <a:r>
              <a:rPr lang="en-US" sz="1600" baseline="30000"/>
              <a:t>th</a:t>
            </a:r>
            <a:r>
              <a:rPr lang="en-US" sz="1600"/>
              <a:t> Floor Accounts Receivable through internal mail.  </a:t>
            </a:r>
            <a:endParaRPr lang="en-CA" sz="1600"/>
          </a:p>
        </p:txBody>
      </p:sp>
    </p:spTree>
    <p:extLst>
      <p:ext uri="{BB962C8B-B14F-4D97-AF65-F5344CB8AC3E}">
        <p14:creationId xmlns:p14="http://schemas.microsoft.com/office/powerpoint/2010/main" val="1795984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0" y="2464303"/>
            <a:ext cx="8039100" cy="707886"/>
          </a:xfrm>
          <a:prstGeom prst="rect">
            <a:avLst/>
          </a:prstGeom>
          <a:noFill/>
        </p:spPr>
        <p:txBody>
          <a:bodyPr wrap="square" lIns="91440" tIns="45720" rIns="91440" bIns="45720" rtlCol="0" anchor="t">
            <a:spAutoFit/>
          </a:bodyPr>
          <a:lstStyle/>
          <a:p>
            <a:r>
              <a:rPr lang="en-CA" sz="2000" b="1">
                <a:solidFill>
                  <a:srgbClr val="FFCF05"/>
                </a:solidFill>
              </a:rPr>
              <a:t>For up-to-date information about the 2024 year end, please visit: </a:t>
            </a:r>
          </a:p>
          <a:p>
            <a:pPr algn="ctr"/>
            <a:r>
              <a:rPr lang="en-CA" sz="2000" b="1">
                <a:solidFill>
                  <a:schemeClr val="bg1"/>
                </a:solidFill>
                <a:cs typeface="Arial"/>
                <a:hlinkClick r:id="rId3">
                  <a:extLst>
                    <a:ext uri="{A12FA001-AC4F-418D-AE19-62706E023703}">
                      <ahyp:hlinkClr xmlns:ahyp="http://schemas.microsoft.com/office/drawing/2018/hyperlinkcolor" val="tx"/>
                    </a:ext>
                  </a:extLst>
                </a:hlinkClick>
              </a:rPr>
              <a:t>http://www.uwindsor.ca/finance/year-end</a:t>
            </a:r>
            <a:endParaRPr lang="en-CA" b="1" u="sng">
              <a:solidFill>
                <a:schemeClr val="bg1"/>
              </a:solidFill>
              <a:cs typeface="Arial"/>
            </a:endParaRPr>
          </a:p>
        </p:txBody>
      </p:sp>
    </p:spTree>
    <p:extLst>
      <p:ext uri="{BB962C8B-B14F-4D97-AF65-F5344CB8AC3E}">
        <p14:creationId xmlns:p14="http://schemas.microsoft.com/office/powerpoint/2010/main" val="383902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pic>
        <p:nvPicPr>
          <p:cNvPr id="1026" name="Picture 2" descr="Image result for questions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637" y="2378454"/>
            <a:ext cx="1810505" cy="17962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3625" y="323826"/>
            <a:ext cx="6810375" cy="7155805"/>
          </a:xfrm>
          <a:prstGeom prst="rect">
            <a:avLst/>
          </a:prstGeom>
          <a:noFill/>
        </p:spPr>
        <p:txBody>
          <a:bodyPr wrap="square" lIns="91440" tIns="45720" rIns="91440" bIns="45720" rtlCol="0" anchor="t">
            <a:spAutoFit/>
          </a:bodyPr>
          <a:lstStyle/>
          <a:p>
            <a:r>
              <a:rPr lang="en-CA" sz="1700">
                <a:solidFill>
                  <a:srgbClr val="FFCF05"/>
                </a:solidFill>
              </a:rPr>
              <a:t>Trusts, Endowments, Donations:  Jenifer Gritke, Assistant Director, Financial Reporting </a:t>
            </a:r>
            <a:r>
              <a:rPr lang="en-CA" sz="1700" u="sng">
                <a:solidFill>
                  <a:schemeClr val="bg1"/>
                </a:solidFill>
                <a:hlinkClick r:id="rId4">
                  <a:extLst>
                    <a:ext uri="{A12FA001-AC4F-418D-AE19-62706E023703}">
                      <ahyp:hlinkClr xmlns:ahyp="http://schemas.microsoft.com/office/drawing/2018/hyperlinkcolor" val="tx"/>
                    </a:ext>
                  </a:extLst>
                </a:hlinkClick>
              </a:rPr>
              <a:t>jgritke@uwindsor.ca</a:t>
            </a:r>
            <a:r>
              <a:rPr lang="en-CA" sz="1700" u="sng">
                <a:solidFill>
                  <a:schemeClr val="bg1"/>
                </a:solidFill>
              </a:rPr>
              <a:t>; </a:t>
            </a:r>
            <a:r>
              <a:rPr lang="en-CA" sz="1700">
                <a:solidFill>
                  <a:srgbClr val="FFCF05"/>
                </a:solidFill>
              </a:rPr>
              <a:t>Paige Sowerby, Manager, Restricted Funds  </a:t>
            </a:r>
            <a:r>
              <a:rPr lang="en-CA" sz="1700">
                <a:solidFill>
                  <a:schemeClr val="bg1"/>
                </a:solidFill>
                <a:hlinkClick r:id="rId5">
                  <a:extLst>
                    <a:ext uri="{A12FA001-AC4F-418D-AE19-62706E023703}">
                      <ahyp:hlinkClr xmlns:ahyp="http://schemas.microsoft.com/office/drawing/2018/hyperlinkcolor" val="tx"/>
                    </a:ext>
                  </a:extLst>
                </a:hlinkClick>
              </a:rPr>
              <a:t>paige040@uwindsor.ca</a:t>
            </a:r>
            <a:endParaRPr lang="en-CA" sz="1700" u="sng">
              <a:solidFill>
                <a:schemeClr val="bg1"/>
              </a:solidFill>
            </a:endParaRPr>
          </a:p>
          <a:p>
            <a:endParaRPr lang="en-CA" sz="1700" u="sng">
              <a:solidFill>
                <a:schemeClr val="bg1"/>
              </a:solidFill>
            </a:endParaRPr>
          </a:p>
          <a:p>
            <a:r>
              <a:rPr lang="en-CA" sz="1700">
                <a:solidFill>
                  <a:srgbClr val="FFCF05"/>
                </a:solidFill>
              </a:rPr>
              <a:t>Research Finance:  Paige Sowerby, Manager, Restricted Funds  </a:t>
            </a:r>
            <a:r>
              <a:rPr lang="en-CA" sz="1700">
                <a:solidFill>
                  <a:schemeClr val="bg1"/>
                </a:solidFill>
                <a:hlinkClick r:id="rId5">
                  <a:extLst>
                    <a:ext uri="{A12FA001-AC4F-418D-AE19-62706E023703}">
                      <ahyp:hlinkClr xmlns:ahyp="http://schemas.microsoft.com/office/drawing/2018/hyperlinkcolor" val="tx"/>
                    </a:ext>
                  </a:extLst>
                </a:hlinkClick>
              </a:rPr>
              <a:t>paige040@uwindsor.ca</a:t>
            </a:r>
            <a:endParaRPr lang="en-CA" sz="1700">
              <a:solidFill>
                <a:schemeClr val="bg1"/>
              </a:solidFill>
            </a:endParaRPr>
          </a:p>
          <a:p>
            <a:endParaRPr lang="en-CA" sz="1700" u="sng">
              <a:solidFill>
                <a:schemeClr val="bg1"/>
              </a:solidFill>
            </a:endParaRPr>
          </a:p>
          <a:p>
            <a:r>
              <a:rPr lang="en-CA" sz="1700">
                <a:solidFill>
                  <a:srgbClr val="FFCF05"/>
                </a:solidFill>
              </a:rPr>
              <a:t>General Accounting, Journal Entries, Chart of Accounts: Miguel Pe Benito, Senior Accountant </a:t>
            </a:r>
            <a:r>
              <a:rPr lang="en-CA" sz="1700">
                <a:solidFill>
                  <a:schemeClr val="bg1"/>
                </a:solidFill>
                <a:hlinkClick r:id="rId6">
                  <a:extLst>
                    <a:ext uri="{A12FA001-AC4F-418D-AE19-62706E023703}">
                      <ahyp:hlinkClr xmlns:ahyp="http://schemas.microsoft.com/office/drawing/2018/hyperlinkcolor" val="tx"/>
                    </a:ext>
                  </a:extLst>
                </a:hlinkClick>
              </a:rPr>
              <a:t>miguelp@uwindsor.ca</a:t>
            </a:r>
            <a:r>
              <a:rPr lang="en-CA" sz="1700">
                <a:solidFill>
                  <a:schemeClr val="bg1"/>
                </a:solidFill>
              </a:rPr>
              <a:t>	</a:t>
            </a:r>
            <a:endParaRPr lang="en-CA" sz="1700" u="sng">
              <a:solidFill>
                <a:schemeClr val="bg1"/>
              </a:solidFill>
            </a:endParaRPr>
          </a:p>
          <a:p>
            <a:endParaRPr lang="en-CA" sz="1700" u="sng">
              <a:solidFill>
                <a:schemeClr val="bg1"/>
              </a:solidFill>
            </a:endParaRPr>
          </a:p>
          <a:p>
            <a:r>
              <a:rPr lang="en-CA" sz="1700">
                <a:solidFill>
                  <a:srgbClr val="FFCF05"/>
                </a:solidFill>
              </a:rPr>
              <a:t>Accounts Payable &amp; Vendor Payment Requests:</a:t>
            </a:r>
            <a:endParaRPr lang="en-CA" sz="1700">
              <a:solidFill>
                <a:srgbClr val="FFCF05"/>
              </a:solidFill>
              <a:cs typeface="Arial"/>
            </a:endParaRPr>
          </a:p>
          <a:p>
            <a:r>
              <a:rPr lang="en-CA" sz="1700">
                <a:solidFill>
                  <a:srgbClr val="FFCF05"/>
                </a:solidFill>
              </a:rPr>
              <a:t>Karen Gorospe, Senior Accounts Payable Coordinator  </a:t>
            </a:r>
            <a:r>
              <a:rPr lang="en-CA" sz="1700" u="sng">
                <a:solidFill>
                  <a:schemeClr val="bg1"/>
                </a:solidFill>
              </a:rPr>
              <a:t>k</a:t>
            </a:r>
            <a:r>
              <a:rPr lang="en-CA" sz="1700" u="sng">
                <a:solidFill>
                  <a:schemeClr val="bg1"/>
                </a:solidFill>
                <a:hlinkClick r:id="rId7">
                  <a:extLst>
                    <a:ext uri="{A12FA001-AC4F-418D-AE19-62706E023703}">
                      <ahyp:hlinkClr xmlns:ahyp="http://schemas.microsoft.com/office/drawing/2018/hyperlinkcolor" val="tx"/>
                    </a:ext>
                  </a:extLst>
                </a:hlinkClick>
              </a:rPr>
              <a:t>aren.gorospe@uwindsor.ca</a:t>
            </a:r>
            <a:r>
              <a:rPr lang="en-CA" sz="1700" u="sng">
                <a:solidFill>
                  <a:schemeClr val="bg1"/>
                </a:solidFill>
              </a:rPr>
              <a:t> </a:t>
            </a:r>
            <a:endParaRPr lang="en-CA" sz="1700" u="sng">
              <a:solidFill>
                <a:schemeClr val="bg1"/>
              </a:solidFill>
              <a:cs typeface="Arial"/>
            </a:endParaRPr>
          </a:p>
          <a:p>
            <a:endParaRPr lang="en-CA" sz="1700">
              <a:solidFill>
                <a:srgbClr val="FFCF05"/>
              </a:solidFill>
              <a:hlinkClick r:id="rId8">
                <a:extLst>
                  <a:ext uri="{A12FA001-AC4F-418D-AE19-62706E023703}">
                    <ahyp:hlinkClr xmlns:ahyp="http://schemas.microsoft.com/office/drawing/2018/hyperlinkcolor" val="tx"/>
                  </a:ext>
                </a:extLst>
              </a:hlinkClick>
            </a:endParaRPr>
          </a:p>
          <a:p>
            <a:r>
              <a:rPr lang="en-CA" sz="1700">
                <a:solidFill>
                  <a:srgbClr val="FFCF05"/>
                </a:solidFill>
              </a:rPr>
              <a:t>Accounts Receivable Billing and Receipts: Gail Puskas, Accounts Receivable Clerk  </a:t>
            </a:r>
            <a:r>
              <a:rPr lang="en-CA" sz="1700">
                <a:solidFill>
                  <a:schemeClr val="bg1"/>
                </a:solidFill>
              </a:rPr>
              <a:t>gpuskas</a:t>
            </a:r>
            <a:r>
              <a:rPr lang="en-CA" sz="1700">
                <a:solidFill>
                  <a:schemeClr val="bg1"/>
                </a:solidFill>
                <a:hlinkClick r:id="rId9">
                  <a:extLst>
                    <a:ext uri="{A12FA001-AC4F-418D-AE19-62706E023703}">
                      <ahyp:hlinkClr xmlns:ahyp="http://schemas.microsoft.com/office/drawing/2018/hyperlinkcolor" val="tx"/>
                    </a:ext>
                  </a:extLst>
                </a:hlinkClick>
              </a:rPr>
              <a:t>@uwindsor.ca</a:t>
            </a:r>
            <a:endParaRPr lang="en-CA" sz="1700">
              <a:solidFill>
                <a:schemeClr val="bg1"/>
              </a:solidFill>
              <a:cs typeface="Arial"/>
            </a:endParaRPr>
          </a:p>
          <a:p>
            <a:endParaRPr lang="en-CA" sz="1700">
              <a:solidFill>
                <a:schemeClr val="bg1"/>
              </a:solidFill>
              <a:cs typeface="Arial"/>
            </a:endParaRPr>
          </a:p>
          <a:p>
            <a:r>
              <a:rPr lang="en-CA" sz="1700">
                <a:solidFill>
                  <a:srgbClr val="FFCF05"/>
                </a:solidFill>
              </a:rPr>
              <a:t>Purchasing Card:</a:t>
            </a:r>
            <a:r>
              <a:rPr lang="en-CA" sz="1700">
                <a:solidFill>
                  <a:schemeClr val="bg1"/>
                </a:solidFill>
                <a:cs typeface="Arial"/>
              </a:rPr>
              <a:t> </a:t>
            </a:r>
            <a:r>
              <a:rPr lang="en-CA" sz="1700">
                <a:solidFill>
                  <a:schemeClr val="bg1"/>
                </a:solidFill>
                <a:cs typeface="Arial"/>
                <a:hlinkClick r:id="rId10">
                  <a:extLst>
                    <a:ext uri="{A12FA001-AC4F-418D-AE19-62706E023703}">
                      <ahyp:hlinkClr xmlns:ahyp="http://schemas.microsoft.com/office/drawing/2018/hyperlinkcolor" val="tx"/>
                    </a:ext>
                  </a:extLst>
                </a:hlinkClick>
              </a:rPr>
              <a:t>pcard@uwindsor.ca</a:t>
            </a:r>
            <a:r>
              <a:rPr lang="en-CA" sz="1700">
                <a:solidFill>
                  <a:schemeClr val="bg1"/>
                </a:solidFill>
                <a:cs typeface="Arial"/>
              </a:rPr>
              <a:t> </a:t>
            </a:r>
          </a:p>
          <a:p>
            <a:endParaRPr lang="en-CA" sz="1700">
              <a:solidFill>
                <a:schemeClr val="bg1"/>
              </a:solidFill>
              <a:cs typeface="Arial"/>
            </a:endParaRPr>
          </a:p>
          <a:p>
            <a:r>
              <a:rPr lang="en-CA" sz="1700">
                <a:solidFill>
                  <a:srgbClr val="FFCF05"/>
                </a:solidFill>
              </a:rPr>
              <a:t>Procurement:</a:t>
            </a:r>
            <a:r>
              <a:rPr lang="en-CA" sz="1700">
                <a:solidFill>
                  <a:schemeClr val="bg1"/>
                </a:solidFill>
                <a:cs typeface="Arial"/>
              </a:rPr>
              <a:t> </a:t>
            </a:r>
            <a:r>
              <a:rPr lang="en-CA" sz="1700">
                <a:solidFill>
                  <a:schemeClr val="bg1"/>
                </a:solidFill>
                <a:cs typeface="Arial"/>
                <a:hlinkClick r:id="rId11">
                  <a:extLst>
                    <a:ext uri="{A12FA001-AC4F-418D-AE19-62706E023703}">
                      <ahyp:hlinkClr xmlns:ahyp="http://schemas.microsoft.com/office/drawing/2018/hyperlinkcolor" val="tx"/>
                    </a:ext>
                  </a:extLst>
                </a:hlinkClick>
              </a:rPr>
              <a:t>procurement@uwindsor.ca</a:t>
            </a:r>
            <a:r>
              <a:rPr lang="en-CA" sz="1700">
                <a:solidFill>
                  <a:schemeClr val="bg1"/>
                </a:solidFill>
                <a:cs typeface="Arial"/>
              </a:rPr>
              <a:t> </a:t>
            </a:r>
          </a:p>
          <a:p>
            <a:endParaRPr lang="en-CA" sz="1700">
              <a:solidFill>
                <a:schemeClr val="bg1"/>
              </a:solidFill>
              <a:cs typeface="Arial"/>
            </a:endParaRPr>
          </a:p>
          <a:p>
            <a:r>
              <a:rPr lang="en-CA" sz="1700">
                <a:solidFill>
                  <a:srgbClr val="FFCF05"/>
                </a:solidFill>
                <a:cs typeface="Arial"/>
              </a:rPr>
              <a:t>If you are having any trouble accessing UWinsite Finance, please open a ticket: </a:t>
            </a:r>
            <a:r>
              <a:rPr lang="en-CA" sz="1700" u="sng">
                <a:solidFill>
                  <a:schemeClr val="bg1"/>
                </a:solidFill>
                <a:cs typeface="Arial"/>
                <a:hlinkClick r:id="rId12"/>
              </a:rPr>
              <a:t>UWinsite Helpdesk Ticket</a:t>
            </a:r>
            <a:endParaRPr lang="en-CA" sz="1700" u="sng">
              <a:solidFill>
                <a:schemeClr val="bg1"/>
              </a:solidFill>
              <a:cs typeface="Arial"/>
            </a:endParaRPr>
          </a:p>
          <a:p>
            <a:endParaRPr lang="en-CA" sz="1700">
              <a:solidFill>
                <a:schemeClr val="bg1"/>
              </a:solidFill>
              <a:cs typeface="Arial"/>
            </a:endParaRPr>
          </a:p>
          <a:p>
            <a:endParaRPr lang="en-CA" sz="1700">
              <a:solidFill>
                <a:schemeClr val="bg1"/>
              </a:solidFill>
              <a:cs typeface="Arial"/>
            </a:endParaRPr>
          </a:p>
          <a:p>
            <a:endParaRPr lang="en-CA" sz="1700" u="sng">
              <a:solidFill>
                <a:srgbClr val="FFCF05"/>
              </a:solidFill>
              <a:cs typeface="Arial"/>
            </a:endParaRPr>
          </a:p>
        </p:txBody>
      </p:sp>
    </p:spTree>
    <p:extLst>
      <p:ext uri="{BB962C8B-B14F-4D97-AF65-F5344CB8AC3E}">
        <p14:creationId xmlns:p14="http://schemas.microsoft.com/office/powerpoint/2010/main" val="288025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4</a:t>
            </a:fld>
            <a:endParaRPr lang="en-US">
              <a:solidFill>
                <a:prstClr val="black">
                  <a:tint val="75000"/>
                </a:prstClr>
              </a:solidFill>
            </a:endParaRPr>
          </a:p>
        </p:txBody>
      </p:sp>
      <p:sp>
        <p:nvSpPr>
          <p:cNvPr id="4" name="Title 1"/>
          <p:cNvSpPr txBox="1">
            <a:spLocks/>
          </p:cNvSpPr>
          <p:nvPr/>
        </p:nvSpPr>
        <p:spPr>
          <a:xfrm>
            <a:off x="0" y="1169055"/>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US" sz="2800" b="1">
              <a:solidFill>
                <a:schemeClr val="accent1"/>
              </a:solidFill>
            </a:endParaRPr>
          </a:p>
        </p:txBody>
      </p:sp>
      <p:sp>
        <p:nvSpPr>
          <p:cNvPr id="5" name="Title 1"/>
          <p:cNvSpPr txBox="1">
            <a:spLocks/>
          </p:cNvSpPr>
          <p:nvPr/>
        </p:nvSpPr>
        <p:spPr>
          <a:xfrm>
            <a:off x="993014" y="393654"/>
            <a:ext cx="7157972"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SCOTIABANK VISA PURCHASING CARD</a:t>
            </a:r>
          </a:p>
        </p:txBody>
      </p:sp>
      <p:sp>
        <p:nvSpPr>
          <p:cNvPr id="24" name="TextBox 23">
            <a:extLst>
              <a:ext uri="{FF2B5EF4-FFF2-40B4-BE49-F238E27FC236}">
                <a16:creationId xmlns:a16="http://schemas.microsoft.com/office/drawing/2014/main" id="{5BE0671C-4D12-4508-9352-075ABE32021D}"/>
              </a:ext>
            </a:extLst>
          </p:cNvPr>
          <p:cNvSpPr txBox="1"/>
          <p:nvPr/>
        </p:nvSpPr>
        <p:spPr>
          <a:xfrm>
            <a:off x="506027" y="1235518"/>
            <a:ext cx="8416031" cy="4462760"/>
          </a:xfrm>
          <a:prstGeom prst="rect">
            <a:avLst/>
          </a:prstGeom>
          <a:noFill/>
        </p:spPr>
        <p:txBody>
          <a:bodyPr wrap="square" lIns="91440" tIns="45720" rIns="91440" bIns="45720" rtlCol="0" anchor="t">
            <a:spAutoFit/>
          </a:bodyPr>
          <a:lstStyle/>
          <a:p>
            <a:r>
              <a:rPr lang="en-CA" sz="2000" b="1">
                <a:solidFill>
                  <a:srgbClr val="005596"/>
                </a:solidFill>
              </a:rPr>
              <a:t>RECORD RETENTION AND APPROVAL</a:t>
            </a:r>
          </a:p>
          <a:p>
            <a:pPr marL="285750" indent="-285750">
              <a:buClr>
                <a:srgbClr val="005596"/>
              </a:buClr>
              <a:buFont typeface="Wingdings" panose="05000000000000000000" pitchFamily="2" charset="2"/>
              <a:buChar char="Ø"/>
            </a:pPr>
            <a:r>
              <a:rPr lang="en-CA"/>
              <a:t>Year end is a great time to review purchasing card statements to ensure all statements have been signed and back up for all purchases has been retained</a:t>
            </a:r>
            <a:endParaRPr lang="en-CA">
              <a:cs typeface="Arial"/>
            </a:endParaRPr>
          </a:p>
          <a:p>
            <a:pPr marL="285750" indent="-285750">
              <a:buClr>
                <a:srgbClr val="005596"/>
              </a:buClr>
              <a:buFont typeface="Wingdings" panose="05000000000000000000" pitchFamily="2" charset="2"/>
              <a:buChar char="Ø"/>
            </a:pPr>
            <a:r>
              <a:rPr lang="en-CA"/>
              <a:t>Cardholders should remain compliant with the above retention and approval processes</a:t>
            </a:r>
            <a:endParaRPr lang="en-CA">
              <a:cs typeface="Arial"/>
            </a:endParaRPr>
          </a:p>
          <a:p>
            <a:pPr marL="285750" indent="-285750">
              <a:buClr>
                <a:srgbClr val="005596"/>
              </a:buClr>
              <a:buFont typeface="Wingdings" panose="05000000000000000000" pitchFamily="2" charset="2"/>
              <a:buChar char="Ø"/>
            </a:pPr>
            <a:r>
              <a:rPr lang="en-CA"/>
              <a:t>Electronic files can be retained for supporting documentation</a:t>
            </a:r>
            <a:endParaRPr lang="en-CA">
              <a:cs typeface="Arial"/>
            </a:endParaRPr>
          </a:p>
          <a:p>
            <a:pPr marL="285750" indent="-285750">
              <a:buClr>
                <a:srgbClr val="005596"/>
              </a:buClr>
              <a:buFont typeface="Wingdings" panose="05000000000000000000" pitchFamily="2" charset="2"/>
              <a:buChar char="Ø"/>
            </a:pPr>
            <a:r>
              <a:rPr lang="en-CA"/>
              <a:t>Statements are received electronically through email</a:t>
            </a:r>
            <a:endParaRPr lang="en-CA">
              <a:cs typeface="Arial"/>
            </a:endParaRPr>
          </a:p>
          <a:p>
            <a:pPr marL="742950" lvl="1" indent="-285750">
              <a:buClr>
                <a:srgbClr val="005596"/>
              </a:buClr>
              <a:buFont typeface="Wingdings" panose="05000000000000000000" pitchFamily="2" charset="2"/>
              <a:buChar char="Ø"/>
            </a:pPr>
            <a:r>
              <a:rPr lang="en-CA"/>
              <a:t>Invoices for transactions are received digitally </a:t>
            </a:r>
            <a:endParaRPr lang="en-CA">
              <a:cs typeface="Arial"/>
            </a:endParaRPr>
          </a:p>
          <a:p>
            <a:pPr marL="285750" indent="-285750">
              <a:buClr>
                <a:srgbClr val="005596"/>
              </a:buClr>
              <a:buFont typeface="Wingdings" panose="05000000000000000000" pitchFamily="2" charset="2"/>
              <a:buChar char="Ø"/>
            </a:pPr>
            <a:r>
              <a:rPr lang="en-CA"/>
              <a:t>Statements and supporting documentation can be emailed to the one-up approver for review and approval</a:t>
            </a:r>
            <a:endParaRPr lang="en-CA">
              <a:cs typeface="Arial"/>
            </a:endParaRPr>
          </a:p>
          <a:p>
            <a:pPr marL="285750" indent="-285750">
              <a:buClr>
                <a:srgbClr val="005596"/>
              </a:buClr>
              <a:buFont typeface="Wingdings" panose="05000000000000000000" pitchFamily="2" charset="2"/>
              <a:buChar char="Ø"/>
            </a:pPr>
            <a:r>
              <a:rPr lang="en-CA"/>
              <a:t>Proof of one-up email approval should be retained electronically with copies of the statement and invoices for audit purposes</a:t>
            </a:r>
            <a:endParaRPr lang="en-CA">
              <a:cs typeface="Arial"/>
            </a:endParaRPr>
          </a:p>
          <a:p>
            <a:pPr marL="285750" indent="-285750">
              <a:buClr>
                <a:srgbClr val="005596"/>
              </a:buClr>
              <a:buFont typeface="Wingdings" panose="05000000000000000000" pitchFamily="2" charset="2"/>
              <a:buChar char="Ø"/>
            </a:pPr>
            <a:r>
              <a:rPr lang="en-CA">
                <a:cs typeface="Arial"/>
              </a:rPr>
              <a:t>Submit a </a:t>
            </a:r>
            <a:r>
              <a:rPr lang="en-CA">
                <a:cs typeface="Arial"/>
                <a:hlinkClick r:id="rId3"/>
              </a:rPr>
              <a:t>Team Dynamix Ticket</a:t>
            </a:r>
            <a:r>
              <a:rPr lang="en-CA">
                <a:cs typeface="Arial"/>
              </a:rPr>
              <a:t> to have a department, program, or project account added to your Centre Suite allocation options. </a:t>
            </a:r>
          </a:p>
          <a:p>
            <a:pPr>
              <a:buClr>
                <a:srgbClr val="005596"/>
              </a:buClr>
            </a:pPr>
            <a:endParaRPr lang="en-CA" sz="1400">
              <a:cs typeface="Arial"/>
            </a:endParaRPr>
          </a:p>
          <a:p>
            <a:pPr marL="285750" indent="-285750">
              <a:buClr>
                <a:srgbClr val="005596"/>
              </a:buClr>
              <a:buFont typeface="Wingdings" panose="05000000000000000000" pitchFamily="2" charset="2"/>
              <a:buChar char="Ø"/>
            </a:pPr>
            <a:endParaRPr lang="en-CA" sz="1600">
              <a:cs typeface="Arial"/>
            </a:endParaRPr>
          </a:p>
        </p:txBody>
      </p:sp>
    </p:spTree>
    <p:extLst>
      <p:ext uri="{BB962C8B-B14F-4D97-AF65-F5344CB8AC3E}">
        <p14:creationId xmlns:p14="http://schemas.microsoft.com/office/powerpoint/2010/main" val="372980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5</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PURCHASE REQUISITIONS &amp; PAYMENT REQUESTS</a:t>
            </a:r>
          </a:p>
        </p:txBody>
      </p:sp>
      <p:grpSp>
        <p:nvGrpSpPr>
          <p:cNvPr id="5" name="Group 4"/>
          <p:cNvGrpSpPr/>
          <p:nvPr/>
        </p:nvGrpSpPr>
        <p:grpSpPr>
          <a:xfrm>
            <a:off x="679018" y="1755479"/>
            <a:ext cx="8057359" cy="1631217"/>
            <a:chOff x="679018" y="1755475"/>
            <a:chExt cx="8057358" cy="831372"/>
          </a:xfrm>
        </p:grpSpPr>
        <p:grpSp>
          <p:nvGrpSpPr>
            <p:cNvPr id="6" name="Group 5"/>
            <p:cNvGrpSpPr/>
            <p:nvPr/>
          </p:nvGrpSpPr>
          <p:grpSpPr>
            <a:xfrm>
              <a:off x="679018" y="1759549"/>
              <a:ext cx="1130530" cy="780819"/>
              <a:chOff x="3720295" y="2856282"/>
              <a:chExt cx="1130530" cy="780819"/>
            </a:xfrm>
          </p:grpSpPr>
          <p:grpSp>
            <p:nvGrpSpPr>
              <p:cNvPr id="8" name="Group 7"/>
              <p:cNvGrpSpPr/>
              <p:nvPr/>
            </p:nvGrpSpPr>
            <p:grpSpPr>
              <a:xfrm>
                <a:off x="3720295" y="2856282"/>
                <a:ext cx="1130530" cy="780819"/>
                <a:chOff x="3720295" y="2856282"/>
                <a:chExt cx="1130530" cy="780819"/>
              </a:xfrm>
            </p:grpSpPr>
            <p:pic>
              <p:nvPicPr>
                <p:cNvPr id="10" name="Picture 4"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0295" y="2856282"/>
                  <a:ext cx="1130530" cy="7808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01822" y="3008164"/>
                  <a:ext cx="958467" cy="141176"/>
                </a:xfrm>
                <a:prstGeom prst="rect">
                  <a:avLst/>
                </a:prstGeom>
                <a:noFill/>
              </p:spPr>
              <p:txBody>
                <a:bodyPr wrap="square" rtlCol="0">
                  <a:spAutoFit/>
                </a:bodyPr>
                <a:lstStyle/>
                <a:p>
                  <a:pPr algn="ctr"/>
                  <a:r>
                    <a:rPr lang="en-CA" sz="1200" b="1"/>
                    <a:t>APRIL</a:t>
                  </a:r>
                </a:p>
              </p:txBody>
            </p:sp>
          </p:grpSp>
          <p:sp>
            <p:nvSpPr>
              <p:cNvPr id="9" name="TextBox 8"/>
              <p:cNvSpPr txBox="1"/>
              <p:nvPr/>
            </p:nvSpPr>
            <p:spPr>
              <a:xfrm>
                <a:off x="3801822" y="3156718"/>
                <a:ext cx="948093" cy="360849"/>
              </a:xfrm>
              <a:prstGeom prst="rect">
                <a:avLst/>
              </a:prstGeom>
              <a:solidFill>
                <a:srgbClr val="FFFFFF"/>
              </a:solidFill>
            </p:spPr>
            <p:txBody>
              <a:bodyPr wrap="square" rtlCol="0">
                <a:spAutoFit/>
              </a:bodyPr>
              <a:lstStyle/>
              <a:p>
                <a:pPr algn="ctr"/>
                <a:r>
                  <a:rPr lang="en-CA" sz="4001"/>
                  <a:t>26</a:t>
                </a:r>
              </a:p>
            </p:txBody>
          </p:sp>
        </p:grpSp>
        <p:sp>
          <p:nvSpPr>
            <p:cNvPr id="7" name="TextBox 6"/>
            <p:cNvSpPr txBox="1"/>
            <p:nvPr/>
          </p:nvSpPr>
          <p:spPr>
            <a:xfrm>
              <a:off x="2038121" y="1755475"/>
              <a:ext cx="6698255" cy="831372"/>
            </a:xfrm>
            <a:prstGeom prst="rect">
              <a:avLst/>
            </a:prstGeom>
            <a:noFill/>
          </p:spPr>
          <p:txBody>
            <a:bodyPr wrap="square" rtlCol="0">
              <a:spAutoFit/>
            </a:bodyPr>
            <a:lstStyle/>
            <a:p>
              <a:r>
                <a:rPr lang="en-CA" sz="2000" b="1">
                  <a:solidFill>
                    <a:srgbClr val="005596"/>
                  </a:solidFill>
                </a:rPr>
                <a:t>PR’s and Payment Requests</a:t>
              </a:r>
            </a:p>
            <a:p>
              <a:pPr marL="285760" indent="-285760">
                <a:buClr>
                  <a:srgbClr val="005596"/>
                </a:buClr>
                <a:buFont typeface="Wingdings" panose="05000000000000000000" pitchFamily="2" charset="2"/>
                <a:buChar char="Ø"/>
              </a:pPr>
              <a:r>
                <a:rPr lang="en-CA" sz="1600"/>
                <a:t>All Purchase Requisitions and Payment Requests should be approved on the system by the Procurement department by end of business day to ensure budget funds are encumbered</a:t>
              </a:r>
            </a:p>
            <a:p>
              <a:pPr marL="285760" indent="-285760">
                <a:buClr>
                  <a:srgbClr val="005596"/>
                </a:buClr>
                <a:buFont typeface="Wingdings" panose="05000000000000000000" pitchFamily="2" charset="2"/>
                <a:buChar char="Ø"/>
              </a:pPr>
              <a:r>
                <a:rPr lang="en-CA" sz="1600"/>
                <a:t>Purchase Requisitions received after this date may be applied against next year’s fiscal budget </a:t>
              </a:r>
            </a:p>
          </p:txBody>
        </p:sp>
      </p:grpSp>
      <p:sp>
        <p:nvSpPr>
          <p:cNvPr id="13" name="Rectangle 12"/>
          <p:cNvSpPr/>
          <p:nvPr/>
        </p:nvSpPr>
        <p:spPr>
          <a:xfrm>
            <a:off x="0" y="5583975"/>
            <a:ext cx="9144000" cy="584775"/>
          </a:xfrm>
          <a:prstGeom prst="rect">
            <a:avLst/>
          </a:prstGeom>
          <a:solidFill>
            <a:srgbClr val="005596"/>
          </a:solidFill>
        </p:spPr>
        <p:txBody>
          <a:bodyPr wrap="square">
            <a:spAutoFit/>
          </a:bodyPr>
          <a:lstStyle/>
          <a:p>
            <a:pPr algn="ctr"/>
            <a:r>
              <a:rPr lang="en-CA" sz="1600">
                <a:solidFill>
                  <a:srgbClr val="FFCF05"/>
                </a:solidFill>
                <a:latin typeface="Arial" panose="020B0604020202020204" pitchFamily="34" charset="0"/>
                <a:cs typeface="Arial" panose="020B0604020202020204" pitchFamily="34" charset="0"/>
              </a:rPr>
              <a:t>NOTE: </a:t>
            </a:r>
            <a:r>
              <a:rPr lang="en-CA" sz="1600">
                <a:solidFill>
                  <a:srgbClr val="FFC000"/>
                </a:solidFill>
                <a:latin typeface="Arial" panose="020B0604020202020204" pitchFamily="34" charset="0"/>
                <a:cs typeface="Arial" panose="020B0604020202020204" pitchFamily="34" charset="0"/>
              </a:rPr>
              <a:t>PURCHASE REQUISITIONS MUST BE </a:t>
            </a:r>
            <a:r>
              <a:rPr lang="en-CA" sz="1600" b="1">
                <a:solidFill>
                  <a:srgbClr val="FFC000"/>
                </a:solidFill>
                <a:latin typeface="Arial" panose="020B0604020202020204" pitchFamily="34" charset="0"/>
                <a:cs typeface="Arial" panose="020B0604020202020204" pitchFamily="34" charset="0"/>
              </a:rPr>
              <a:t>APPROVED</a:t>
            </a:r>
            <a:r>
              <a:rPr lang="en-CA" sz="1600">
                <a:solidFill>
                  <a:srgbClr val="FFC000"/>
                </a:solidFill>
                <a:latin typeface="Arial" panose="020B0604020202020204" pitchFamily="34" charset="0"/>
                <a:cs typeface="Arial" panose="020B0604020202020204" pitchFamily="34" charset="0"/>
              </a:rPr>
              <a:t> FOR THEM TO APPLY                   AGAINST THE CURRENT YEARS BUDGET</a:t>
            </a:r>
            <a:endParaRPr lang="en-CA" sz="1600">
              <a:latin typeface="Arial" panose="020B0604020202020204" pitchFamily="34" charset="0"/>
              <a:cs typeface="Arial" panose="020B0604020202020204" pitchFamily="34" charset="0"/>
            </a:endParaRPr>
          </a:p>
        </p:txBody>
      </p:sp>
      <p:sp>
        <p:nvSpPr>
          <p:cNvPr id="14" name="Rectangle 13"/>
          <p:cNvSpPr/>
          <p:nvPr/>
        </p:nvSpPr>
        <p:spPr>
          <a:xfrm>
            <a:off x="4447607" y="3244335"/>
            <a:ext cx="248786" cy="369332"/>
          </a:xfrm>
          <a:prstGeom prst="rect">
            <a:avLst/>
          </a:prstGeom>
        </p:spPr>
        <p:txBody>
          <a:bodyPr wrap="none">
            <a:spAutoFit/>
          </a:bodyPr>
          <a:lstStyle/>
          <a:p>
            <a:r>
              <a:rPr lang="en-CA"/>
              <a:t> </a:t>
            </a:r>
          </a:p>
        </p:txBody>
      </p:sp>
      <p:sp>
        <p:nvSpPr>
          <p:cNvPr id="15" name="Rectangle 14"/>
          <p:cNvSpPr/>
          <p:nvPr/>
        </p:nvSpPr>
        <p:spPr>
          <a:xfrm>
            <a:off x="4447607" y="3244335"/>
            <a:ext cx="248786" cy="369332"/>
          </a:xfrm>
          <a:prstGeom prst="rect">
            <a:avLst/>
          </a:prstGeom>
        </p:spPr>
        <p:txBody>
          <a:bodyPr wrap="none">
            <a:spAutoFit/>
          </a:bodyPr>
          <a:lstStyle/>
          <a:p>
            <a:r>
              <a:rPr lang="en-CA"/>
              <a:t> </a:t>
            </a:r>
          </a:p>
        </p:txBody>
      </p:sp>
      <p:grpSp>
        <p:nvGrpSpPr>
          <p:cNvPr id="26" name="Group 25"/>
          <p:cNvGrpSpPr/>
          <p:nvPr/>
        </p:nvGrpSpPr>
        <p:grpSpPr>
          <a:xfrm>
            <a:off x="4737" y="3777699"/>
            <a:ext cx="4603929" cy="1367203"/>
            <a:chOff x="4733" y="3777696"/>
            <a:chExt cx="4603929" cy="408647"/>
          </a:xfrm>
        </p:grpSpPr>
        <p:sp>
          <p:nvSpPr>
            <p:cNvPr id="16" name="TextBox 15"/>
            <p:cNvSpPr txBox="1"/>
            <p:nvPr/>
          </p:nvSpPr>
          <p:spPr>
            <a:xfrm>
              <a:off x="4733" y="3811237"/>
              <a:ext cx="4442870" cy="110391"/>
            </a:xfrm>
            <a:prstGeom prst="rect">
              <a:avLst/>
            </a:prstGeom>
            <a:noFill/>
          </p:spPr>
          <p:txBody>
            <a:bodyPr wrap="square" rtlCol="0">
              <a:spAutoFit/>
            </a:bodyPr>
            <a:lstStyle/>
            <a:p>
              <a:r>
                <a:rPr lang="en-CA">
                  <a:solidFill>
                    <a:srgbClr val="FFCF05"/>
                  </a:solidFill>
                </a:rPr>
                <a:t> - - - - - - - - - - - - - - - - - - - - - - - - - - - - - -  </a:t>
              </a:r>
            </a:p>
          </p:txBody>
        </p:sp>
        <p:grpSp>
          <p:nvGrpSpPr>
            <p:cNvPr id="23" name="Group 22"/>
            <p:cNvGrpSpPr/>
            <p:nvPr/>
          </p:nvGrpSpPr>
          <p:grpSpPr>
            <a:xfrm>
              <a:off x="1129131" y="3777696"/>
              <a:ext cx="3479531" cy="408647"/>
              <a:chOff x="1129131" y="3777696"/>
              <a:chExt cx="3479531" cy="408647"/>
            </a:xfrm>
          </p:grpSpPr>
          <p:sp>
            <p:nvSpPr>
              <p:cNvPr id="17" name="TextBox 16"/>
              <p:cNvSpPr txBox="1"/>
              <p:nvPr/>
            </p:nvSpPr>
            <p:spPr>
              <a:xfrm>
                <a:off x="1611745" y="3777696"/>
                <a:ext cx="2167620" cy="174785"/>
              </a:xfrm>
              <a:prstGeom prst="rect">
                <a:avLst/>
              </a:prstGeom>
              <a:solidFill>
                <a:schemeClr val="bg1"/>
              </a:solidFill>
              <a:ln w="28575">
                <a:solidFill>
                  <a:srgbClr val="FFCF05"/>
                </a:solidFill>
              </a:ln>
            </p:spPr>
            <p:txBody>
              <a:bodyPr wrap="square" rtlCol="0">
                <a:spAutoFit/>
              </a:bodyPr>
              <a:lstStyle/>
              <a:p>
                <a:pPr algn="ctr"/>
                <a:r>
                  <a:rPr lang="en-CA" sz="1600">
                    <a:solidFill>
                      <a:srgbClr val="FFCF05"/>
                    </a:solidFill>
                  </a:rPr>
                  <a:t>UWINSITE TIPS  FOR SUBMITTERS</a:t>
                </a:r>
              </a:p>
            </p:txBody>
          </p:sp>
          <p:sp>
            <p:nvSpPr>
              <p:cNvPr id="19" name="TextBox 18"/>
              <p:cNvSpPr txBox="1"/>
              <p:nvPr/>
            </p:nvSpPr>
            <p:spPr>
              <a:xfrm>
                <a:off x="1129131" y="3993159"/>
                <a:ext cx="3479531" cy="193184"/>
              </a:xfrm>
              <a:prstGeom prst="rect">
                <a:avLst/>
              </a:prstGeom>
              <a:noFill/>
            </p:spPr>
            <p:txBody>
              <a:bodyPr wrap="square" rtlCol="0">
                <a:spAutoFit/>
              </a:bodyPr>
              <a:lstStyle/>
              <a:p>
                <a:pPr algn="ctr"/>
                <a:r>
                  <a:rPr lang="en-CA" sz="1200"/>
                  <a:t>Before </a:t>
                </a:r>
                <a:r>
                  <a:rPr lang="en-CA" sz="1200" b="1"/>
                  <a:t>April 26</a:t>
                </a:r>
                <a:r>
                  <a:rPr lang="en-CA" sz="1200"/>
                  <a:t>, check in the Purchase Requisitions Module to ensure all of your requisitions show a Funds Status of “Approved”.</a:t>
                </a:r>
              </a:p>
            </p:txBody>
          </p:sp>
        </p:grpSp>
      </p:grpSp>
      <p:grpSp>
        <p:nvGrpSpPr>
          <p:cNvPr id="27" name="Group 26"/>
          <p:cNvGrpSpPr/>
          <p:nvPr/>
        </p:nvGrpSpPr>
        <p:grpSpPr>
          <a:xfrm>
            <a:off x="4068425" y="3777702"/>
            <a:ext cx="5223859" cy="1372499"/>
            <a:chOff x="4068422" y="3777696"/>
            <a:chExt cx="5223859" cy="1372499"/>
          </a:xfrm>
        </p:grpSpPr>
        <p:sp>
          <p:nvSpPr>
            <p:cNvPr id="25" name="TextBox 24"/>
            <p:cNvSpPr txBox="1"/>
            <p:nvPr/>
          </p:nvSpPr>
          <p:spPr>
            <a:xfrm>
              <a:off x="4068422" y="3885417"/>
              <a:ext cx="5223859" cy="369332"/>
            </a:xfrm>
            <a:prstGeom prst="rect">
              <a:avLst/>
            </a:prstGeom>
            <a:noFill/>
          </p:spPr>
          <p:txBody>
            <a:bodyPr wrap="square" rtlCol="0">
              <a:spAutoFit/>
            </a:bodyPr>
            <a:lstStyle/>
            <a:p>
              <a:r>
                <a:rPr lang="en-CA">
                  <a:solidFill>
                    <a:srgbClr val="FFCF05"/>
                  </a:solidFill>
                </a:rPr>
                <a:t> - - - - - - - - - - - - - - - - - - - - - - - - - - - - - - - - - - -  </a:t>
              </a:r>
            </a:p>
          </p:txBody>
        </p:sp>
        <p:grpSp>
          <p:nvGrpSpPr>
            <p:cNvPr id="24" name="Group 23"/>
            <p:cNvGrpSpPr/>
            <p:nvPr/>
          </p:nvGrpSpPr>
          <p:grpSpPr>
            <a:xfrm>
              <a:off x="4985359" y="3777696"/>
              <a:ext cx="2957384" cy="1372499"/>
              <a:chOff x="4985359" y="3777696"/>
              <a:chExt cx="2957384" cy="1372499"/>
            </a:xfrm>
          </p:grpSpPr>
          <p:sp>
            <p:nvSpPr>
              <p:cNvPr id="18" name="TextBox 17"/>
              <p:cNvSpPr txBox="1"/>
              <p:nvPr/>
            </p:nvSpPr>
            <p:spPr>
              <a:xfrm>
                <a:off x="5380242" y="3777696"/>
                <a:ext cx="2167620" cy="584775"/>
              </a:xfrm>
              <a:prstGeom prst="rect">
                <a:avLst/>
              </a:prstGeom>
              <a:solidFill>
                <a:schemeClr val="bg1"/>
              </a:solidFill>
              <a:ln w="28575">
                <a:solidFill>
                  <a:srgbClr val="FFCF05"/>
                </a:solidFill>
              </a:ln>
            </p:spPr>
            <p:txBody>
              <a:bodyPr wrap="square" rtlCol="0">
                <a:spAutoFit/>
              </a:bodyPr>
              <a:lstStyle/>
              <a:p>
                <a:pPr algn="ctr"/>
                <a:r>
                  <a:rPr lang="en-CA" sz="1600">
                    <a:solidFill>
                      <a:srgbClr val="FFCF05"/>
                    </a:solidFill>
                  </a:rPr>
                  <a:t>UWINSITE TIPS  FOR APPROVERS</a:t>
                </a:r>
              </a:p>
            </p:txBody>
          </p:sp>
          <p:sp>
            <p:nvSpPr>
              <p:cNvPr id="20" name="TextBox 19"/>
              <p:cNvSpPr txBox="1"/>
              <p:nvPr/>
            </p:nvSpPr>
            <p:spPr>
              <a:xfrm>
                <a:off x="4985359" y="4503864"/>
                <a:ext cx="2957384" cy="646331"/>
              </a:xfrm>
              <a:prstGeom prst="rect">
                <a:avLst/>
              </a:prstGeom>
              <a:noFill/>
            </p:spPr>
            <p:txBody>
              <a:bodyPr wrap="square" rtlCol="0">
                <a:spAutoFit/>
              </a:bodyPr>
              <a:lstStyle/>
              <a:p>
                <a:pPr algn="ctr"/>
                <a:r>
                  <a:rPr lang="en-CA" sz="1200"/>
                  <a:t>Check the Notification Bell and act on any expense reports by approving or rejecting in advance of </a:t>
                </a:r>
                <a:r>
                  <a:rPr lang="en-CA" sz="1200" b="1"/>
                  <a:t>April 26</a:t>
                </a:r>
                <a:r>
                  <a:rPr lang="en-CA" sz="1200"/>
                  <a:t>. </a:t>
                </a:r>
              </a:p>
            </p:txBody>
          </p:sp>
        </p:grpSp>
      </p:gr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3659">
            <a:off x="8040181" y="4569683"/>
            <a:ext cx="761163" cy="380583"/>
          </a:xfrm>
          <a:prstGeom prst="rect">
            <a:avLst/>
          </a:prstGeom>
        </p:spPr>
      </p:pic>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ackgroundRemoval t="6631" b="59681" l="10000" r="90000"/>
                    </a14:imgEffect>
                  </a14:imgLayer>
                </a14:imgProps>
              </a:ext>
            </a:extLst>
          </a:blip>
          <a:srcRect b="33688"/>
          <a:stretch/>
        </p:blipFill>
        <p:spPr>
          <a:xfrm rot="20355727">
            <a:off x="319115" y="4336589"/>
            <a:ext cx="781247" cy="613788"/>
          </a:xfrm>
          <a:prstGeom prst="rect">
            <a:avLst/>
          </a:prstGeom>
        </p:spPr>
      </p:pic>
    </p:spTree>
    <p:extLst>
      <p:ext uri="{BB962C8B-B14F-4D97-AF65-F5344CB8AC3E}">
        <p14:creationId xmlns:p14="http://schemas.microsoft.com/office/powerpoint/2010/main" val="127458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6</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RECEIVING GOODS &amp; SERVICES</a:t>
            </a:r>
          </a:p>
        </p:txBody>
      </p:sp>
      <p:grpSp>
        <p:nvGrpSpPr>
          <p:cNvPr id="5" name="Group 4"/>
          <p:cNvGrpSpPr/>
          <p:nvPr/>
        </p:nvGrpSpPr>
        <p:grpSpPr>
          <a:xfrm>
            <a:off x="767631" y="1717703"/>
            <a:ext cx="8094932" cy="1569660"/>
            <a:chOff x="641444" y="3601680"/>
            <a:chExt cx="8094932" cy="832740"/>
          </a:xfrm>
        </p:grpSpPr>
        <p:grpSp>
          <p:nvGrpSpPr>
            <p:cNvPr id="6" name="Group 5"/>
            <p:cNvGrpSpPr/>
            <p:nvPr/>
          </p:nvGrpSpPr>
          <p:grpSpPr>
            <a:xfrm>
              <a:off x="641444" y="3626213"/>
              <a:ext cx="1136537" cy="767065"/>
              <a:chOff x="594376" y="2933483"/>
              <a:chExt cx="1136537" cy="767065"/>
            </a:xfrm>
          </p:grpSpPr>
          <p:grpSp>
            <p:nvGrpSpPr>
              <p:cNvPr id="8" name="Group 7"/>
              <p:cNvGrpSpPr/>
              <p:nvPr/>
            </p:nvGrpSpPr>
            <p:grpSpPr>
              <a:xfrm>
                <a:off x="594376" y="2933483"/>
                <a:ext cx="1136537" cy="767065"/>
                <a:chOff x="594376" y="2933483"/>
                <a:chExt cx="1136537" cy="767065"/>
              </a:xfrm>
            </p:grpSpPr>
            <p:pic>
              <p:nvPicPr>
                <p:cNvPr id="12" name="Picture 6"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76" y="2933483"/>
                  <a:ext cx="1136537" cy="7670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3411" y="3065605"/>
                  <a:ext cx="958468" cy="146954"/>
                </a:xfrm>
                <a:prstGeom prst="rect">
                  <a:avLst/>
                </a:prstGeom>
                <a:noFill/>
              </p:spPr>
              <p:txBody>
                <a:bodyPr wrap="square" rtlCol="0">
                  <a:spAutoFit/>
                </a:bodyPr>
                <a:lstStyle/>
                <a:p>
                  <a:pPr algn="ctr"/>
                  <a:r>
                    <a:rPr lang="en-CA" sz="1200" b="1"/>
                    <a:t>APRIL</a:t>
                  </a:r>
                </a:p>
              </p:txBody>
            </p:sp>
          </p:grpSp>
          <p:sp>
            <p:nvSpPr>
              <p:cNvPr id="9" name="TextBox 8"/>
              <p:cNvSpPr txBox="1"/>
              <p:nvPr/>
            </p:nvSpPr>
            <p:spPr>
              <a:xfrm>
                <a:off x="683411" y="3264897"/>
                <a:ext cx="958468" cy="375617"/>
              </a:xfrm>
              <a:prstGeom prst="rect">
                <a:avLst/>
              </a:prstGeom>
              <a:solidFill>
                <a:schemeClr val="bg1"/>
              </a:solidFill>
            </p:spPr>
            <p:txBody>
              <a:bodyPr wrap="square" lIns="91440" tIns="45720" rIns="91440" bIns="45720" rtlCol="0" anchor="t">
                <a:spAutoFit/>
              </a:bodyPr>
              <a:lstStyle/>
              <a:p>
                <a:pPr algn="ctr"/>
                <a:r>
                  <a:rPr lang="en-CA" sz="4000"/>
                  <a:t>30</a:t>
                </a:r>
                <a:endParaRPr lang="en-CA" sz="4001"/>
              </a:p>
            </p:txBody>
          </p:sp>
        </p:grpSp>
        <p:sp>
          <p:nvSpPr>
            <p:cNvPr id="7" name="TextBox 6"/>
            <p:cNvSpPr txBox="1"/>
            <p:nvPr/>
          </p:nvSpPr>
          <p:spPr>
            <a:xfrm>
              <a:off x="2038120" y="3601680"/>
              <a:ext cx="6698256" cy="832740"/>
            </a:xfrm>
            <a:prstGeom prst="rect">
              <a:avLst/>
            </a:prstGeom>
            <a:noFill/>
          </p:spPr>
          <p:txBody>
            <a:bodyPr wrap="square" lIns="91440" tIns="45720" rIns="91440" bIns="45720" rtlCol="0" anchor="t">
              <a:spAutoFit/>
            </a:bodyPr>
            <a:lstStyle/>
            <a:p>
              <a:pPr marL="285750" indent="-285750">
                <a:buClr>
                  <a:srgbClr val="005596"/>
                </a:buClr>
                <a:buFont typeface="Wingdings" panose="05000000000000000000" pitchFamily="2" charset="2"/>
                <a:buChar char="Ø"/>
              </a:pPr>
              <a:r>
                <a:rPr lang="en-CA" sz="1600"/>
                <a:t>Please review your “My Receipts” space on the system to ensure that you receive anything you have got before the year end deadline.</a:t>
              </a:r>
              <a:endParaRPr lang="en-US"/>
            </a:p>
            <a:p>
              <a:pPr marL="285750" indent="-285750">
                <a:buClr>
                  <a:srgbClr val="005596"/>
                </a:buClr>
                <a:buFont typeface="Wingdings" panose="05000000000000000000" pitchFamily="2" charset="2"/>
                <a:buChar char="Ø"/>
              </a:pPr>
              <a:r>
                <a:rPr lang="en-CA" sz="1600"/>
                <a:t>When receiving the goods or services, please ensure that you choose a Transaction Date of </a:t>
              </a:r>
              <a:r>
                <a:rPr lang="en-CA" sz="1600" b="1"/>
                <a:t>April 30 </a:t>
              </a:r>
              <a:r>
                <a:rPr lang="en-CA" sz="1600"/>
                <a:t>if the goods or services were actually supplied on or before </a:t>
              </a:r>
              <a:r>
                <a:rPr lang="en-CA" sz="1600" b="1"/>
                <a:t>April 30</a:t>
              </a:r>
              <a:r>
                <a:rPr lang="en-CA" sz="1600"/>
                <a:t>.   </a:t>
              </a:r>
              <a:endParaRPr lang="en-CA" sz="1600">
                <a:cs typeface="Arial"/>
              </a:endParaRPr>
            </a:p>
            <a:p>
              <a:pPr marL="285750" indent="-285750">
                <a:buClr>
                  <a:srgbClr val="005596"/>
                </a:buClr>
                <a:buFont typeface="Wingdings" panose="05000000000000000000" pitchFamily="2" charset="2"/>
                <a:buChar char="Ø"/>
              </a:pPr>
              <a:endParaRPr lang="en-CA" sz="1600">
                <a:cs typeface="Arial"/>
              </a:endParaRPr>
            </a:p>
          </p:txBody>
        </p:sp>
      </p:grpSp>
      <p:grpSp>
        <p:nvGrpSpPr>
          <p:cNvPr id="17" name="Group 16"/>
          <p:cNvGrpSpPr/>
          <p:nvPr/>
        </p:nvGrpSpPr>
        <p:grpSpPr>
          <a:xfrm>
            <a:off x="0" y="3484672"/>
            <a:ext cx="9144000" cy="1015663"/>
            <a:chOff x="0" y="3981380"/>
            <a:chExt cx="9144000" cy="1015663"/>
          </a:xfrm>
        </p:grpSpPr>
        <p:sp>
          <p:nvSpPr>
            <p:cNvPr id="14" name="TextBox 13"/>
            <p:cNvSpPr txBox="1"/>
            <p:nvPr/>
          </p:nvSpPr>
          <p:spPr>
            <a:xfrm>
              <a:off x="0" y="4304547"/>
              <a:ext cx="9144000" cy="369332"/>
            </a:xfrm>
            <a:prstGeom prst="rect">
              <a:avLst/>
            </a:prstGeom>
            <a:noFill/>
          </p:spPr>
          <p:txBody>
            <a:bodyPr wrap="square" rtlCol="0">
              <a:spAutoFit/>
            </a:bodyPr>
            <a:lstStyle/>
            <a:p>
              <a:r>
                <a:rPr lang="en-CA">
                  <a:solidFill>
                    <a:srgbClr val="FFCF05"/>
                  </a:solidFill>
                </a:rPr>
                <a:t> - - - - - - - - - - - - - - - - - - - - - - - - - - - - - - - - - - - - - - - - - - - - - - - - - - - - - - - - - - - - - - - -   </a:t>
              </a:r>
            </a:p>
          </p:txBody>
        </p:sp>
        <p:sp>
          <p:nvSpPr>
            <p:cNvPr id="15" name="TextBox 14"/>
            <p:cNvSpPr txBox="1"/>
            <p:nvPr/>
          </p:nvSpPr>
          <p:spPr>
            <a:xfrm>
              <a:off x="3187383" y="3981380"/>
              <a:ext cx="2769235" cy="1015663"/>
            </a:xfrm>
            <a:prstGeom prst="rect">
              <a:avLst/>
            </a:prstGeom>
            <a:solidFill>
              <a:schemeClr val="bg1"/>
            </a:solidFill>
            <a:ln w="28575">
              <a:solidFill>
                <a:srgbClr val="FFCF05"/>
              </a:solidFill>
            </a:ln>
          </p:spPr>
          <p:txBody>
            <a:bodyPr wrap="square" rtlCol="0">
              <a:spAutoFit/>
            </a:bodyPr>
            <a:lstStyle/>
            <a:p>
              <a:pPr algn="ctr"/>
              <a:endParaRPr lang="en-CA" sz="2000">
                <a:solidFill>
                  <a:srgbClr val="FFCF05"/>
                </a:solidFill>
              </a:endParaRPr>
            </a:p>
            <a:p>
              <a:pPr algn="ctr"/>
              <a:r>
                <a:rPr lang="en-CA" sz="2000">
                  <a:solidFill>
                    <a:srgbClr val="FFCF05"/>
                  </a:solidFill>
                </a:rPr>
                <a:t>UWINSITE TIP</a:t>
              </a:r>
            </a:p>
            <a:p>
              <a:pPr algn="ctr"/>
              <a:endParaRPr lang="en-CA" sz="2000">
                <a:solidFill>
                  <a:srgbClr val="FFCF05"/>
                </a:solidFill>
              </a:endParaRPr>
            </a:p>
          </p:txBody>
        </p:sp>
      </p:grpSp>
      <p:sp>
        <p:nvSpPr>
          <p:cNvPr id="20" name="TextBox 19"/>
          <p:cNvSpPr txBox="1"/>
          <p:nvPr/>
        </p:nvSpPr>
        <p:spPr>
          <a:xfrm>
            <a:off x="4164549" y="4774055"/>
            <a:ext cx="4206368" cy="1169551"/>
          </a:xfrm>
          <a:prstGeom prst="rect">
            <a:avLst/>
          </a:prstGeom>
          <a:noFill/>
        </p:spPr>
        <p:txBody>
          <a:bodyPr wrap="square" rtlCol="0">
            <a:spAutoFit/>
          </a:bodyPr>
          <a:lstStyle/>
          <a:p>
            <a:r>
              <a:rPr lang="en-US" sz="1400"/>
              <a:t>1. From the Home Screen, click on </a:t>
            </a:r>
            <a:r>
              <a:rPr lang="en-US" sz="1400" b="1"/>
              <a:t>My Receipts </a:t>
            </a:r>
            <a:endParaRPr lang="en-CA" sz="1400" b="1"/>
          </a:p>
          <a:p>
            <a:r>
              <a:rPr lang="en-CA" sz="1400"/>
              <a:t>2. Set Items Due to </a:t>
            </a:r>
            <a:r>
              <a:rPr lang="en-CA" sz="1400" b="1"/>
              <a:t>Any Time</a:t>
            </a:r>
          </a:p>
          <a:p>
            <a:r>
              <a:rPr lang="en-CA" sz="1400"/>
              <a:t>3. Set Requisitioning BU to </a:t>
            </a:r>
            <a:r>
              <a:rPr lang="en-CA" sz="1400" b="1"/>
              <a:t>UW BU</a:t>
            </a:r>
          </a:p>
          <a:p>
            <a:r>
              <a:rPr lang="en-CA" sz="1400"/>
              <a:t>4. Click</a:t>
            </a:r>
            <a:r>
              <a:rPr lang="en-CA" sz="1400" b="1"/>
              <a:t> Search </a:t>
            </a:r>
            <a:r>
              <a:rPr lang="en-CA" sz="1400"/>
              <a:t>to see anything outstanding for receiving in your account.</a:t>
            </a:r>
          </a:p>
        </p:txBody>
      </p:sp>
      <p:pic>
        <p:nvPicPr>
          <p:cNvPr id="16" name="Picture 15"/>
          <p:cNvPicPr>
            <a:picLocks noChangeAspect="1"/>
          </p:cNvPicPr>
          <p:nvPr/>
        </p:nvPicPr>
        <p:blipFill>
          <a:blip r:embed="rId4"/>
          <a:stretch>
            <a:fillRect/>
          </a:stretch>
        </p:blipFill>
        <p:spPr>
          <a:xfrm>
            <a:off x="279398" y="4744299"/>
            <a:ext cx="3832681" cy="1414748"/>
          </a:xfrm>
          <a:prstGeom prst="rect">
            <a:avLst/>
          </a:prstGeom>
        </p:spPr>
      </p:pic>
    </p:spTree>
    <p:extLst>
      <p:ext uri="{BB962C8B-B14F-4D97-AF65-F5344CB8AC3E}">
        <p14:creationId xmlns:p14="http://schemas.microsoft.com/office/powerpoint/2010/main" val="295927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7</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PURCHASE ORDERS</a:t>
            </a:r>
          </a:p>
        </p:txBody>
      </p:sp>
      <p:grpSp>
        <p:nvGrpSpPr>
          <p:cNvPr id="5" name="Group 4"/>
          <p:cNvGrpSpPr/>
          <p:nvPr/>
        </p:nvGrpSpPr>
        <p:grpSpPr>
          <a:xfrm>
            <a:off x="683410" y="1755479"/>
            <a:ext cx="8052967" cy="1453981"/>
            <a:chOff x="683410" y="1755475"/>
            <a:chExt cx="8052966" cy="858348"/>
          </a:xfrm>
        </p:grpSpPr>
        <p:grpSp>
          <p:nvGrpSpPr>
            <p:cNvPr id="6" name="Group 5"/>
            <p:cNvGrpSpPr/>
            <p:nvPr/>
          </p:nvGrpSpPr>
          <p:grpSpPr>
            <a:xfrm>
              <a:off x="683410" y="1755476"/>
              <a:ext cx="1130530" cy="858347"/>
              <a:chOff x="3724687" y="2852209"/>
              <a:chExt cx="1130530" cy="858347"/>
            </a:xfrm>
          </p:grpSpPr>
          <p:grpSp>
            <p:nvGrpSpPr>
              <p:cNvPr id="8" name="Group 7"/>
              <p:cNvGrpSpPr/>
              <p:nvPr/>
            </p:nvGrpSpPr>
            <p:grpSpPr>
              <a:xfrm>
                <a:off x="3724687" y="2852209"/>
                <a:ext cx="1130530" cy="858347"/>
                <a:chOff x="3724687" y="2852209"/>
                <a:chExt cx="1130530" cy="858347"/>
              </a:xfrm>
            </p:grpSpPr>
            <p:pic>
              <p:nvPicPr>
                <p:cNvPr id="10" name="Picture 4"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687" y="2852209"/>
                  <a:ext cx="1130530" cy="8583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06327" y="3034358"/>
                  <a:ext cx="958467" cy="163525"/>
                </a:xfrm>
                <a:prstGeom prst="rect">
                  <a:avLst/>
                </a:prstGeom>
                <a:noFill/>
              </p:spPr>
              <p:txBody>
                <a:bodyPr wrap="square" rtlCol="0">
                  <a:spAutoFit/>
                </a:bodyPr>
                <a:lstStyle/>
                <a:p>
                  <a:pPr algn="ctr"/>
                  <a:r>
                    <a:rPr lang="en-CA" sz="1200" b="1"/>
                    <a:t>APRIL</a:t>
                  </a:r>
                </a:p>
              </p:txBody>
            </p:sp>
          </p:grpSp>
          <p:sp>
            <p:nvSpPr>
              <p:cNvPr id="9" name="TextBox 8"/>
              <p:cNvSpPr txBox="1"/>
              <p:nvPr/>
            </p:nvSpPr>
            <p:spPr>
              <a:xfrm>
                <a:off x="3830854" y="3197238"/>
                <a:ext cx="933940" cy="417972"/>
              </a:xfrm>
              <a:prstGeom prst="rect">
                <a:avLst/>
              </a:prstGeom>
              <a:solidFill>
                <a:schemeClr val="bg1"/>
              </a:solidFill>
            </p:spPr>
            <p:txBody>
              <a:bodyPr wrap="square" rtlCol="0">
                <a:spAutoFit/>
              </a:bodyPr>
              <a:lstStyle/>
              <a:p>
                <a:pPr algn="ctr"/>
                <a:r>
                  <a:rPr lang="en-CA" sz="4001"/>
                  <a:t>30</a:t>
                </a:r>
              </a:p>
            </p:txBody>
          </p:sp>
        </p:grpSp>
        <p:sp>
          <p:nvSpPr>
            <p:cNvPr id="7" name="TextBox 6"/>
            <p:cNvSpPr txBox="1"/>
            <p:nvPr/>
          </p:nvSpPr>
          <p:spPr>
            <a:xfrm>
              <a:off x="2038121" y="1755475"/>
              <a:ext cx="6698255" cy="672267"/>
            </a:xfrm>
            <a:prstGeom prst="rect">
              <a:avLst/>
            </a:prstGeom>
            <a:noFill/>
          </p:spPr>
          <p:txBody>
            <a:bodyPr wrap="square" lIns="91440" tIns="45720" rIns="91440" bIns="45720" rtlCol="0" anchor="t">
              <a:spAutoFit/>
            </a:bodyPr>
            <a:lstStyle/>
            <a:p>
              <a:r>
                <a:rPr lang="en-CA" sz="2000" b="1">
                  <a:solidFill>
                    <a:srgbClr val="005596"/>
                  </a:solidFill>
                </a:rPr>
                <a:t>BLANKET PURCHASE ORDERS </a:t>
              </a:r>
            </a:p>
            <a:p>
              <a:pPr marL="285750" indent="-285750">
                <a:buClr>
                  <a:srgbClr val="005596"/>
                </a:buClr>
                <a:buFont typeface="Wingdings" panose="05000000000000000000" pitchFamily="2" charset="2"/>
                <a:buChar char="Ø"/>
              </a:pPr>
              <a:r>
                <a:rPr lang="en-CA" sz="1600"/>
                <a:t>All Blanket Purchase Orders for fiscal 2023/2024 will be closed</a:t>
              </a:r>
              <a:endParaRPr lang="en-CA" sz="1600">
                <a:cs typeface="Arial"/>
              </a:endParaRPr>
            </a:p>
            <a:p>
              <a:pPr marL="285750" indent="-285750">
                <a:buClr>
                  <a:srgbClr val="005596"/>
                </a:buClr>
                <a:buFont typeface="Wingdings" panose="05000000000000000000" pitchFamily="2" charset="2"/>
                <a:buChar char="Ø"/>
              </a:pPr>
              <a:r>
                <a:rPr lang="en-CA" sz="1600"/>
                <a:t>If departments wish to have new blanket PO’s issued, they should initiate these by submitting a Purchase Requisition in May 2024.</a:t>
              </a:r>
              <a:endParaRPr lang="en-CA" sz="1600">
                <a:cs typeface="Arial"/>
              </a:endParaRPr>
            </a:p>
          </p:txBody>
        </p:sp>
      </p:grpSp>
      <p:grpSp>
        <p:nvGrpSpPr>
          <p:cNvPr id="30" name="Group 29"/>
          <p:cNvGrpSpPr/>
          <p:nvPr/>
        </p:nvGrpSpPr>
        <p:grpSpPr>
          <a:xfrm>
            <a:off x="774360" y="3565933"/>
            <a:ext cx="8056821" cy="2234868"/>
            <a:chOff x="774357" y="3565932"/>
            <a:chExt cx="8056821" cy="2234868"/>
          </a:xfrm>
        </p:grpSpPr>
        <p:grpSp>
          <p:nvGrpSpPr>
            <p:cNvPr id="29" name="Group 28"/>
            <p:cNvGrpSpPr/>
            <p:nvPr/>
          </p:nvGrpSpPr>
          <p:grpSpPr>
            <a:xfrm>
              <a:off x="774357" y="3617786"/>
              <a:ext cx="1209932" cy="2183014"/>
              <a:chOff x="774357" y="3617786"/>
              <a:chExt cx="1209932" cy="2183014"/>
            </a:xfrm>
          </p:grpSpPr>
          <p:grpSp>
            <p:nvGrpSpPr>
              <p:cNvPr id="23" name="Group 22"/>
              <p:cNvGrpSpPr/>
              <p:nvPr/>
            </p:nvGrpSpPr>
            <p:grpSpPr>
              <a:xfrm>
                <a:off x="774357" y="3617786"/>
                <a:ext cx="1130530" cy="1224033"/>
                <a:chOff x="3724687" y="2852208"/>
                <a:chExt cx="1130530" cy="1224033"/>
              </a:xfrm>
            </p:grpSpPr>
            <p:grpSp>
              <p:nvGrpSpPr>
                <p:cNvPr id="24" name="Group 23"/>
                <p:cNvGrpSpPr/>
                <p:nvPr/>
              </p:nvGrpSpPr>
              <p:grpSpPr>
                <a:xfrm>
                  <a:off x="3724687" y="2852208"/>
                  <a:ext cx="1130530" cy="1224033"/>
                  <a:chOff x="3724687" y="2852208"/>
                  <a:chExt cx="1130530" cy="1224033"/>
                </a:xfrm>
              </p:grpSpPr>
              <p:pic>
                <p:nvPicPr>
                  <p:cNvPr id="26" name="Picture 4"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687" y="2852208"/>
                    <a:ext cx="1130530" cy="122403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910988" y="3393195"/>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3806327" y="3034359"/>
                    <a:ext cx="958467" cy="276999"/>
                  </a:xfrm>
                  <a:prstGeom prst="rect">
                    <a:avLst/>
                  </a:prstGeom>
                  <a:noFill/>
                </p:spPr>
                <p:txBody>
                  <a:bodyPr wrap="square" rtlCol="0">
                    <a:spAutoFit/>
                  </a:bodyPr>
                  <a:lstStyle/>
                  <a:p>
                    <a:pPr algn="ctr"/>
                    <a:r>
                      <a:rPr lang="en-CA" sz="1200" b="1"/>
                      <a:t>APRIL</a:t>
                    </a:r>
                  </a:p>
                </p:txBody>
              </p:sp>
            </p:grpSp>
            <p:sp>
              <p:nvSpPr>
                <p:cNvPr id="25" name="TextBox 24"/>
                <p:cNvSpPr txBox="1"/>
                <p:nvPr/>
              </p:nvSpPr>
              <p:spPr>
                <a:xfrm>
                  <a:off x="3806327" y="3292385"/>
                  <a:ext cx="958467" cy="708014"/>
                </a:xfrm>
                <a:prstGeom prst="rect">
                  <a:avLst/>
                </a:prstGeom>
                <a:noFill/>
              </p:spPr>
              <p:txBody>
                <a:bodyPr wrap="square" rtlCol="0">
                  <a:spAutoFit/>
                </a:bodyPr>
                <a:lstStyle/>
                <a:p>
                  <a:pPr algn="ctr"/>
                  <a:r>
                    <a:rPr lang="en-CA" sz="4001"/>
                    <a:t>30</a:t>
                  </a:r>
                </a:p>
              </p:txBody>
            </p:sp>
          </p:grpSp>
          <p:grpSp>
            <p:nvGrpSpPr>
              <p:cNvPr id="14" name="Group 13"/>
              <p:cNvGrpSpPr/>
              <p:nvPr/>
            </p:nvGrpSpPr>
            <p:grpSpPr>
              <a:xfrm rot="1097096">
                <a:off x="847752" y="4570263"/>
                <a:ext cx="1136537" cy="1230537"/>
                <a:chOff x="594376" y="2908950"/>
                <a:chExt cx="1136537" cy="1230537"/>
              </a:xfrm>
            </p:grpSpPr>
            <p:grpSp>
              <p:nvGrpSpPr>
                <p:cNvPr id="16" name="Group 15"/>
                <p:cNvGrpSpPr/>
                <p:nvPr/>
              </p:nvGrpSpPr>
              <p:grpSpPr>
                <a:xfrm>
                  <a:off x="594376" y="2908950"/>
                  <a:ext cx="1136537" cy="1230537"/>
                  <a:chOff x="594376" y="2908950"/>
                  <a:chExt cx="1136537" cy="1230537"/>
                </a:xfrm>
              </p:grpSpPr>
              <p:grpSp>
                <p:nvGrpSpPr>
                  <p:cNvPr id="18" name="Group 17"/>
                  <p:cNvGrpSpPr/>
                  <p:nvPr/>
                </p:nvGrpSpPr>
                <p:grpSpPr>
                  <a:xfrm>
                    <a:off x="594376" y="2908950"/>
                    <a:ext cx="1136537" cy="1230537"/>
                    <a:chOff x="594376" y="2908950"/>
                    <a:chExt cx="1136537" cy="1230537"/>
                  </a:xfrm>
                </p:grpSpPr>
                <p:pic>
                  <p:nvPicPr>
                    <p:cNvPr id="20" name="Picture 6" descr="Image result for april red and white CALENDAR IC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76" y="2908950"/>
                      <a:ext cx="1136537" cy="123053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TextBox 18"/>
                  <p:cNvSpPr txBox="1"/>
                  <p:nvPr/>
                </p:nvSpPr>
                <p:spPr>
                  <a:xfrm>
                    <a:off x="683410" y="3103316"/>
                    <a:ext cx="958468" cy="276999"/>
                  </a:xfrm>
                  <a:prstGeom prst="rect">
                    <a:avLst/>
                  </a:prstGeom>
                  <a:noFill/>
                </p:spPr>
                <p:txBody>
                  <a:bodyPr wrap="square" rtlCol="0">
                    <a:spAutoFit/>
                  </a:bodyPr>
                  <a:lstStyle/>
                  <a:p>
                    <a:pPr algn="ctr"/>
                    <a:r>
                      <a:rPr lang="en-CA" sz="1200" b="1"/>
                      <a:t>MAY</a:t>
                    </a:r>
                  </a:p>
                </p:txBody>
              </p:sp>
            </p:grpSp>
            <p:sp>
              <p:nvSpPr>
                <p:cNvPr id="17" name="TextBox 16"/>
                <p:cNvSpPr txBox="1"/>
                <p:nvPr/>
              </p:nvSpPr>
              <p:spPr>
                <a:xfrm>
                  <a:off x="672759" y="3330307"/>
                  <a:ext cx="958468" cy="708014"/>
                </a:xfrm>
                <a:prstGeom prst="rect">
                  <a:avLst/>
                </a:prstGeom>
                <a:noFill/>
              </p:spPr>
              <p:txBody>
                <a:bodyPr wrap="square" rtlCol="0">
                  <a:spAutoFit/>
                </a:bodyPr>
                <a:lstStyle/>
                <a:p>
                  <a:pPr algn="ctr"/>
                  <a:r>
                    <a:rPr lang="en-CA" sz="4001"/>
                    <a:t>01</a:t>
                  </a:r>
                </a:p>
              </p:txBody>
            </p:sp>
          </p:grpSp>
        </p:grpSp>
        <p:sp>
          <p:nvSpPr>
            <p:cNvPr id="15" name="TextBox 14"/>
            <p:cNvSpPr txBox="1"/>
            <p:nvPr/>
          </p:nvSpPr>
          <p:spPr>
            <a:xfrm>
              <a:off x="2038120" y="3565932"/>
              <a:ext cx="6793058" cy="1877437"/>
            </a:xfrm>
            <a:prstGeom prst="rect">
              <a:avLst/>
            </a:prstGeom>
            <a:noFill/>
          </p:spPr>
          <p:txBody>
            <a:bodyPr wrap="square" lIns="91440" tIns="45720" rIns="91440" bIns="45720" rtlCol="0" anchor="t">
              <a:spAutoFit/>
            </a:bodyPr>
            <a:lstStyle/>
            <a:p>
              <a:r>
                <a:rPr lang="en-CA" sz="2000" b="1">
                  <a:solidFill>
                    <a:srgbClr val="005596"/>
                  </a:solidFill>
                </a:rPr>
                <a:t>REGULAR PURCHASE ORDERS </a:t>
              </a:r>
            </a:p>
            <a:p>
              <a:pPr marL="285750" indent="-285750">
                <a:buClr>
                  <a:srgbClr val="005596"/>
                </a:buClr>
                <a:buFont typeface="Wingdings" panose="05000000000000000000" pitchFamily="2" charset="2"/>
                <a:buChar char="Ø"/>
              </a:pPr>
              <a:r>
                <a:rPr lang="en-CA" sz="1600"/>
                <a:t>Any amounts still open (meaning not yet “received” in the system) on Regular Purchase Orders, after the Accounts Payable cut off date of April 30th, will remain open on the system as at </a:t>
              </a:r>
              <a:r>
                <a:rPr lang="en-CA" sz="1600" b="1"/>
                <a:t>April 30, 2024 </a:t>
              </a:r>
              <a:r>
                <a:rPr lang="en-CA" sz="1600"/>
                <a:t>and carried forward to the next fiscal year.</a:t>
              </a:r>
              <a:endParaRPr lang="en-CA" sz="1600" b="1">
                <a:cs typeface="Arial"/>
              </a:endParaRPr>
            </a:p>
            <a:p>
              <a:pPr marL="285750" indent="-285750">
                <a:buClr>
                  <a:srgbClr val="005596"/>
                </a:buClr>
                <a:buFont typeface="Wingdings" panose="05000000000000000000" pitchFamily="2" charset="2"/>
                <a:buChar char="Ø"/>
              </a:pPr>
              <a:r>
                <a:rPr lang="en-CA" sz="1600"/>
                <a:t>The budget dollars will also be carried over to next year for that commitment.</a:t>
              </a:r>
              <a:endParaRPr lang="en-CA" sz="1600">
                <a:cs typeface="Arial"/>
              </a:endParaRPr>
            </a:p>
          </p:txBody>
        </p:sp>
      </p:grpSp>
    </p:spTree>
    <p:extLst>
      <p:ext uri="{BB962C8B-B14F-4D97-AF65-F5344CB8AC3E}">
        <p14:creationId xmlns:p14="http://schemas.microsoft.com/office/powerpoint/2010/main" val="415514114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8</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PAPERLESS BILLING </a:t>
            </a:r>
          </a:p>
        </p:txBody>
      </p:sp>
      <p:sp>
        <p:nvSpPr>
          <p:cNvPr id="14" name="Rectangle 13"/>
          <p:cNvSpPr/>
          <p:nvPr/>
        </p:nvSpPr>
        <p:spPr>
          <a:xfrm>
            <a:off x="4447607" y="3244335"/>
            <a:ext cx="248786" cy="369332"/>
          </a:xfrm>
          <a:prstGeom prst="rect">
            <a:avLst/>
          </a:prstGeom>
        </p:spPr>
        <p:txBody>
          <a:bodyPr wrap="none">
            <a:spAutoFit/>
          </a:bodyPr>
          <a:lstStyle/>
          <a:p>
            <a:r>
              <a:rPr lang="en-CA"/>
              <a:t> </a:t>
            </a:r>
          </a:p>
        </p:txBody>
      </p:sp>
      <p:sp>
        <p:nvSpPr>
          <p:cNvPr id="15" name="Rectangle 14"/>
          <p:cNvSpPr/>
          <p:nvPr/>
        </p:nvSpPr>
        <p:spPr>
          <a:xfrm>
            <a:off x="4447607" y="3244335"/>
            <a:ext cx="248786" cy="369332"/>
          </a:xfrm>
          <a:prstGeom prst="rect">
            <a:avLst/>
          </a:prstGeom>
        </p:spPr>
        <p:txBody>
          <a:bodyPr wrap="none">
            <a:spAutoFit/>
          </a:bodyPr>
          <a:lstStyle/>
          <a:p>
            <a:r>
              <a:rPr lang="en-CA"/>
              <a:t> </a:t>
            </a:r>
          </a:p>
        </p:txBody>
      </p:sp>
      <p:sp>
        <p:nvSpPr>
          <p:cNvPr id="28" name="TextBox 27">
            <a:extLst>
              <a:ext uri="{FF2B5EF4-FFF2-40B4-BE49-F238E27FC236}">
                <a16:creationId xmlns:a16="http://schemas.microsoft.com/office/drawing/2014/main" id="{A6E45F65-8CE2-406D-901D-866D02CF7965}"/>
              </a:ext>
            </a:extLst>
          </p:cNvPr>
          <p:cNvSpPr txBox="1"/>
          <p:nvPr/>
        </p:nvSpPr>
        <p:spPr>
          <a:xfrm>
            <a:off x="465749" y="1182063"/>
            <a:ext cx="8212501" cy="2062103"/>
          </a:xfrm>
          <a:prstGeom prst="rect">
            <a:avLst/>
          </a:prstGeom>
          <a:noFill/>
        </p:spPr>
        <p:txBody>
          <a:bodyPr wrap="square" lIns="91440" tIns="45720" rIns="91440" bIns="45720" rtlCol="0" anchor="t">
            <a:spAutoFit/>
          </a:bodyPr>
          <a:lstStyle/>
          <a:p>
            <a:pPr>
              <a:buClr>
                <a:srgbClr val="005596"/>
              </a:buClr>
            </a:pPr>
            <a:r>
              <a:rPr lang="en-CA" sz="1600" b="1">
                <a:solidFill>
                  <a:srgbClr val="005596"/>
                </a:solidFill>
              </a:rPr>
              <a:t>PAPERLESS BILLING AND INVOICES</a:t>
            </a:r>
          </a:p>
          <a:p>
            <a:pPr marL="285750" indent="-285750">
              <a:buClr>
                <a:srgbClr val="005596"/>
              </a:buClr>
              <a:buFont typeface="Wingdings" panose="05000000000000000000" pitchFamily="2" charset="2"/>
              <a:buChar char="Ø"/>
            </a:pPr>
            <a:r>
              <a:rPr lang="en-CA" sz="1600"/>
              <a:t>Reminder for all faculty and staff who are not already doing so, to register for paperless billings with suppliers. This includes invoices and monthly statements (i.e. Shred-it, Brinks, phone bills, etc.)</a:t>
            </a:r>
            <a:endParaRPr lang="en-CA" sz="1600">
              <a:cs typeface="Arial"/>
            </a:endParaRPr>
          </a:p>
          <a:p>
            <a:pPr marL="285750" indent="-285750">
              <a:buClr>
                <a:srgbClr val="005596"/>
              </a:buClr>
              <a:buFont typeface="Wingdings" panose="05000000000000000000" pitchFamily="2" charset="2"/>
              <a:buChar char="Ø"/>
            </a:pPr>
            <a:r>
              <a:rPr lang="en-CA" sz="1600"/>
              <a:t>Please contact any suppliers you are expecting invoices from and have them email invoices to </a:t>
            </a:r>
            <a:r>
              <a:rPr lang="en-CA" sz="1600" b="1">
                <a:solidFill>
                  <a:srgbClr val="075698"/>
                </a:solidFill>
              </a:rPr>
              <a:t>apinvoices@uwindsor.ca</a:t>
            </a:r>
            <a:r>
              <a:rPr lang="en-CA" sz="1600"/>
              <a:t>. This will ensure that the invoice is received by Accounts Payable and processed before April 30, 2024. </a:t>
            </a:r>
            <a:endParaRPr lang="en-CA" sz="1600">
              <a:cs typeface="Arial"/>
            </a:endParaRPr>
          </a:p>
          <a:p>
            <a:pPr>
              <a:buClr>
                <a:srgbClr val="005596"/>
              </a:buClr>
            </a:pPr>
            <a:endParaRPr lang="en-CA" sz="1600"/>
          </a:p>
        </p:txBody>
      </p:sp>
    </p:spTree>
    <p:extLst>
      <p:ext uri="{BB962C8B-B14F-4D97-AF65-F5344CB8AC3E}">
        <p14:creationId xmlns:p14="http://schemas.microsoft.com/office/powerpoint/2010/main" val="122474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9</a:t>
            </a:fld>
            <a:endParaRPr lang="en-US">
              <a:solidFill>
                <a:prstClr val="black">
                  <a:tint val="75000"/>
                </a:prstClr>
              </a:solidFill>
            </a:endParaRPr>
          </a:p>
        </p:txBody>
      </p:sp>
      <p:grpSp>
        <p:nvGrpSpPr>
          <p:cNvPr id="5" name="Group 4"/>
          <p:cNvGrpSpPr/>
          <p:nvPr/>
        </p:nvGrpSpPr>
        <p:grpSpPr>
          <a:xfrm>
            <a:off x="545516" y="1351490"/>
            <a:ext cx="8052967" cy="1702192"/>
            <a:chOff x="683410" y="1755475"/>
            <a:chExt cx="8052966" cy="1224033"/>
          </a:xfrm>
        </p:grpSpPr>
        <p:grpSp>
          <p:nvGrpSpPr>
            <p:cNvPr id="6" name="Group 5"/>
            <p:cNvGrpSpPr/>
            <p:nvPr/>
          </p:nvGrpSpPr>
          <p:grpSpPr>
            <a:xfrm>
              <a:off x="683410" y="1755475"/>
              <a:ext cx="1130530" cy="1224033"/>
              <a:chOff x="3724687" y="2852208"/>
              <a:chExt cx="1130530" cy="1224033"/>
            </a:xfrm>
          </p:grpSpPr>
          <p:grpSp>
            <p:nvGrpSpPr>
              <p:cNvPr id="8" name="Group 7"/>
              <p:cNvGrpSpPr/>
              <p:nvPr/>
            </p:nvGrpSpPr>
            <p:grpSpPr>
              <a:xfrm>
                <a:off x="3724687" y="2852208"/>
                <a:ext cx="1130530" cy="1224033"/>
                <a:chOff x="3724687" y="2852208"/>
                <a:chExt cx="1130530" cy="1224033"/>
              </a:xfrm>
            </p:grpSpPr>
            <p:pic>
              <p:nvPicPr>
                <p:cNvPr id="10" name="Picture 4"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687" y="2852208"/>
                  <a:ext cx="1130530" cy="122403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10988" y="3393195"/>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806327" y="3034358"/>
                  <a:ext cx="958467" cy="141176"/>
                </a:xfrm>
                <a:prstGeom prst="rect">
                  <a:avLst/>
                </a:prstGeom>
                <a:noFill/>
              </p:spPr>
              <p:txBody>
                <a:bodyPr wrap="square" rtlCol="0">
                  <a:spAutoFit/>
                </a:bodyPr>
                <a:lstStyle/>
                <a:p>
                  <a:pPr algn="ctr"/>
                  <a:r>
                    <a:rPr lang="en-CA" sz="1200" b="1"/>
                    <a:t>APRIL</a:t>
                  </a:r>
                </a:p>
              </p:txBody>
            </p:sp>
          </p:grpSp>
          <p:sp>
            <p:nvSpPr>
              <p:cNvPr id="9" name="TextBox 8"/>
              <p:cNvSpPr txBox="1"/>
              <p:nvPr/>
            </p:nvSpPr>
            <p:spPr>
              <a:xfrm>
                <a:off x="3806327" y="3292385"/>
                <a:ext cx="958467" cy="509127"/>
              </a:xfrm>
              <a:prstGeom prst="rect">
                <a:avLst/>
              </a:prstGeom>
              <a:noFill/>
            </p:spPr>
            <p:txBody>
              <a:bodyPr wrap="square" lIns="91440" tIns="45720" rIns="91440" bIns="45720" rtlCol="0" anchor="t">
                <a:spAutoFit/>
              </a:bodyPr>
              <a:lstStyle/>
              <a:p>
                <a:pPr algn="ctr"/>
                <a:r>
                  <a:rPr lang="en-CA" sz="4000"/>
                  <a:t>26</a:t>
                </a:r>
                <a:endParaRPr lang="en-CA" sz="4001"/>
              </a:p>
            </p:txBody>
          </p:sp>
        </p:grpSp>
        <p:sp>
          <p:nvSpPr>
            <p:cNvPr id="7" name="TextBox 6"/>
            <p:cNvSpPr txBox="1"/>
            <p:nvPr/>
          </p:nvSpPr>
          <p:spPr>
            <a:xfrm>
              <a:off x="2038121" y="1755475"/>
              <a:ext cx="6698255" cy="1062335"/>
            </a:xfrm>
            <a:prstGeom prst="rect">
              <a:avLst/>
            </a:prstGeom>
            <a:noFill/>
          </p:spPr>
          <p:txBody>
            <a:bodyPr wrap="square" lIns="91440" tIns="45720" rIns="91440" bIns="45720" rtlCol="0" anchor="t">
              <a:spAutoFit/>
            </a:bodyPr>
            <a:lstStyle/>
            <a:p>
              <a:r>
                <a:rPr lang="en-CA" sz="2000" b="1">
                  <a:solidFill>
                    <a:srgbClr val="005596"/>
                  </a:solidFill>
                </a:rPr>
                <a:t>REIMBURSEMENTS VIA EXPENSES MODULE</a:t>
              </a:r>
            </a:p>
            <a:p>
              <a:pPr marL="285750" indent="-285750">
                <a:buClr>
                  <a:srgbClr val="005596"/>
                </a:buClr>
                <a:buFont typeface="Wingdings" panose="05000000000000000000" pitchFamily="2" charset="2"/>
                <a:buChar char="Ø"/>
              </a:pPr>
              <a:r>
                <a:rPr lang="en-CA" sz="1400"/>
                <a:t>All travel and non-travel reimbursements pertaining to the current fiscal year should be submitted and approved at </a:t>
              </a:r>
              <a:r>
                <a:rPr lang="en-CA" sz="1400" b="1"/>
                <a:t>both</a:t>
              </a:r>
              <a:r>
                <a:rPr lang="en-CA" sz="1400"/>
                <a:t> approval levels - one up approval and budget owner approval - before end of business </a:t>
              </a:r>
              <a:endParaRPr lang="en-CA" sz="1400">
                <a:cs typeface="Arial"/>
              </a:endParaRPr>
            </a:p>
            <a:p>
              <a:pPr marL="285750" indent="-285750">
                <a:buClr>
                  <a:srgbClr val="005596"/>
                </a:buClr>
                <a:buFont typeface="Wingdings" panose="05000000000000000000" pitchFamily="2" charset="2"/>
                <a:buChar char="Ø"/>
              </a:pPr>
              <a:r>
                <a:rPr lang="en-CA" sz="1400"/>
                <a:t>Expense reports not approved by this date may be changed against next year’s budget</a:t>
              </a:r>
              <a:endParaRPr lang="en-CA" sz="1400">
                <a:cs typeface="Arial"/>
              </a:endParaRPr>
            </a:p>
          </p:txBody>
        </p:sp>
      </p:grpSp>
      <p:sp>
        <p:nvSpPr>
          <p:cNvPr id="14" name="Rectangle 13"/>
          <p:cNvSpPr/>
          <p:nvPr/>
        </p:nvSpPr>
        <p:spPr>
          <a:xfrm>
            <a:off x="4447607" y="3244335"/>
            <a:ext cx="248786" cy="369332"/>
          </a:xfrm>
          <a:prstGeom prst="rect">
            <a:avLst/>
          </a:prstGeom>
        </p:spPr>
        <p:txBody>
          <a:bodyPr wrap="none">
            <a:spAutoFit/>
          </a:bodyPr>
          <a:lstStyle/>
          <a:p>
            <a:r>
              <a:rPr lang="en-CA"/>
              <a:t> </a:t>
            </a:r>
          </a:p>
        </p:txBody>
      </p:sp>
      <p:sp>
        <p:nvSpPr>
          <p:cNvPr id="15" name="Rectangle 14"/>
          <p:cNvSpPr/>
          <p:nvPr/>
        </p:nvSpPr>
        <p:spPr>
          <a:xfrm>
            <a:off x="4447607" y="3244335"/>
            <a:ext cx="248786" cy="369332"/>
          </a:xfrm>
          <a:prstGeom prst="rect">
            <a:avLst/>
          </a:prstGeom>
        </p:spPr>
        <p:txBody>
          <a:bodyPr wrap="none">
            <a:spAutoFit/>
          </a:bodyPr>
          <a:lstStyle/>
          <a:p>
            <a:r>
              <a:rPr lang="en-CA"/>
              <a:t> </a:t>
            </a:r>
          </a:p>
        </p:txBody>
      </p:sp>
      <p:grpSp>
        <p:nvGrpSpPr>
          <p:cNvPr id="26" name="Group 25"/>
          <p:cNvGrpSpPr/>
          <p:nvPr/>
        </p:nvGrpSpPr>
        <p:grpSpPr>
          <a:xfrm>
            <a:off x="4738" y="4822057"/>
            <a:ext cx="4442869" cy="1557170"/>
            <a:chOff x="4736" y="3777696"/>
            <a:chExt cx="4442869" cy="362011"/>
          </a:xfrm>
        </p:grpSpPr>
        <p:sp>
          <p:nvSpPr>
            <p:cNvPr id="16" name="TextBox 15"/>
            <p:cNvSpPr txBox="1"/>
            <p:nvPr/>
          </p:nvSpPr>
          <p:spPr>
            <a:xfrm>
              <a:off x="4736" y="3802740"/>
              <a:ext cx="4442869" cy="85862"/>
            </a:xfrm>
            <a:prstGeom prst="rect">
              <a:avLst/>
            </a:prstGeom>
            <a:noFill/>
          </p:spPr>
          <p:txBody>
            <a:bodyPr wrap="square" rtlCol="0">
              <a:spAutoFit/>
            </a:bodyPr>
            <a:lstStyle/>
            <a:p>
              <a:r>
                <a:rPr lang="en-CA">
                  <a:solidFill>
                    <a:srgbClr val="FFCF05"/>
                  </a:solidFill>
                </a:rPr>
                <a:t> - - - - - - - - - - - - - - - - - - - - - - - - - - - - - -  </a:t>
              </a:r>
            </a:p>
          </p:txBody>
        </p:sp>
        <p:grpSp>
          <p:nvGrpSpPr>
            <p:cNvPr id="23" name="Group 22"/>
            <p:cNvGrpSpPr/>
            <p:nvPr/>
          </p:nvGrpSpPr>
          <p:grpSpPr>
            <a:xfrm>
              <a:off x="1216864" y="3777696"/>
              <a:ext cx="2957384" cy="362011"/>
              <a:chOff x="1216864" y="3777696"/>
              <a:chExt cx="2957384" cy="362011"/>
            </a:xfrm>
          </p:grpSpPr>
          <p:sp>
            <p:nvSpPr>
              <p:cNvPr id="17" name="TextBox 16"/>
              <p:cNvSpPr txBox="1"/>
              <p:nvPr/>
            </p:nvSpPr>
            <p:spPr>
              <a:xfrm>
                <a:off x="1611746" y="3777696"/>
                <a:ext cx="2167620" cy="135949"/>
              </a:xfrm>
              <a:prstGeom prst="rect">
                <a:avLst/>
              </a:prstGeom>
              <a:solidFill>
                <a:schemeClr val="bg1"/>
              </a:solidFill>
              <a:ln w="28575">
                <a:solidFill>
                  <a:srgbClr val="FFCF05"/>
                </a:solidFill>
              </a:ln>
            </p:spPr>
            <p:txBody>
              <a:bodyPr wrap="square" rtlCol="0">
                <a:spAutoFit/>
              </a:bodyPr>
              <a:lstStyle/>
              <a:p>
                <a:pPr algn="ctr"/>
                <a:r>
                  <a:rPr lang="en-CA" sz="1600">
                    <a:solidFill>
                      <a:srgbClr val="FFCF05"/>
                    </a:solidFill>
                  </a:rPr>
                  <a:t>UWINSITE TIPS  FOR SUBMITTERS</a:t>
                </a:r>
              </a:p>
            </p:txBody>
          </p:sp>
          <p:sp>
            <p:nvSpPr>
              <p:cNvPr id="19" name="TextBox 18"/>
              <p:cNvSpPr txBox="1"/>
              <p:nvPr/>
            </p:nvSpPr>
            <p:spPr>
              <a:xfrm>
                <a:off x="1216864" y="3946517"/>
                <a:ext cx="2957384" cy="193190"/>
              </a:xfrm>
              <a:prstGeom prst="rect">
                <a:avLst/>
              </a:prstGeom>
              <a:noFill/>
            </p:spPr>
            <p:txBody>
              <a:bodyPr wrap="square" lIns="91440" tIns="45720" rIns="91440" bIns="45720" rtlCol="0" anchor="t">
                <a:spAutoFit/>
              </a:bodyPr>
              <a:lstStyle/>
              <a:p>
                <a:pPr algn="ctr"/>
                <a:r>
                  <a:rPr lang="en-CA" sz="1200"/>
                  <a:t>Before </a:t>
                </a:r>
                <a:r>
                  <a:rPr lang="en-CA" sz="1200" b="1"/>
                  <a:t>April 26</a:t>
                </a:r>
                <a:r>
                  <a:rPr lang="en-CA" sz="1200" b="1" baseline="30000"/>
                  <a:t>th</a:t>
                </a:r>
                <a:r>
                  <a:rPr lang="en-CA" sz="1200"/>
                  <a:t>, check the Expenses Module (Green Wallet) to ensure any open reports are showing a status of “Pending Expense Auditor Approval” </a:t>
                </a:r>
              </a:p>
            </p:txBody>
          </p:sp>
        </p:grpSp>
      </p:grpSp>
      <p:grpSp>
        <p:nvGrpSpPr>
          <p:cNvPr id="27" name="Group 26"/>
          <p:cNvGrpSpPr/>
          <p:nvPr/>
        </p:nvGrpSpPr>
        <p:grpSpPr>
          <a:xfrm>
            <a:off x="4078582" y="4820260"/>
            <a:ext cx="5223859" cy="1372499"/>
            <a:chOff x="4068422" y="3777696"/>
            <a:chExt cx="5223859" cy="1372499"/>
          </a:xfrm>
        </p:grpSpPr>
        <p:sp>
          <p:nvSpPr>
            <p:cNvPr id="25" name="TextBox 24"/>
            <p:cNvSpPr txBox="1"/>
            <p:nvPr/>
          </p:nvSpPr>
          <p:spPr>
            <a:xfrm>
              <a:off x="4068422" y="3885417"/>
              <a:ext cx="5223859" cy="369332"/>
            </a:xfrm>
            <a:prstGeom prst="rect">
              <a:avLst/>
            </a:prstGeom>
            <a:noFill/>
          </p:spPr>
          <p:txBody>
            <a:bodyPr wrap="square" rtlCol="0">
              <a:spAutoFit/>
            </a:bodyPr>
            <a:lstStyle/>
            <a:p>
              <a:r>
                <a:rPr lang="en-CA">
                  <a:solidFill>
                    <a:srgbClr val="FFCF05"/>
                  </a:solidFill>
                </a:rPr>
                <a:t> - - - - - - - - - - - - - - - - - - - - - - - - - - - - - - - - - - -  </a:t>
              </a:r>
            </a:p>
          </p:txBody>
        </p:sp>
        <p:grpSp>
          <p:nvGrpSpPr>
            <p:cNvPr id="24" name="Group 23"/>
            <p:cNvGrpSpPr/>
            <p:nvPr/>
          </p:nvGrpSpPr>
          <p:grpSpPr>
            <a:xfrm>
              <a:off x="4985359" y="3777696"/>
              <a:ext cx="2957384" cy="1372499"/>
              <a:chOff x="4985359" y="3777696"/>
              <a:chExt cx="2957384" cy="1372499"/>
            </a:xfrm>
          </p:grpSpPr>
          <p:sp>
            <p:nvSpPr>
              <p:cNvPr id="18" name="TextBox 17"/>
              <p:cNvSpPr txBox="1"/>
              <p:nvPr/>
            </p:nvSpPr>
            <p:spPr>
              <a:xfrm>
                <a:off x="5380242" y="3777696"/>
                <a:ext cx="2167620" cy="584775"/>
              </a:xfrm>
              <a:prstGeom prst="rect">
                <a:avLst/>
              </a:prstGeom>
              <a:solidFill>
                <a:schemeClr val="bg1"/>
              </a:solidFill>
              <a:ln w="28575">
                <a:solidFill>
                  <a:srgbClr val="FFCF05"/>
                </a:solidFill>
              </a:ln>
            </p:spPr>
            <p:txBody>
              <a:bodyPr wrap="square" rtlCol="0">
                <a:spAutoFit/>
              </a:bodyPr>
              <a:lstStyle/>
              <a:p>
                <a:pPr algn="ctr"/>
                <a:r>
                  <a:rPr lang="en-CA" sz="1600">
                    <a:solidFill>
                      <a:srgbClr val="FFCF05"/>
                    </a:solidFill>
                  </a:rPr>
                  <a:t>UWINSITE TIPS  FOR APPROVERS</a:t>
                </a:r>
              </a:p>
            </p:txBody>
          </p:sp>
          <p:sp>
            <p:nvSpPr>
              <p:cNvPr id="20" name="TextBox 19"/>
              <p:cNvSpPr txBox="1"/>
              <p:nvPr/>
            </p:nvSpPr>
            <p:spPr>
              <a:xfrm>
                <a:off x="4985359" y="4503864"/>
                <a:ext cx="2957384" cy="646331"/>
              </a:xfrm>
              <a:prstGeom prst="rect">
                <a:avLst/>
              </a:prstGeom>
              <a:noFill/>
            </p:spPr>
            <p:txBody>
              <a:bodyPr wrap="square" lIns="91440" tIns="45720" rIns="91440" bIns="45720" rtlCol="0" anchor="t">
                <a:spAutoFit/>
              </a:bodyPr>
              <a:lstStyle/>
              <a:p>
                <a:pPr algn="ctr"/>
                <a:r>
                  <a:rPr lang="en-CA" sz="1200"/>
                  <a:t>Check the Notification Bell and act on any expense reports by approving or rejecting in advance of </a:t>
                </a:r>
                <a:r>
                  <a:rPr lang="en-CA" sz="1200" b="1"/>
                  <a:t>April 26</a:t>
                </a:r>
                <a:r>
                  <a:rPr lang="en-CA" sz="1200" b="1" baseline="30000"/>
                  <a:t>th</a:t>
                </a:r>
                <a:r>
                  <a:rPr lang="en-CA" sz="1200"/>
                  <a:t>. </a:t>
                </a:r>
              </a:p>
            </p:txBody>
          </p:sp>
        </p:gr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27160">
            <a:off x="479299" y="5144505"/>
            <a:ext cx="571500" cy="57150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93659">
            <a:off x="7964807" y="5284074"/>
            <a:ext cx="761163" cy="380583"/>
          </a:xfrm>
          <a:prstGeom prst="rect">
            <a:avLst/>
          </a:prstGeom>
        </p:spPr>
      </p:pic>
      <p:sp>
        <p:nvSpPr>
          <p:cNvPr id="29" name="Title 1"/>
          <p:cNvSpPr txBox="1">
            <a:spLocks/>
          </p:cNvSpPr>
          <p:nvPr/>
        </p:nvSpPr>
        <p:spPr>
          <a:xfrm>
            <a:off x="0" y="553452"/>
            <a:ext cx="9144000" cy="61560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TRAVEL EXPENSE CLAIMS &amp; NON-TRAVEL EXPENSE REIMBURSEMENTS</a:t>
            </a:r>
          </a:p>
        </p:txBody>
      </p:sp>
      <p:sp>
        <p:nvSpPr>
          <p:cNvPr id="28" name="TextBox 27">
            <a:extLst>
              <a:ext uri="{FF2B5EF4-FFF2-40B4-BE49-F238E27FC236}">
                <a16:creationId xmlns:a16="http://schemas.microsoft.com/office/drawing/2014/main" id="{11A84503-557E-4649-8077-BE02BD86E3DE}"/>
              </a:ext>
            </a:extLst>
          </p:cNvPr>
          <p:cNvSpPr txBox="1"/>
          <p:nvPr/>
        </p:nvSpPr>
        <p:spPr>
          <a:xfrm>
            <a:off x="1900227" y="2938664"/>
            <a:ext cx="6698256" cy="1692771"/>
          </a:xfrm>
          <a:prstGeom prst="rect">
            <a:avLst/>
          </a:prstGeom>
          <a:noFill/>
        </p:spPr>
        <p:txBody>
          <a:bodyPr wrap="square" lIns="91440" tIns="45720" rIns="91440" bIns="45720" rtlCol="0" anchor="t">
            <a:spAutoFit/>
          </a:bodyPr>
          <a:lstStyle/>
          <a:p>
            <a:r>
              <a:rPr lang="en-CA" sz="2000" b="1">
                <a:solidFill>
                  <a:srgbClr val="005596"/>
                </a:solidFill>
              </a:rPr>
              <a:t>TRAVEL ADVANCES</a:t>
            </a:r>
          </a:p>
          <a:p>
            <a:pPr marL="285750" indent="-285750">
              <a:buClr>
                <a:srgbClr val="005596"/>
              </a:buClr>
              <a:buFont typeface="Wingdings" panose="05000000000000000000" pitchFamily="2" charset="2"/>
              <a:buChar char="Ø"/>
            </a:pPr>
            <a:r>
              <a:rPr lang="en-CA" sz="1400"/>
              <a:t>Travel advances that apply to travel that would have occurred before the University’s fiscal year end must settled by the claimant before April 30, 2024. </a:t>
            </a:r>
            <a:endParaRPr lang="en-CA" sz="1400">
              <a:cs typeface="Arial"/>
            </a:endParaRPr>
          </a:p>
          <a:p>
            <a:pPr marL="285750" indent="-285750">
              <a:buClr>
                <a:srgbClr val="005596"/>
              </a:buClr>
              <a:buFont typeface="Wingdings" panose="05000000000000000000" pitchFamily="2" charset="2"/>
              <a:buChar char="Ø"/>
            </a:pPr>
            <a:r>
              <a:rPr lang="en-CA" sz="1400"/>
              <a:t>Unused travel advances related to travel that has been cancelled or postponed should be settled with the University as soon as possible. </a:t>
            </a:r>
            <a:endParaRPr lang="en-CA" sz="1400">
              <a:cs typeface="Arial"/>
            </a:endParaRPr>
          </a:p>
          <a:p>
            <a:pPr marL="285750" indent="-285750">
              <a:buClr>
                <a:srgbClr val="005596"/>
              </a:buClr>
              <a:buFont typeface="Wingdings" panose="05000000000000000000" pitchFamily="2" charset="2"/>
              <a:buChar char="Ø"/>
            </a:pPr>
            <a:r>
              <a:rPr lang="en-CA" sz="1400"/>
              <a:t>Further details on how to handle cancelled travel and travel advances can be found on the </a:t>
            </a:r>
            <a:r>
              <a:rPr lang="en-CA" sz="1400" b="1">
                <a:solidFill>
                  <a:srgbClr val="075698"/>
                </a:solidFill>
                <a:hlinkClick r:id="rId6">
                  <a:extLst>
                    <a:ext uri="{A12FA001-AC4F-418D-AE19-62706E023703}">
                      <ahyp:hlinkClr xmlns:ahyp="http://schemas.microsoft.com/office/drawing/2018/hyperlinkcolor" val="tx"/>
                    </a:ext>
                  </a:extLst>
                </a:hlinkClick>
              </a:rPr>
              <a:t>Finance website</a:t>
            </a:r>
            <a:r>
              <a:rPr lang="en-CA" sz="1400"/>
              <a:t>.</a:t>
            </a:r>
            <a:endParaRPr lang="en-CA" sz="1400">
              <a:cs typeface="Arial"/>
            </a:endParaRPr>
          </a:p>
        </p:txBody>
      </p:sp>
    </p:spTree>
    <p:extLst>
      <p:ext uri="{BB962C8B-B14F-4D97-AF65-F5344CB8AC3E}">
        <p14:creationId xmlns:p14="http://schemas.microsoft.com/office/powerpoint/2010/main" val="483878290"/>
      </p:ext>
    </p:extLst>
  </p:cSld>
  <p:clrMapOvr>
    <a:masterClrMapping/>
  </p:clrMapOvr>
</p:sld>
</file>

<file path=ppt/theme/theme1.xml><?xml version="1.0" encoding="utf-8"?>
<a:theme xmlns:a="http://schemas.openxmlformats.org/drawingml/2006/main" name="Custom Design">
  <a:themeElements>
    <a:clrScheme name="UW">
      <a:dk1>
        <a:sysClr val="windowText" lastClr="000000"/>
      </a:dk1>
      <a:lt1>
        <a:sysClr val="window" lastClr="FFFFFF"/>
      </a:lt1>
      <a:dk2>
        <a:srgbClr val="1F497D"/>
      </a:dk2>
      <a:lt2>
        <a:srgbClr val="EEECE1"/>
      </a:lt2>
      <a:accent1>
        <a:srgbClr val="005596"/>
      </a:accent1>
      <a:accent2>
        <a:srgbClr val="FFCE00"/>
      </a:accent2>
      <a:accent3>
        <a:srgbClr val="58585B"/>
      </a:accent3>
      <a:accent4>
        <a:srgbClr val="005596"/>
      </a:accent4>
      <a:accent5>
        <a:srgbClr val="FFCE00"/>
      </a:accent5>
      <a:accent6>
        <a:srgbClr val="58585B"/>
      </a:accent6>
      <a:hlink>
        <a:srgbClr val="3F3F3F"/>
      </a:hlink>
      <a:folHlink>
        <a:srgbClr val="7F7F7F"/>
      </a:folHlink>
    </a:clrScheme>
    <a:fontScheme name="U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UW">
      <a:dk1>
        <a:sysClr val="windowText" lastClr="000000"/>
      </a:dk1>
      <a:lt1>
        <a:sysClr val="window" lastClr="FFFFFF"/>
      </a:lt1>
      <a:dk2>
        <a:srgbClr val="1F497D"/>
      </a:dk2>
      <a:lt2>
        <a:srgbClr val="EEECE1"/>
      </a:lt2>
      <a:accent1>
        <a:srgbClr val="005596"/>
      </a:accent1>
      <a:accent2>
        <a:srgbClr val="FFCE00"/>
      </a:accent2>
      <a:accent3>
        <a:srgbClr val="58585B"/>
      </a:accent3>
      <a:accent4>
        <a:srgbClr val="005596"/>
      </a:accent4>
      <a:accent5>
        <a:srgbClr val="FFCE00"/>
      </a:accent5>
      <a:accent6>
        <a:srgbClr val="58585B"/>
      </a:accent6>
      <a:hlink>
        <a:srgbClr val="3F3F3F"/>
      </a:hlink>
      <a:folHlink>
        <a:srgbClr val="7F7F7F"/>
      </a:folHlink>
    </a:clrScheme>
    <a:fontScheme name="U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WindsorTemplate">
  <a:themeElements>
    <a:clrScheme name="UW">
      <a:dk1>
        <a:sysClr val="windowText" lastClr="000000"/>
      </a:dk1>
      <a:lt1>
        <a:sysClr val="window" lastClr="FFFFFF"/>
      </a:lt1>
      <a:dk2>
        <a:srgbClr val="1F497D"/>
      </a:dk2>
      <a:lt2>
        <a:srgbClr val="EEECE1"/>
      </a:lt2>
      <a:accent1>
        <a:srgbClr val="005596"/>
      </a:accent1>
      <a:accent2>
        <a:srgbClr val="FFCE00"/>
      </a:accent2>
      <a:accent3>
        <a:srgbClr val="58585B"/>
      </a:accent3>
      <a:accent4>
        <a:srgbClr val="005596"/>
      </a:accent4>
      <a:accent5>
        <a:srgbClr val="FFCE00"/>
      </a:accent5>
      <a:accent6>
        <a:srgbClr val="58585B"/>
      </a:accent6>
      <a:hlink>
        <a:srgbClr val="3F3F3F"/>
      </a:hlink>
      <a:folHlink>
        <a:srgbClr val="7F7F7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F3C0817369BD4C94EB82B3528FE87E" ma:contentTypeVersion="17" ma:contentTypeDescription="Create a new document." ma:contentTypeScope="" ma:versionID="1f804b6d515105319aef4bc68d089722">
  <xsd:schema xmlns:xsd="http://www.w3.org/2001/XMLSchema" xmlns:xs="http://www.w3.org/2001/XMLSchema" xmlns:p="http://schemas.microsoft.com/office/2006/metadata/properties" xmlns:ns2="2acfbed7-d1b4-4403-8fe0-a896e0a3f1b5" xmlns:ns3="1164aa20-92ca-4a21-8204-b0e49551bede" targetNamespace="http://schemas.microsoft.com/office/2006/metadata/properties" ma:root="true" ma:fieldsID="53303b56cf0cf70f337ec4003314477a" ns2:_="" ns3:_="">
    <xsd:import namespace="2acfbed7-d1b4-4403-8fe0-a896e0a3f1b5"/>
    <xsd:import namespace="1164aa20-92ca-4a21-8204-b0e49551be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fbed7-d1b4-4403-8fe0-a896e0a3f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bee80c-1694-4361-82b6-5997d1554ef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4aa20-92ca-4a21-8204-b0e49551bed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51a53db-75db-400a-9cc7-3a50b8ad5c95}" ma:internalName="TaxCatchAll" ma:showField="CatchAllData" ma:web="1164aa20-92ca-4a21-8204-b0e49551be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164aa20-92ca-4a21-8204-b0e49551bede">
      <UserInfo>
        <DisplayName>Lynsey Millman</DisplayName>
        <AccountId>124</AccountId>
        <AccountType/>
      </UserInfo>
      <UserInfo>
        <DisplayName>Danielle Thomas</DisplayName>
        <AccountId>155</AccountId>
        <AccountType/>
      </UserInfo>
      <UserInfo>
        <DisplayName>Dario Pavia</DisplayName>
        <AccountId>213</AccountId>
        <AccountType/>
      </UserInfo>
    </SharedWithUsers>
    <lcf76f155ced4ddcb4097134ff3c332f xmlns="2acfbed7-d1b4-4403-8fe0-a896e0a3f1b5">
      <Terms xmlns="http://schemas.microsoft.com/office/infopath/2007/PartnerControls"/>
    </lcf76f155ced4ddcb4097134ff3c332f>
    <TaxCatchAll xmlns="1164aa20-92ca-4a21-8204-b0e49551bede" xsi:nil="true"/>
  </documentManagement>
</p:properties>
</file>

<file path=customXml/itemProps1.xml><?xml version="1.0" encoding="utf-8"?>
<ds:datastoreItem xmlns:ds="http://schemas.openxmlformats.org/officeDocument/2006/customXml" ds:itemID="{AA1F23E1-BC32-4309-9585-C6302419772F}">
  <ds:schemaRefs>
    <ds:schemaRef ds:uri="http://schemas.microsoft.com/sharepoint/v3/contenttype/forms"/>
  </ds:schemaRefs>
</ds:datastoreItem>
</file>

<file path=customXml/itemProps2.xml><?xml version="1.0" encoding="utf-8"?>
<ds:datastoreItem xmlns:ds="http://schemas.openxmlformats.org/officeDocument/2006/customXml" ds:itemID="{AC5DAE7B-ADAD-4FA9-B030-B19176477561}">
  <ds:schemaRefs>
    <ds:schemaRef ds:uri="1164aa20-92ca-4a21-8204-b0e49551bede"/>
    <ds:schemaRef ds:uri="2acfbed7-d1b4-4403-8fe0-a896e0a3f1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05E64F-F61E-4FBF-A878-F40C13165096}">
  <ds:schemaRefs>
    <ds:schemaRef ds:uri="1164aa20-92ca-4a21-8204-b0e49551bede"/>
    <ds:schemaRef ds:uri="2acfbed7-d1b4-4403-8fe0-a896e0a3f1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5864</Words>
  <Application>Microsoft Office PowerPoint</Application>
  <PresentationFormat>On-screen Show (4:3)</PresentationFormat>
  <Paragraphs>470</Paragraphs>
  <Slides>37</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37</vt:i4>
      </vt:variant>
    </vt:vector>
  </HeadingPairs>
  <TitlesOfParts>
    <vt:vector size="46" baseType="lpstr">
      <vt:lpstr>Arial</vt:lpstr>
      <vt:lpstr>Calibri</vt:lpstr>
      <vt:lpstr>Segoe UI Light</vt:lpstr>
      <vt:lpstr>Verdana</vt:lpstr>
      <vt:lpstr>Wingdings</vt:lpstr>
      <vt:lpstr>Wingdings,Sans-Serif</vt:lpstr>
      <vt:lpstr>Custom Design</vt:lpstr>
      <vt:lpstr>1_Custom Design</vt:lpstr>
      <vt:lpstr>UWindsorTemplate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ivonab@uwindsor.ca</dc:creator>
  <cp:lastModifiedBy>Linda Scheer</cp:lastModifiedBy>
  <cp:revision>2</cp:revision>
  <cp:lastPrinted>2022-04-11T02:40:12Z</cp:lastPrinted>
  <dcterms:created xsi:type="dcterms:W3CDTF">2017-10-30T19:26:50Z</dcterms:created>
  <dcterms:modified xsi:type="dcterms:W3CDTF">2024-04-17T14:08:45Z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0x0101007CF3C0817369BD4C94EB82B3528FE87E</vt:lpwstr>
  </property>
  <property fmtid="{D5CDD505-2E9C-101B-9397-08002B2CF9AE}" pid="3" name="MediaServiceImageTags">
    <vt:lpwstr/>
  </property>
</Properties>
</file>