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5" r:id="rId4"/>
    <p:sldMasterId id="2147483696" r:id="rId5"/>
    <p:sldMasterId id="2147483697" r:id="rId6"/>
    <p:sldMasterId id="214748369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8" Type="http://schemas.openxmlformats.org/officeDocument/2006/relationships/notesMaster" Target="notesMasters/notesMaster1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2" Type="http://schemas.openxmlformats.org/officeDocument/2006/relationships/viewProps" Target="viewProps.xml"/><Relationship Id="rId16" Type="http://schemas.openxmlformats.org/officeDocument/2006/relationships/slide" Target="slides/slide8.xml"/><Relationship Id="rId20" Type="http://schemas.openxmlformats.org/officeDocument/2006/relationships/customXml" Target="../customXml/item1.xml"/><Relationship Id="rId11" Type="http://schemas.openxmlformats.org/officeDocument/2006/relationships/slide" Target="slides/slide3.xml"/><Relationship Id="rId1" Type="http://schemas.openxmlformats.org/officeDocument/2006/relationships/theme" Target="theme/theme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tiny.cc/QM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61086c501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61086c501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http://tiny.cc/QM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e61086c501_0_8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e61086c501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61086c501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e61086c501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61086c501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61086c501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61086c50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61086c50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61086c501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61086c501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Record with: Virtual Classroom, MS Teams, APowersoft, Loom, Zoom, PowerPoint, your phone/tablet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Store: OneDrive, UView, YouTube, Vimeo, MS Stream - NOT uploaded to Blackboard (linking/embedding from streaming service is fine)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What to use it for: Explaining concepts, short lectures, engaging students, tutorials, follow up to questions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Considerations: Chunk into small concepts - 5-10 min, generally keep it short and simple, does not need to be a Hollywood production! Always do a short (few seconds) test run before recording for longer 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New tools coming for video creation and management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61086c501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e61086c501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61086c50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61086c50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61086c50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e61086c501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61086c501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61086c501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" name="Google Shape;13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Google Shape;14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4" name="Google Shape;15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8" name="Google Shape;15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9" name="Google Shape;15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3" name="Google Shape;16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7" name="Google Shape;16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type="title"/>
          </p:nvPr>
        </p:nvSpPr>
        <p:spPr>
          <a:xfrm>
            <a:off x="457200" y="205979"/>
            <a:ext cx="82296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172" name="Google Shape;172;p37"/>
          <p:cNvSpPr txBox="1"/>
          <p:nvPr>
            <p:ph idx="1" type="body"/>
          </p:nvPr>
        </p:nvSpPr>
        <p:spPr>
          <a:xfrm>
            <a:off x="457200" y="853819"/>
            <a:ext cx="8229600" cy="3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ctrTitle"/>
          </p:nvPr>
        </p:nvSpPr>
        <p:spPr>
          <a:xfrm>
            <a:off x="432054" y="843534"/>
            <a:ext cx="82776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idx="1" type="subTitle"/>
          </p:nvPr>
        </p:nvSpPr>
        <p:spPr>
          <a:xfrm>
            <a:off x="432054" y="3545586"/>
            <a:ext cx="82776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lvl="1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5" name="Google Shape;185;p39"/>
          <p:cNvSpPr txBox="1"/>
          <p:nvPr>
            <p:ph idx="10" type="dt"/>
          </p:nvPr>
        </p:nvSpPr>
        <p:spPr>
          <a:xfrm>
            <a:off x="43205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12" type="sldNum"/>
          </p:nvPr>
        </p:nvSpPr>
        <p:spPr>
          <a:xfrm>
            <a:off x="665226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39"/>
          <p:cNvSpPr/>
          <p:nvPr/>
        </p:nvSpPr>
        <p:spPr>
          <a:xfrm rot="5400000">
            <a:off x="643155" y="260162"/>
            <a:ext cx="109800" cy="5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9"/>
          <p:cNvSpPr/>
          <p:nvPr/>
        </p:nvSpPr>
        <p:spPr>
          <a:xfrm flipH="1" rot="10800000">
            <a:off x="433989" y="3375817"/>
            <a:ext cx="8276100" cy="13800"/>
          </a:xfrm>
          <a:prstGeom prst="rect">
            <a:avLst/>
          </a:prstGeom>
          <a:solidFill>
            <a:srgbClr val="BDC1D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nir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2" name="Google Shape;19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193" name="Google Shape;19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rtl="0" algn="r"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nir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6" name="Google Shape;196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00"/>
            </a:lvl1pPr>
            <a:lvl2pPr indent="-285750" lvl="1" marL="9144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2pPr>
            <a:lvl3pPr indent="-285750" lvl="2" marL="1371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indent="-285750" lvl="3" marL="18288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indent="-285750" lvl="4" marL="22860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indent="-2857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indent="-2857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indent="-2857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indent="-2857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/>
        </p:txBody>
      </p:sp>
      <p:sp>
        <p:nvSpPr>
          <p:cNvPr id="197" name="Google Shape;197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400"/>
            </a:lvl1pPr>
            <a:lvl2pPr indent="-285750" lvl="1" marL="9144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2pPr>
            <a:lvl3pPr indent="-285750" lvl="2" marL="1371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3pPr>
            <a:lvl4pPr indent="-285750" lvl="3" marL="18288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4pPr>
            <a:lvl5pPr indent="-285750" lvl="4" marL="22860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5pPr>
            <a:lvl6pPr indent="-2857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200"/>
            </a:lvl6pPr>
            <a:lvl7pPr indent="-2857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1200"/>
            </a:lvl7pPr>
            <a:lvl8pPr indent="-2857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1200"/>
            </a:lvl8pPr>
            <a:lvl9pPr indent="-2857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 sz="1200"/>
            </a:lvl9pPr>
          </a:lstStyle>
          <a:p/>
        </p:txBody>
      </p:sp>
      <p:sp>
        <p:nvSpPr>
          <p:cNvPr id="198" name="Google Shape;19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rtl="0" algn="r">
              <a:buClr>
                <a:srgbClr val="888888"/>
              </a:buClr>
              <a:buSzPts val="900"/>
              <a:buFont typeface="Avenir"/>
              <a:buNone/>
              <a:defRPr sz="9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/>
          <p:nvPr/>
        </p:nvSpPr>
        <p:spPr>
          <a:xfrm>
            <a:off x="418657" y="0"/>
            <a:ext cx="8375700" cy="15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3E7F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3"/>
          <p:cNvSpPr/>
          <p:nvPr/>
        </p:nvSpPr>
        <p:spPr>
          <a:xfrm>
            <a:off x="425196" y="0"/>
            <a:ext cx="8366700" cy="15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3"/>
          <p:cNvSpPr/>
          <p:nvPr/>
        </p:nvSpPr>
        <p:spPr>
          <a:xfrm>
            <a:off x="374125" y="590514"/>
            <a:ext cx="96000" cy="5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3"/>
          <p:cNvSpPr txBox="1"/>
          <p:nvPr>
            <p:ph type="title"/>
          </p:nvPr>
        </p:nvSpPr>
        <p:spPr>
          <a:xfrm>
            <a:off x="836676" y="411480"/>
            <a:ext cx="76260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43"/>
          <p:cNvSpPr txBox="1"/>
          <p:nvPr>
            <p:ph idx="1" type="body"/>
          </p:nvPr>
        </p:nvSpPr>
        <p:spPr>
          <a:xfrm>
            <a:off x="836676" y="1858518"/>
            <a:ext cx="7626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10" type="dt"/>
          </p:nvPr>
        </p:nvSpPr>
        <p:spPr>
          <a:xfrm>
            <a:off x="83667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43"/>
          <p:cNvSpPr txBox="1"/>
          <p:nvPr>
            <p:ph idx="12" type="sldNum"/>
          </p:nvPr>
        </p:nvSpPr>
        <p:spPr>
          <a:xfrm>
            <a:off x="640537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/>
          <p:nvPr/>
        </p:nvSpPr>
        <p:spPr>
          <a:xfrm>
            <a:off x="418658" y="3736066"/>
            <a:ext cx="8351100" cy="617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3E7F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4"/>
          <p:cNvSpPr/>
          <p:nvPr/>
        </p:nvSpPr>
        <p:spPr>
          <a:xfrm>
            <a:off x="374125" y="3838936"/>
            <a:ext cx="109800" cy="4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4"/>
          <p:cNvSpPr txBox="1"/>
          <p:nvPr>
            <p:ph type="title"/>
          </p:nvPr>
        </p:nvSpPr>
        <p:spPr>
          <a:xfrm>
            <a:off x="418338" y="480060"/>
            <a:ext cx="8167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venir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44"/>
          <p:cNvSpPr txBox="1"/>
          <p:nvPr>
            <p:ph idx="1" type="body"/>
          </p:nvPr>
        </p:nvSpPr>
        <p:spPr>
          <a:xfrm>
            <a:off x="630936" y="3826764"/>
            <a:ext cx="79554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7" name="Google Shape;217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/>
          <p:nvPr/>
        </p:nvSpPr>
        <p:spPr>
          <a:xfrm>
            <a:off x="418657" y="0"/>
            <a:ext cx="8375700" cy="15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3E7F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425196" y="0"/>
            <a:ext cx="8366700" cy="15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374125" y="590514"/>
            <a:ext cx="96000" cy="5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 txBox="1"/>
          <p:nvPr>
            <p:ph type="title"/>
          </p:nvPr>
        </p:nvSpPr>
        <p:spPr>
          <a:xfrm>
            <a:off x="836676" y="411480"/>
            <a:ext cx="76260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45"/>
          <p:cNvSpPr txBox="1"/>
          <p:nvPr>
            <p:ph idx="1" type="body"/>
          </p:nvPr>
        </p:nvSpPr>
        <p:spPr>
          <a:xfrm>
            <a:off x="836676" y="1858518"/>
            <a:ext cx="3703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6" name="Google Shape;226;p45"/>
          <p:cNvSpPr txBox="1"/>
          <p:nvPr>
            <p:ph idx="2" type="body"/>
          </p:nvPr>
        </p:nvSpPr>
        <p:spPr>
          <a:xfrm>
            <a:off x="4759452" y="1858518"/>
            <a:ext cx="3703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45"/>
          <p:cNvSpPr txBox="1"/>
          <p:nvPr>
            <p:ph idx="10" type="dt"/>
          </p:nvPr>
        </p:nvSpPr>
        <p:spPr>
          <a:xfrm>
            <a:off x="83667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45"/>
          <p:cNvSpPr txBox="1"/>
          <p:nvPr>
            <p:ph idx="12" type="sldNum"/>
          </p:nvPr>
        </p:nvSpPr>
        <p:spPr>
          <a:xfrm>
            <a:off x="640537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/>
          <p:nvPr/>
        </p:nvSpPr>
        <p:spPr>
          <a:xfrm>
            <a:off x="418657" y="0"/>
            <a:ext cx="8375700" cy="15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3E7F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6"/>
          <p:cNvSpPr/>
          <p:nvPr/>
        </p:nvSpPr>
        <p:spPr>
          <a:xfrm>
            <a:off x="425196" y="0"/>
            <a:ext cx="8366700" cy="15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6"/>
          <p:cNvSpPr/>
          <p:nvPr/>
        </p:nvSpPr>
        <p:spPr>
          <a:xfrm>
            <a:off x="374125" y="590514"/>
            <a:ext cx="96000" cy="5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6"/>
          <p:cNvSpPr txBox="1"/>
          <p:nvPr>
            <p:ph type="title"/>
          </p:nvPr>
        </p:nvSpPr>
        <p:spPr>
          <a:xfrm>
            <a:off x="836676" y="411480"/>
            <a:ext cx="76260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venir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p46"/>
          <p:cNvSpPr txBox="1"/>
          <p:nvPr>
            <p:ph idx="1" type="body"/>
          </p:nvPr>
        </p:nvSpPr>
        <p:spPr>
          <a:xfrm>
            <a:off x="836676" y="1779488"/>
            <a:ext cx="3703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/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6" name="Google Shape;236;p46"/>
          <p:cNvSpPr txBox="1"/>
          <p:nvPr>
            <p:ph idx="2" type="body"/>
          </p:nvPr>
        </p:nvSpPr>
        <p:spPr>
          <a:xfrm>
            <a:off x="836676" y="2402766"/>
            <a:ext cx="3703200" cy="22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46"/>
          <p:cNvSpPr txBox="1"/>
          <p:nvPr>
            <p:ph idx="3" type="body"/>
          </p:nvPr>
        </p:nvSpPr>
        <p:spPr>
          <a:xfrm>
            <a:off x="4759452" y="1779488"/>
            <a:ext cx="3703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/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8" name="Google Shape;238;p46"/>
          <p:cNvSpPr txBox="1"/>
          <p:nvPr>
            <p:ph idx="4" type="body"/>
          </p:nvPr>
        </p:nvSpPr>
        <p:spPr>
          <a:xfrm>
            <a:off x="4759452" y="2402765"/>
            <a:ext cx="3703200" cy="22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9" name="Google Shape;239;p46"/>
          <p:cNvSpPr txBox="1"/>
          <p:nvPr>
            <p:ph idx="10" type="dt"/>
          </p:nvPr>
        </p:nvSpPr>
        <p:spPr>
          <a:xfrm>
            <a:off x="83667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0" name="Google Shape;240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46"/>
          <p:cNvSpPr txBox="1"/>
          <p:nvPr>
            <p:ph idx="12" type="sldNum"/>
          </p:nvPr>
        </p:nvSpPr>
        <p:spPr>
          <a:xfrm>
            <a:off x="640537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/>
          <p:nvPr/>
        </p:nvSpPr>
        <p:spPr>
          <a:xfrm>
            <a:off x="499390" y="1150144"/>
            <a:ext cx="8187900" cy="2843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3E7F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BBC9C2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7"/>
          <p:cNvSpPr/>
          <p:nvPr/>
        </p:nvSpPr>
        <p:spPr>
          <a:xfrm>
            <a:off x="456813" y="2228849"/>
            <a:ext cx="96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7"/>
          <p:cNvSpPr txBox="1"/>
          <p:nvPr>
            <p:ph type="title"/>
          </p:nvPr>
        </p:nvSpPr>
        <p:spPr>
          <a:xfrm>
            <a:off x="809244" y="1453896"/>
            <a:ext cx="76329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venir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6" name="Google Shape;246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8"/>
          <p:cNvSpPr/>
          <p:nvPr/>
        </p:nvSpPr>
        <p:spPr>
          <a:xfrm>
            <a:off x="418658" y="871525"/>
            <a:ext cx="2805600" cy="3482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3E7F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8"/>
          <p:cNvSpPr/>
          <p:nvPr/>
        </p:nvSpPr>
        <p:spPr>
          <a:xfrm>
            <a:off x="374125" y="1213781"/>
            <a:ext cx="109800" cy="61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8"/>
          <p:cNvSpPr txBox="1"/>
          <p:nvPr>
            <p:ph type="title"/>
          </p:nvPr>
        </p:nvSpPr>
        <p:spPr>
          <a:xfrm>
            <a:off x="651510" y="1282446"/>
            <a:ext cx="2325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48"/>
          <p:cNvSpPr txBox="1"/>
          <p:nvPr>
            <p:ph idx="1" type="body"/>
          </p:nvPr>
        </p:nvSpPr>
        <p:spPr>
          <a:xfrm>
            <a:off x="3723894" y="1282446"/>
            <a:ext cx="5047500" cy="30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2385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54" name="Google Shape;254;p48"/>
          <p:cNvSpPr txBox="1"/>
          <p:nvPr>
            <p:ph idx="2" type="body"/>
          </p:nvPr>
        </p:nvSpPr>
        <p:spPr>
          <a:xfrm>
            <a:off x="651510" y="2571750"/>
            <a:ext cx="2325000" cy="1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55" name="Google Shape;255;p48"/>
          <p:cNvSpPr txBox="1"/>
          <p:nvPr>
            <p:ph idx="10" type="dt"/>
          </p:nvPr>
        </p:nvSpPr>
        <p:spPr>
          <a:xfrm>
            <a:off x="65151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6" name="Google Shape;256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7" name="Google Shape;257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/>
          <p:nvPr/>
        </p:nvSpPr>
        <p:spPr>
          <a:xfrm>
            <a:off x="418658" y="871525"/>
            <a:ext cx="2805600" cy="3482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E3E7F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9"/>
          <p:cNvSpPr/>
          <p:nvPr/>
        </p:nvSpPr>
        <p:spPr>
          <a:xfrm>
            <a:off x="374125" y="1213781"/>
            <a:ext cx="109800" cy="61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9"/>
          <p:cNvSpPr txBox="1"/>
          <p:nvPr>
            <p:ph type="title"/>
          </p:nvPr>
        </p:nvSpPr>
        <p:spPr>
          <a:xfrm>
            <a:off x="651510" y="1282446"/>
            <a:ext cx="2325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venir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2" name="Google Shape;262;p49"/>
          <p:cNvSpPr/>
          <p:nvPr>
            <p:ph idx="2" type="pic"/>
          </p:nvPr>
        </p:nvSpPr>
        <p:spPr>
          <a:xfrm>
            <a:off x="3723894" y="870966"/>
            <a:ext cx="50475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63" name="Google Shape;263;p49"/>
          <p:cNvSpPr txBox="1"/>
          <p:nvPr>
            <p:ph idx="1" type="body"/>
          </p:nvPr>
        </p:nvSpPr>
        <p:spPr>
          <a:xfrm>
            <a:off x="651510" y="2578608"/>
            <a:ext cx="23250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4" name="Google Shape;264;p49"/>
          <p:cNvSpPr txBox="1"/>
          <p:nvPr>
            <p:ph idx="10" type="dt"/>
          </p:nvPr>
        </p:nvSpPr>
        <p:spPr>
          <a:xfrm>
            <a:off x="65151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9" name="Google Shape;269;p5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2" name="Google Shape;272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5" name="Google Shape;275;p5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6" name="Google Shape;276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7" name="Google Shape;277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8" name="Google Shape;278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  <a:defRPr b="0" i="0" sz="3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79" name="Google Shape;179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80" name="Google Shape;180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81" name="Google Shape;181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brand.ly/NFO_202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tiny.cc/QM" TargetMode="External"/><Relationship Id="rId4" Type="http://schemas.openxmlformats.org/officeDocument/2006/relationships/hyperlink" Target="https://blog.citl.mun.ca/instructionalresources/course-design-checklist/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hyperlink" Target="https://ca.bbcollab.com/guest/2ac0b2254939431890e1faf9c82eb85f" TargetMode="External"/><Relationship Id="rId13" Type="http://schemas.openxmlformats.org/officeDocument/2006/relationships/image" Target="../media/image11.png"/><Relationship Id="rId12" Type="http://schemas.openxmlformats.org/officeDocument/2006/relationships/hyperlink" Target="http://www.uwindsor.ca/bbworkshops" TargetMode="External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hyperlink" Target="http://www.uwindsor.ca/blackboard" TargetMode="External"/><Relationship Id="rId9" Type="http://schemas.openxmlformats.org/officeDocument/2006/relationships/image" Target="../media/image8.png"/><Relationship Id="rId15" Type="http://schemas.openxmlformats.org/officeDocument/2006/relationships/image" Target="../media/image22.png"/><Relationship Id="rId14" Type="http://schemas.openxmlformats.org/officeDocument/2006/relationships/hyperlink" Target="http://help.blackboard.com/" TargetMode="External"/><Relationship Id="rId17" Type="http://schemas.openxmlformats.org/officeDocument/2006/relationships/hyperlink" Target="https://ctl2.uwindsor.ca/OPENLEARNING/WORKSHOPS/" TargetMode="External"/><Relationship Id="rId16" Type="http://schemas.openxmlformats.org/officeDocument/2006/relationships/hyperlink" Target="http://www.uwindsor.ca/bbhelp" TargetMode="External"/><Relationship Id="rId5" Type="http://schemas.openxmlformats.org/officeDocument/2006/relationships/image" Target="../media/image17.png"/><Relationship Id="rId19" Type="http://schemas.openxmlformats.org/officeDocument/2006/relationships/hyperlink" Target="https://rebrand.ly/NFO_2021" TargetMode="External"/><Relationship Id="rId6" Type="http://schemas.openxmlformats.org/officeDocument/2006/relationships/hyperlink" Target="http://www.uwindsor.ca/bbvideos" TargetMode="External"/><Relationship Id="rId18" Type="http://schemas.openxmlformats.org/officeDocument/2006/relationships/image" Target="../media/image20.png"/><Relationship Id="rId7" Type="http://schemas.openxmlformats.org/officeDocument/2006/relationships/image" Target="../media/image13.png"/><Relationship Id="rId8" Type="http://schemas.openxmlformats.org/officeDocument/2006/relationships/hyperlink" Target="http://www.uwindsor.ca/bbonlin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playlist?list=PLS2OXDDTttS2CFb1ao47FcgBaXa-SPCe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6" Type="http://schemas.openxmlformats.org/officeDocument/2006/relationships/hyperlink" Target="http://tiny.cc/b0vlqz" TargetMode="External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hyperlink" Target="https://unsplash.com/@alinnnaaaa?utm_source=unsplash&amp;utm_medium=referral&amp;utm_content=creditCopyText" TargetMode="External"/><Relationship Id="rId5" Type="http://schemas.openxmlformats.org/officeDocument/2006/relationships/hyperlink" Target="https://unsplash.com/s/photos/network?utm_source=unsplash&amp;utm_medium=referral&amp;utm_content=creditCopyTex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5pstudio.ecampusontario.ca/" TargetMode="External"/><Relationship Id="rId4" Type="http://schemas.openxmlformats.org/officeDocument/2006/relationships/hyperlink" Target="https://www.mentimeter.com/" TargetMode="External"/><Relationship Id="rId5" Type="http://schemas.openxmlformats.org/officeDocument/2006/relationships/hyperlink" Target="https://kahoot.com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with Online and Hybrid Classes</a:t>
            </a:r>
            <a:endParaRPr/>
          </a:p>
        </p:txBody>
      </p:sp>
      <p:sp>
        <p:nvSpPr>
          <p:cNvPr id="284" name="Google Shape;284;p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26th 2021</a:t>
            </a:r>
            <a:endParaRPr/>
          </a:p>
        </p:txBody>
      </p:sp>
      <p:sp>
        <p:nvSpPr>
          <p:cNvPr id="285" name="Google Shape;285;p52"/>
          <p:cNvSpPr txBox="1"/>
          <p:nvPr/>
        </p:nvSpPr>
        <p:spPr>
          <a:xfrm>
            <a:off x="3391700" y="4364925"/>
            <a:ext cx="27930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the slides at: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https://rebrand.ly/NFO_2021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1"/>
          <p:cNvSpPr txBox="1"/>
          <p:nvPr>
            <p:ph type="title"/>
          </p:nvPr>
        </p:nvSpPr>
        <p:spPr>
          <a:xfrm>
            <a:off x="311700" y="11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 metrics for online courses</a:t>
            </a:r>
            <a:endParaRPr/>
          </a:p>
        </p:txBody>
      </p:sp>
      <p:sp>
        <p:nvSpPr>
          <p:cNvPr id="371" name="Google Shape;371;p61"/>
          <p:cNvSpPr txBox="1"/>
          <p:nvPr>
            <p:ph idx="1" type="body"/>
          </p:nvPr>
        </p:nvSpPr>
        <p:spPr>
          <a:xfrm>
            <a:off x="311700" y="819625"/>
            <a:ext cx="8520600" cy="3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Quality Matters Emergency Online Teaching Checklist: 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http://tiny.cc/QM</a:t>
            </a:r>
            <a:r>
              <a:rPr lang="en" sz="1600"/>
              <a:t> 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Preparing for success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Guiding students and their learning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Teaching effectively in a new environment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Memorial University Course Design Checklist: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https://blog.citl.mun.ca/instructionalresources/course-design-checklist/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2"/>
          <p:cNvSpPr/>
          <p:nvPr/>
        </p:nvSpPr>
        <p:spPr>
          <a:xfrm>
            <a:off x="418657" y="0"/>
            <a:ext cx="8375700" cy="151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E3E7F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D8D8D8">
                <a:alpha val="2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2"/>
          <p:cNvSpPr/>
          <p:nvPr/>
        </p:nvSpPr>
        <p:spPr>
          <a:xfrm>
            <a:off x="425196" y="0"/>
            <a:ext cx="8366700" cy="15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2"/>
          <p:cNvSpPr/>
          <p:nvPr/>
        </p:nvSpPr>
        <p:spPr>
          <a:xfrm>
            <a:off x="374125" y="590514"/>
            <a:ext cx="96000" cy="5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0" name="Google Shape;380;p62"/>
          <p:cNvSpPr txBox="1"/>
          <p:nvPr>
            <p:ph type="title"/>
          </p:nvPr>
        </p:nvSpPr>
        <p:spPr>
          <a:xfrm>
            <a:off x="630936" y="192024"/>
            <a:ext cx="78798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nir"/>
              <a:buNone/>
            </a:pPr>
            <a:r>
              <a:rPr lang="en" sz="3000"/>
              <a:t>More Blackboard Support</a:t>
            </a:r>
            <a:endParaRPr sz="1100"/>
          </a:p>
        </p:txBody>
      </p:sp>
      <p:sp>
        <p:nvSpPr>
          <p:cNvPr id="381" name="Google Shape;381;p62"/>
          <p:cNvSpPr/>
          <p:nvPr/>
        </p:nvSpPr>
        <p:spPr>
          <a:xfrm>
            <a:off x="649465" y="1225876"/>
            <a:ext cx="7838700" cy="6900"/>
          </a:xfrm>
          <a:prstGeom prst="rect">
            <a:avLst/>
          </a:prstGeom>
          <a:solidFill>
            <a:srgbClr val="595959">
              <a:alpha val="29800"/>
            </a:srgbClr>
          </a:solidFill>
          <a:ln cap="flat" cmpd="sng" w="9525">
            <a:solidFill>
              <a:srgbClr val="595959">
                <a:alpha val="2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2"/>
          <p:cNvSpPr/>
          <p:nvPr/>
        </p:nvSpPr>
        <p:spPr>
          <a:xfrm flipH="1" rot="10800000">
            <a:off x="630936" y="1153493"/>
            <a:ext cx="1405200" cy="8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" name="Google Shape;383;p62"/>
          <p:cNvGrpSpPr/>
          <p:nvPr/>
        </p:nvGrpSpPr>
        <p:grpSpPr>
          <a:xfrm>
            <a:off x="277644" y="1475839"/>
            <a:ext cx="8775054" cy="3222083"/>
            <a:chOff x="6464" y="622922"/>
            <a:chExt cx="10502758" cy="3349707"/>
          </a:xfrm>
        </p:grpSpPr>
        <p:sp>
          <p:nvSpPr>
            <p:cNvPr id="384" name="Google Shape;384;p62"/>
            <p:cNvSpPr/>
            <p:nvPr/>
          </p:nvSpPr>
          <p:spPr>
            <a:xfrm>
              <a:off x="712634" y="622922"/>
              <a:ext cx="716400" cy="716400"/>
            </a:xfrm>
            <a:prstGeom prst="ellipse">
              <a:avLst/>
            </a:prstGeom>
            <a:solidFill>
              <a:srgbClr val="B039A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2"/>
            <p:cNvSpPr/>
            <p:nvPr/>
          </p:nvSpPr>
          <p:spPr>
            <a:xfrm>
              <a:off x="865282" y="775570"/>
              <a:ext cx="411000" cy="411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2"/>
            <p:cNvSpPr/>
            <p:nvPr/>
          </p:nvSpPr>
          <p:spPr>
            <a:xfrm>
              <a:off x="6464" y="1562297"/>
              <a:ext cx="2128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62"/>
            <p:cNvSpPr txBox="1"/>
            <p:nvPr/>
          </p:nvSpPr>
          <p:spPr>
            <a:xfrm>
              <a:off x="6464" y="1562297"/>
              <a:ext cx="2128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venir"/>
                <a:buNone/>
              </a:pP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ONLINE SELF-HELP PAGES - </a:t>
              </a:r>
              <a:r>
                <a:rPr lang="en" sz="800" u="sng" cap="none">
                  <a:solidFill>
                    <a:schemeClr val="hlink"/>
                  </a:solidFill>
                  <a:latin typeface="Avenir"/>
                  <a:ea typeface="Avenir"/>
                  <a:cs typeface="Avenir"/>
                  <a:sym typeface="Avenir"/>
                  <a:hlinkClick r:id="rId4"/>
                </a:rPr>
                <a:t>HTTP://WWW.UWINDSOR.CA/BLACKBOARD</a:t>
              </a:r>
              <a:endParaRPr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" name="Google Shape;388;p62"/>
            <p:cNvSpPr/>
            <p:nvPr/>
          </p:nvSpPr>
          <p:spPr>
            <a:xfrm>
              <a:off x="3027841" y="622922"/>
              <a:ext cx="716400" cy="716400"/>
            </a:xfrm>
            <a:prstGeom prst="ellipse">
              <a:avLst/>
            </a:prstGeom>
            <a:solidFill>
              <a:srgbClr val="A14CC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2"/>
            <p:cNvSpPr/>
            <p:nvPr/>
          </p:nvSpPr>
          <p:spPr>
            <a:xfrm>
              <a:off x="3180489" y="775570"/>
              <a:ext cx="411000" cy="411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62"/>
            <p:cNvSpPr/>
            <p:nvPr/>
          </p:nvSpPr>
          <p:spPr>
            <a:xfrm>
              <a:off x="2350205" y="1771045"/>
              <a:ext cx="20907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62"/>
            <p:cNvSpPr txBox="1"/>
            <p:nvPr/>
          </p:nvSpPr>
          <p:spPr>
            <a:xfrm>
              <a:off x="2350205" y="1771045"/>
              <a:ext cx="20907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venir"/>
                <a:buNone/>
              </a:pP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ESSENTIALS VIDEOS - </a:t>
              </a:r>
              <a:r>
                <a:rPr lang="en" sz="800" u="sng" cap="none">
                  <a:solidFill>
                    <a:schemeClr val="hlink"/>
                  </a:solidFill>
                  <a:latin typeface="Avenir"/>
                  <a:ea typeface="Avenir"/>
                  <a:cs typeface="Avenir"/>
                  <a:sym typeface="Avenir"/>
                  <a:hlinkClick r:id="rId6"/>
                </a:rPr>
                <a:t>HTTP://WWW.UWINDSOR.CA/BBVIDEOS</a:t>
              </a:r>
              <a:endParaRPr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" name="Google Shape;392;p62"/>
            <p:cNvSpPr/>
            <p:nvPr/>
          </p:nvSpPr>
          <p:spPr>
            <a:xfrm>
              <a:off x="5454370" y="622922"/>
              <a:ext cx="716400" cy="716400"/>
            </a:xfrm>
            <a:prstGeom prst="ellipse">
              <a:avLst/>
            </a:prstGeom>
            <a:solidFill>
              <a:srgbClr val="6340B4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62"/>
            <p:cNvSpPr/>
            <p:nvPr/>
          </p:nvSpPr>
          <p:spPr>
            <a:xfrm>
              <a:off x="5607018" y="775570"/>
              <a:ext cx="411000" cy="411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2"/>
            <p:cNvSpPr/>
            <p:nvPr/>
          </p:nvSpPr>
          <p:spPr>
            <a:xfrm>
              <a:off x="4636878" y="1472295"/>
              <a:ext cx="23514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62"/>
            <p:cNvSpPr txBox="1"/>
            <p:nvPr/>
          </p:nvSpPr>
          <p:spPr>
            <a:xfrm>
              <a:off x="4636878" y="1472295"/>
              <a:ext cx="23514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venir"/>
                <a:buNone/>
              </a:pP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ONLINE SELF-PACED, NON-FACILITATED COURSES </a:t>
              </a:r>
              <a:r>
                <a:rPr lang="en" sz="800" u="sng" cap="none">
                  <a:solidFill>
                    <a:schemeClr val="hlink"/>
                  </a:solidFill>
                  <a:latin typeface="Avenir"/>
                  <a:ea typeface="Avenir"/>
                  <a:cs typeface="Avenir"/>
                  <a:sym typeface="Avenir"/>
                  <a:hlinkClick r:id="rId8"/>
                </a:rPr>
                <a:t>HTTP://WWW.UWINDSOR.CA/BBONLINE</a:t>
              </a:r>
              <a:endParaRPr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" name="Google Shape;396;p62"/>
            <p:cNvSpPr/>
            <p:nvPr/>
          </p:nvSpPr>
          <p:spPr>
            <a:xfrm>
              <a:off x="8493242" y="622922"/>
              <a:ext cx="716400" cy="716400"/>
            </a:xfrm>
            <a:prstGeom prst="ellipse">
              <a:avLst/>
            </a:prstGeom>
            <a:solidFill>
              <a:srgbClr val="4C5AC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2"/>
            <p:cNvSpPr/>
            <p:nvPr/>
          </p:nvSpPr>
          <p:spPr>
            <a:xfrm>
              <a:off x="8645890" y="775570"/>
              <a:ext cx="411000" cy="4110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2"/>
            <p:cNvSpPr/>
            <p:nvPr/>
          </p:nvSpPr>
          <p:spPr>
            <a:xfrm>
              <a:off x="7193622" y="1562297"/>
              <a:ext cx="33156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62"/>
            <p:cNvSpPr txBox="1"/>
            <p:nvPr/>
          </p:nvSpPr>
          <p:spPr>
            <a:xfrm>
              <a:off x="7193622" y="1562297"/>
              <a:ext cx="33156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venir"/>
                <a:buNone/>
              </a:pP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ONLINE SYNCHRONOUS HELP - </a:t>
              </a:r>
              <a:r>
                <a:rPr lang="en" sz="800" u="sng" cap="none">
                  <a:solidFill>
                    <a:schemeClr val="hlink"/>
                  </a:solidFill>
                  <a:latin typeface="Avenir"/>
                  <a:ea typeface="Avenir"/>
                  <a:cs typeface="Avenir"/>
                  <a:sym typeface="Avenir"/>
                  <a:hlinkClick r:id="rId10"/>
                </a:rPr>
                <a:t>BB CAFE VIRTUAL HELP DESK</a:t>
              </a: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venir"/>
                <a:buNone/>
              </a:pP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MON/FRI 8:30 AM-- 4:30 PM (HOURS MAY CHANGE IN FUTURE)</a:t>
              </a:r>
              <a:endParaRPr sz="1100"/>
            </a:p>
          </p:txBody>
        </p:sp>
        <p:sp>
          <p:nvSpPr>
            <p:cNvPr id="400" name="Google Shape;400;p62"/>
            <p:cNvSpPr/>
            <p:nvPr/>
          </p:nvSpPr>
          <p:spPr>
            <a:xfrm>
              <a:off x="3012045" y="2483975"/>
              <a:ext cx="716400" cy="716400"/>
            </a:xfrm>
            <a:prstGeom prst="ellipse">
              <a:avLst/>
            </a:prstGeom>
            <a:solidFill>
              <a:srgbClr val="3979B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2"/>
            <p:cNvSpPr/>
            <p:nvPr/>
          </p:nvSpPr>
          <p:spPr>
            <a:xfrm>
              <a:off x="3164693" y="2636623"/>
              <a:ext cx="411000" cy="4110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2"/>
            <p:cNvSpPr/>
            <p:nvPr/>
          </p:nvSpPr>
          <p:spPr>
            <a:xfrm>
              <a:off x="863016" y="3502829"/>
              <a:ext cx="30549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62"/>
            <p:cNvSpPr txBox="1"/>
            <p:nvPr/>
          </p:nvSpPr>
          <p:spPr>
            <a:xfrm>
              <a:off x="1866248" y="3502829"/>
              <a:ext cx="30549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venir"/>
                <a:buNone/>
              </a:pP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ONLINE SYNCHRONOUS BB WORKSHOPS </a:t>
              </a:r>
              <a:r>
                <a:rPr lang="en" sz="800" u="sng" cap="none">
                  <a:solidFill>
                    <a:schemeClr val="hlink"/>
                  </a:solidFill>
                  <a:latin typeface="Avenir"/>
                  <a:ea typeface="Avenir"/>
                  <a:cs typeface="Avenir"/>
                  <a:sym typeface="Avenir"/>
                  <a:hlinkClick r:id="rId12"/>
                </a:rPr>
                <a:t>HTTP://WWW.UWINDSOR.CA/BBWORKSHOPS</a:t>
              </a:r>
              <a:endParaRPr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" name="Google Shape;404;p62"/>
            <p:cNvSpPr/>
            <p:nvPr/>
          </p:nvSpPr>
          <p:spPr>
            <a:xfrm>
              <a:off x="5503815" y="2325539"/>
              <a:ext cx="716400" cy="716400"/>
            </a:xfrm>
            <a:prstGeom prst="ellipse">
              <a:avLst/>
            </a:prstGeom>
            <a:solidFill>
              <a:srgbClr val="B039A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62"/>
            <p:cNvSpPr/>
            <p:nvPr/>
          </p:nvSpPr>
          <p:spPr>
            <a:xfrm>
              <a:off x="5656463" y="2478187"/>
              <a:ext cx="411000" cy="4110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-1999" r="-1999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62"/>
            <p:cNvSpPr/>
            <p:nvPr/>
          </p:nvSpPr>
          <p:spPr>
            <a:xfrm>
              <a:off x="4099914" y="3264914"/>
              <a:ext cx="2794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62"/>
            <p:cNvSpPr txBox="1"/>
            <p:nvPr/>
          </p:nvSpPr>
          <p:spPr>
            <a:xfrm>
              <a:off x="4464726" y="3264914"/>
              <a:ext cx="2794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venir"/>
                <a:buNone/>
              </a:pP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BLACKBOARD’S SUPPORT PAGES </a:t>
              </a:r>
              <a:r>
                <a:rPr lang="en" sz="800" u="sng" cap="none">
                  <a:solidFill>
                    <a:schemeClr val="hlink"/>
                  </a:solidFill>
                  <a:latin typeface="Avenir"/>
                  <a:ea typeface="Avenir"/>
                  <a:cs typeface="Avenir"/>
                  <a:sym typeface="Avenir"/>
                  <a:hlinkClick r:id="rId14"/>
                </a:rPr>
                <a:t>HTTP://HELP.BLACKBOARD.COM</a:t>
              </a:r>
              <a:endParaRPr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" name="Google Shape;408;p62"/>
            <p:cNvSpPr/>
            <p:nvPr/>
          </p:nvSpPr>
          <p:spPr>
            <a:xfrm>
              <a:off x="8485868" y="2325539"/>
              <a:ext cx="716400" cy="716400"/>
            </a:xfrm>
            <a:prstGeom prst="ellipse">
              <a:avLst/>
            </a:prstGeom>
            <a:solidFill>
              <a:srgbClr val="A14CC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8638517" y="2478187"/>
              <a:ext cx="411000" cy="4110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62"/>
            <p:cNvSpPr/>
            <p:nvPr/>
          </p:nvSpPr>
          <p:spPr>
            <a:xfrm>
              <a:off x="7099855" y="3264914"/>
              <a:ext cx="25764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62"/>
            <p:cNvSpPr txBox="1"/>
            <p:nvPr/>
          </p:nvSpPr>
          <p:spPr>
            <a:xfrm>
              <a:off x="7555869" y="3264914"/>
              <a:ext cx="25764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venir"/>
                <a:buNone/>
              </a:pPr>
              <a:r>
                <a:rPr lang="en" sz="800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SUBMIT A SERVICE REQUEST FOR CUSTOMIZED ANSWERS </a:t>
              </a:r>
              <a:r>
                <a:rPr lang="en" sz="800" u="sng" cap="none">
                  <a:solidFill>
                    <a:schemeClr val="hlink"/>
                  </a:solidFill>
                  <a:latin typeface="Avenir"/>
                  <a:ea typeface="Avenir"/>
                  <a:cs typeface="Avenir"/>
                  <a:sym typeface="Avenir"/>
                  <a:hlinkClick r:id="rId16"/>
                </a:rPr>
                <a:t>HTTP://WWW.UWINDSOR.CA/BBHELP</a:t>
              </a:r>
              <a:endParaRPr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12" name="Google Shape;412;p62"/>
          <p:cNvSpPr txBox="1"/>
          <p:nvPr/>
        </p:nvSpPr>
        <p:spPr>
          <a:xfrm>
            <a:off x="76200" y="3882525"/>
            <a:ext cx="22548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</a:pPr>
            <a:r>
              <a:rPr lang="en"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OFFICE OF OPEN LEARNING</a:t>
            </a:r>
            <a:br>
              <a:rPr lang="en"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8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17"/>
              </a:rPr>
              <a:t>HTTPS://CTL2.UWINDSOR.CA/OPENLEARNING/WORKSHOPS/</a:t>
            </a:r>
            <a:r>
              <a:rPr lang="en"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13" name="Google Shape;413;p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963" y="3162775"/>
            <a:ext cx="924437" cy="5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2"/>
          <p:cNvSpPr txBox="1"/>
          <p:nvPr/>
        </p:nvSpPr>
        <p:spPr>
          <a:xfrm>
            <a:off x="3391700" y="4593525"/>
            <a:ext cx="27930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the slides at: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19"/>
              </a:rPr>
              <a:t>https://rebrand.ly/NFO_2021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			   vs		Synchronous</a:t>
            </a:r>
            <a:endParaRPr/>
          </a:p>
        </p:txBody>
      </p:sp>
      <p:sp>
        <p:nvSpPr>
          <p:cNvPr id="291" name="Google Shape;291;p53"/>
          <p:cNvSpPr txBox="1"/>
          <p:nvPr>
            <p:ph idx="1" type="body"/>
          </p:nvPr>
        </p:nvSpPr>
        <p:spPr>
          <a:xfrm>
            <a:off x="311700" y="1152475"/>
            <a:ext cx="3999900" cy="3769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Announcements, email, messages, discussion forums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Low bandwidth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Work at own pace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Low pressure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Good for</a:t>
            </a:r>
            <a:r>
              <a:rPr lang="en" sz="1800"/>
              <a:t> collaboration, communication,  in different time zones, working, parenting, sick, rural and remote, poor internet access </a:t>
            </a:r>
            <a:endParaRPr sz="1800"/>
          </a:p>
        </p:txBody>
      </p:sp>
      <p:sp>
        <p:nvSpPr>
          <p:cNvPr id="292" name="Google Shape;292;p53"/>
          <p:cNvSpPr txBox="1"/>
          <p:nvPr>
            <p:ph idx="2" type="body"/>
          </p:nvPr>
        </p:nvSpPr>
        <p:spPr>
          <a:xfrm>
            <a:off x="4832400" y="1152475"/>
            <a:ext cx="3999900" cy="3769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Collaborate</a:t>
            </a:r>
            <a:r>
              <a:rPr b="1" lang="en" sz="1800"/>
              <a:t>, MS Teams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High bandwidth required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Everyone has to be available at the same time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High pressure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Good for</a:t>
            </a:r>
            <a:r>
              <a:rPr lang="en" sz="1800"/>
              <a:t> real-time collaboration,  demonstrating complex concepts, software, dialogue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the flipped?  </a:t>
            </a:r>
            <a:endParaRPr/>
          </a:p>
        </p:txBody>
      </p:sp>
      <p:sp>
        <p:nvSpPr>
          <p:cNvPr id="298" name="Google Shape;298;p54"/>
          <p:cNvSpPr txBox="1"/>
          <p:nvPr>
            <p:ph idx="1" type="body"/>
          </p:nvPr>
        </p:nvSpPr>
        <p:spPr>
          <a:xfrm>
            <a:off x="311700" y="1152475"/>
            <a:ext cx="453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Before class</a:t>
            </a:r>
            <a:endParaRPr b="1" sz="1700"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700"/>
              <a:t>Watch pre-recorded mini-lectures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700"/>
              <a:t>Complete readings / preliminary activities</a:t>
            </a:r>
            <a:endParaRPr sz="1700"/>
          </a:p>
          <a:p>
            <a:pPr indent="0" lvl="0" marL="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/>
              <a:t>Live class</a:t>
            </a:r>
            <a:endParaRPr b="1" sz="1700"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700"/>
              <a:t>Collaborative problem solving / Active learning / Exploration of complex concepts</a:t>
            </a:r>
            <a:endParaRPr sz="1700"/>
          </a:p>
          <a:p>
            <a:pPr indent="0" lvl="0" marL="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/>
              <a:t>After class</a:t>
            </a:r>
            <a:endParaRPr b="1" sz="1700"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700"/>
              <a:t>Reinforce learning with quiz, minute paper, reflection etc. 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700"/>
              <a:t>Prepare for next class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99" name="Google Shape;2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175" y="1533025"/>
            <a:ext cx="4050951" cy="21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platform to use?</a:t>
            </a:r>
            <a:endParaRPr/>
          </a:p>
        </p:txBody>
      </p:sp>
      <p:sp>
        <p:nvSpPr>
          <p:cNvPr id="305" name="Google Shape;305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Blackboard Collaborate Ultra (Virtual Classroom)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Hosted directly in course 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Instructor playlist: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https://www.youtube.com/playlist?list=PLS2OXDDTttS2CFb1ao47FcgBaXa-SPCey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 captions possible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/>
          <p:nvPr/>
        </p:nvSpPr>
        <p:spPr>
          <a:xfrm>
            <a:off x="456942" y="820031"/>
            <a:ext cx="1917600" cy="411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6"/>
          <p:cNvSpPr txBox="1"/>
          <p:nvPr/>
        </p:nvSpPr>
        <p:spPr>
          <a:xfrm>
            <a:off x="0" y="-4"/>
            <a:ext cx="9144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Oswald"/>
                <a:ea typeface="Oswald"/>
                <a:cs typeface="Oswald"/>
                <a:sym typeface="Oswald"/>
              </a:rPr>
              <a:t> Steps to Creating a Microlecture/video</a:t>
            </a:r>
            <a:endParaRPr b="1" sz="27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2" name="Google Shape;31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901" y="519125"/>
            <a:ext cx="747700" cy="7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6"/>
          <p:cNvSpPr txBox="1"/>
          <p:nvPr/>
        </p:nvSpPr>
        <p:spPr>
          <a:xfrm>
            <a:off x="456943" y="1293775"/>
            <a:ext cx="19176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Plan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4" name="Google Shape;314;p56"/>
          <p:cNvSpPr txBox="1"/>
          <p:nvPr/>
        </p:nvSpPr>
        <p:spPr>
          <a:xfrm>
            <a:off x="456942" y="1763844"/>
            <a:ext cx="19176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Plan what you want your students to get out of the video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Is a video the best choice for this content?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What do you want to say?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What do you want to record: Screencast, voice over PPT, webcam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Where will you record? What tools do you need?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Plan for short chunks of content - preferably 15-30min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5" name="Google Shape;315;p56"/>
          <p:cNvSpPr/>
          <p:nvPr/>
        </p:nvSpPr>
        <p:spPr>
          <a:xfrm>
            <a:off x="2581017" y="820031"/>
            <a:ext cx="1917600" cy="411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6"/>
          <p:cNvSpPr txBox="1"/>
          <p:nvPr/>
        </p:nvSpPr>
        <p:spPr>
          <a:xfrm>
            <a:off x="2581018" y="1293775"/>
            <a:ext cx="19176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Record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7" name="Google Shape;317;p56"/>
          <p:cNvSpPr txBox="1"/>
          <p:nvPr/>
        </p:nvSpPr>
        <p:spPr>
          <a:xfrm>
            <a:off x="2581017" y="1763844"/>
            <a:ext cx="19176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Select a video recording tool e.g. PowerPoint, </a:t>
            </a:r>
            <a:r>
              <a:rPr lang="en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YuJa,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MS Teams/Stream, Collaborate, Zoom, APowersoft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Do a test recording and watch back - check for sound particularly and lighting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Record your lecture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Export or publish recording: Depending on what you recorded in may need to upload to service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8" name="Google Shape;318;p56"/>
          <p:cNvSpPr/>
          <p:nvPr/>
        </p:nvSpPr>
        <p:spPr>
          <a:xfrm>
            <a:off x="4705092" y="820031"/>
            <a:ext cx="1917600" cy="411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6"/>
          <p:cNvSpPr txBox="1"/>
          <p:nvPr/>
        </p:nvSpPr>
        <p:spPr>
          <a:xfrm>
            <a:off x="4705093" y="1293775"/>
            <a:ext cx="19176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Host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0" name="Google Shape;320;p56"/>
          <p:cNvSpPr txBox="1"/>
          <p:nvPr/>
        </p:nvSpPr>
        <p:spPr>
          <a:xfrm>
            <a:off x="4705092" y="1763844"/>
            <a:ext cx="19176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Where will you store your video e.g. MS Stream, YouTube?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HINT: Don’t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upload video files to Blackboard Learn, but linking from a streaming service is OK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MS Stream and YouTube will automatically create captions (may need to be edited for accuracy)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If using MS Stream, create class Group first to share video with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1" name="Google Shape;321;p56"/>
          <p:cNvSpPr/>
          <p:nvPr/>
        </p:nvSpPr>
        <p:spPr>
          <a:xfrm>
            <a:off x="6829167" y="820031"/>
            <a:ext cx="1917600" cy="4111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6"/>
          <p:cNvSpPr txBox="1"/>
          <p:nvPr/>
        </p:nvSpPr>
        <p:spPr>
          <a:xfrm>
            <a:off x="6829168" y="1293775"/>
            <a:ext cx="19176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Share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3" name="Google Shape;323;p56"/>
          <p:cNvSpPr txBox="1"/>
          <p:nvPr/>
        </p:nvSpPr>
        <p:spPr>
          <a:xfrm>
            <a:off x="6829175" y="1763855"/>
            <a:ext cx="1917600" cy="2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Create a content area on Blackboard for microlectures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Copy link from streaming service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Create an Item or Weblink, give it a descriptive title  e.g. </a:t>
            </a:r>
            <a:r>
              <a:rPr i="1" lang="en" sz="1100">
                <a:latin typeface="Source Sans Pro"/>
                <a:ea typeface="Source Sans Pro"/>
                <a:cs typeface="Source Sans Pro"/>
                <a:sym typeface="Source Sans Pro"/>
              </a:rPr>
              <a:t>Lecture 1: Torts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and paste in link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AutoNum type="arabicPeriod"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If using MS Stream, have to share with whole institution or a group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&quot;&quot;" id="324" name="Google Shape;3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4802" y="437948"/>
            <a:ext cx="910050" cy="9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6"/>
          <p:cNvSpPr txBox="1"/>
          <p:nvPr/>
        </p:nvSpPr>
        <p:spPr>
          <a:xfrm>
            <a:off x="4705100" y="4747025"/>
            <a:ext cx="16839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video service by Seanau from the Noun Project</a:t>
            </a:r>
            <a:endParaRPr sz="500"/>
          </a:p>
        </p:txBody>
      </p:sp>
      <p:pic>
        <p:nvPicPr>
          <p:cNvPr id="326" name="Google Shape;32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875" y="519125"/>
            <a:ext cx="910051" cy="91005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6"/>
          <p:cNvSpPr txBox="1"/>
          <p:nvPr/>
        </p:nvSpPr>
        <p:spPr>
          <a:xfrm>
            <a:off x="456950" y="4747025"/>
            <a:ext cx="15756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Planning by Iconstock from the Noun Project</a:t>
            </a:r>
            <a:endParaRPr sz="500"/>
          </a:p>
        </p:txBody>
      </p:sp>
      <p:sp>
        <p:nvSpPr>
          <p:cNvPr id="328" name="Google Shape;328;p56"/>
          <p:cNvSpPr txBox="1"/>
          <p:nvPr/>
        </p:nvSpPr>
        <p:spPr>
          <a:xfrm>
            <a:off x="2581025" y="4899425"/>
            <a:ext cx="39603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Adapted from California Virtual College Online Education Initiative: </a:t>
            </a:r>
            <a:r>
              <a:rPr lang="en" sz="500" u="sng">
                <a:solidFill>
                  <a:schemeClr val="hlink"/>
                </a:solidFill>
                <a:hlinkClick r:id="rId6"/>
              </a:rPr>
              <a:t>http://tiny.cc/b0vlqz</a:t>
            </a:r>
            <a:r>
              <a:rPr lang="en" sz="500"/>
              <a:t> </a:t>
            </a:r>
            <a:endParaRPr sz="500"/>
          </a:p>
        </p:txBody>
      </p:sp>
      <p:sp>
        <p:nvSpPr>
          <p:cNvPr id="329" name="Google Shape;329;p56"/>
          <p:cNvSpPr txBox="1"/>
          <p:nvPr/>
        </p:nvSpPr>
        <p:spPr>
          <a:xfrm>
            <a:off x="6829175" y="4747025"/>
            <a:ext cx="1917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video sharing by ProSymbols from the Noun Project</a:t>
            </a:r>
            <a:endParaRPr sz="500"/>
          </a:p>
        </p:txBody>
      </p:sp>
      <p:pic>
        <p:nvPicPr>
          <p:cNvPr id="330" name="Google Shape;330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4125" y="600309"/>
            <a:ext cx="747700" cy="747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/>
          <p:nvPr>
            <p:ph idx="1" type="body"/>
          </p:nvPr>
        </p:nvSpPr>
        <p:spPr>
          <a:xfrm>
            <a:off x="56650" y="1982625"/>
            <a:ext cx="2061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/>
              <a:t>Think of Blackboard as your learning hub</a:t>
            </a:r>
            <a:endParaRPr b="1" i="1"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336" name="Google Shape;33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125" y="365625"/>
            <a:ext cx="6696874" cy="446454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7"/>
          <p:cNvSpPr txBox="1"/>
          <p:nvPr/>
        </p:nvSpPr>
        <p:spPr>
          <a:xfrm>
            <a:off x="0" y="4556700"/>
            <a:ext cx="30000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Alina Grubnyak</a:t>
            </a:r>
            <a:r>
              <a:rPr lang="en" sz="1050">
                <a:solidFill>
                  <a:srgbClr val="111111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" sz="1050" u="sng">
                <a:solidFill>
                  <a:srgbClr val="767676"/>
                </a:solidFill>
                <a:highlight>
                  <a:srgbClr val="F5F5F5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</a:t>
            </a:r>
            <a:endParaRPr/>
          </a:p>
        </p:txBody>
      </p:sp>
      <p:sp>
        <p:nvSpPr>
          <p:cNvPr id="343" name="Google Shape;343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test first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want to buy a microphone- see recommended equipment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750" y="1993975"/>
            <a:ext cx="5164875" cy="31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9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7" name="Google Shape;347;p58"/>
          <p:cNvSpPr/>
          <p:nvPr/>
        </p:nvSpPr>
        <p:spPr>
          <a:xfrm>
            <a:off x="0" y="4313250"/>
            <a:ext cx="9082200" cy="83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9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314845" y="686881"/>
            <a:ext cx="3892784" cy="38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9"/>
          <p:cNvSpPr txBox="1"/>
          <p:nvPr/>
        </p:nvSpPr>
        <p:spPr>
          <a:xfrm>
            <a:off x="558761" y="467591"/>
            <a:ext cx="79932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Province of Ontario, there are over 40,000 students in universities registered with accessibility services.  </a:t>
            </a:r>
            <a:endParaRPr sz="1100"/>
          </a:p>
        </p:txBody>
      </p:sp>
      <p:sp>
        <p:nvSpPr>
          <p:cNvPr id="354" name="Google Shape;354;p59"/>
          <p:cNvSpPr txBox="1"/>
          <p:nvPr/>
        </p:nvSpPr>
        <p:spPr>
          <a:xfrm>
            <a:off x="575385" y="4501702"/>
            <a:ext cx="7993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(Ministry of Training, Colleges, and Universities, 2018)</a:t>
            </a:r>
            <a:endParaRPr sz="1100"/>
          </a:p>
        </p:txBody>
      </p:sp>
      <p:pic>
        <p:nvPicPr>
          <p:cNvPr id="355" name="Google Shape;35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325" y="1275500"/>
            <a:ext cx="2377625" cy="237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705" y="1580305"/>
            <a:ext cx="2912754" cy="292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Engaging online students</a:t>
            </a:r>
            <a:endParaRPr/>
          </a:p>
        </p:txBody>
      </p:sp>
      <p:sp>
        <p:nvSpPr>
          <p:cNvPr id="362" name="Google Shape;362;p60"/>
          <p:cNvSpPr txBox="1"/>
          <p:nvPr>
            <p:ph idx="1" type="body"/>
          </p:nvPr>
        </p:nvSpPr>
        <p:spPr>
          <a:xfrm>
            <a:off x="0" y="1152475"/>
            <a:ext cx="5589000" cy="19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Regular check in - Communication and assessment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Online allows for Multimodal learning experience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One option for building free </a:t>
            </a:r>
            <a:r>
              <a:rPr lang="en" sz="1500"/>
              <a:t>interactions</a:t>
            </a:r>
            <a:r>
              <a:rPr lang="en" sz="1500"/>
              <a:t>:</a:t>
            </a:r>
            <a:br>
              <a:rPr lang="en" sz="1500"/>
            </a:br>
            <a:r>
              <a:rPr lang="en" sz="1500" u="sng">
                <a:solidFill>
                  <a:schemeClr val="hlink"/>
                </a:solidFill>
                <a:hlinkClick r:id="rId3"/>
              </a:rPr>
              <a:t>https://h5pstudio.ecampusontario.ca/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Polling:</a:t>
            </a:r>
            <a:br>
              <a:rPr lang="en" sz="1500"/>
            </a:br>
            <a:r>
              <a:rPr lang="en" sz="1500" u="sng">
                <a:solidFill>
                  <a:schemeClr val="hlink"/>
                </a:solidFill>
                <a:hlinkClick r:id="rId4"/>
              </a:rPr>
              <a:t>https://www.mentimeter.com/</a:t>
            </a:r>
            <a:r>
              <a:rPr lang="en" sz="1500"/>
              <a:t>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Free “gamified” questioning:</a:t>
            </a:r>
            <a:br>
              <a:rPr lang="en" sz="1500"/>
            </a:br>
            <a:r>
              <a:rPr lang="en" sz="1500" u="sng">
                <a:solidFill>
                  <a:schemeClr val="hlink"/>
                </a:solidFill>
                <a:hlinkClick r:id="rId5"/>
              </a:rPr>
              <a:t>https://kahoot.com/</a:t>
            </a:r>
            <a:endParaRPr sz="1500"/>
          </a:p>
        </p:txBody>
      </p:sp>
      <p:pic>
        <p:nvPicPr>
          <p:cNvPr id="363" name="Google Shape;363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7798" y="132875"/>
            <a:ext cx="3389694" cy="220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000" y="3531975"/>
            <a:ext cx="5733901" cy="13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7850" y="2777225"/>
            <a:ext cx="3276151" cy="23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ccentBoxVTI">
  <a:themeElements>
    <a:clrScheme name="AnalogousFromDarkSeedLeftStep">
      <a:dk1>
        <a:srgbClr val="000000"/>
      </a:dk1>
      <a:lt1>
        <a:srgbClr val="FFFFFF"/>
      </a:lt1>
      <a:dk2>
        <a:srgbClr val="242841"/>
      </a:dk2>
      <a:lt2>
        <a:srgbClr val="E2E8E5"/>
      </a:lt2>
      <a:accent1>
        <a:srgbClr val="C34D81"/>
      </a:accent1>
      <a:accent2>
        <a:srgbClr val="B13BA1"/>
      </a:accent2>
      <a:accent3>
        <a:srgbClr val="A24DC3"/>
      </a:accent3>
      <a:accent4>
        <a:srgbClr val="6441B4"/>
      </a:accent4>
      <a:accent5>
        <a:srgbClr val="4D5AC3"/>
      </a:accent5>
      <a:accent6>
        <a:srgbClr val="3B79B1"/>
      </a:accent6>
      <a:hlink>
        <a:srgbClr val="6D67C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80E64B3670448A00908084D071944" ma:contentTypeVersion="11" ma:contentTypeDescription="Create a new document." ma:contentTypeScope="" ma:versionID="e167d1f91bb94a63059e87e47a53e88f">
  <xsd:schema xmlns:xsd="http://www.w3.org/2001/XMLSchema" xmlns:xs="http://www.w3.org/2001/XMLSchema" xmlns:p="http://schemas.microsoft.com/office/2006/metadata/properties" xmlns:ns2="09c8ec77-5034-4274-876e-8b9218806734" xmlns:ns3="84cfa87b-2ea5-452b-b8f9-dd5df0fd88b3" targetNamespace="http://schemas.microsoft.com/office/2006/metadata/properties" ma:root="true" ma:fieldsID="10a33e7f22ae2012cccaad50d05a6ff6" ns2:_="" ns3:_="">
    <xsd:import namespace="09c8ec77-5034-4274-876e-8b9218806734"/>
    <xsd:import namespace="84cfa87b-2ea5-452b-b8f9-dd5df0fd88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8ec77-5034-4274-876e-8b9218806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fa87b-2ea5-452b-b8f9-dd5df0fd88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EE60FB-4D3A-47E0-ACCF-5CAD76521DB9}"/>
</file>

<file path=customXml/itemProps2.xml><?xml version="1.0" encoding="utf-8"?>
<ds:datastoreItem xmlns:ds="http://schemas.openxmlformats.org/officeDocument/2006/customXml" ds:itemID="{CDEC280C-48B6-4A33-87B1-7100237EC720}"/>
</file>

<file path=customXml/itemProps3.xml><?xml version="1.0" encoding="utf-8"?>
<ds:datastoreItem xmlns:ds="http://schemas.openxmlformats.org/officeDocument/2006/customXml" ds:itemID="{299A4FDD-4878-418A-873A-11F93B0A694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0x01010063A80E64B3670448A00908084D071944</vt:lpwstr>
  </property>
</Properties>
</file>