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Lst>
  <p:notesMasterIdLst>
    <p:notesMasterId r:id="rId86"/>
  </p:notesMasterIdLst>
  <p:sldIdLst>
    <p:sldId id="256" r:id="rId3"/>
    <p:sldId id="264" r:id="rId4"/>
    <p:sldId id="289" r:id="rId5"/>
    <p:sldId id="351" r:id="rId6"/>
    <p:sldId id="352" r:id="rId7"/>
    <p:sldId id="353" r:id="rId8"/>
    <p:sldId id="354"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298" r:id="rId37"/>
    <p:sldId id="259" r:id="rId38"/>
    <p:sldId id="301" r:id="rId39"/>
    <p:sldId id="302" r:id="rId40"/>
    <p:sldId id="319" r:id="rId41"/>
    <p:sldId id="321" r:id="rId42"/>
    <p:sldId id="304" r:id="rId43"/>
    <p:sldId id="349" r:id="rId44"/>
    <p:sldId id="320" r:id="rId45"/>
    <p:sldId id="305" r:id="rId46"/>
    <p:sldId id="310" r:id="rId47"/>
    <p:sldId id="307" r:id="rId48"/>
    <p:sldId id="322" r:id="rId49"/>
    <p:sldId id="308" r:id="rId50"/>
    <p:sldId id="309" r:id="rId51"/>
    <p:sldId id="306" r:id="rId52"/>
    <p:sldId id="324" r:id="rId53"/>
    <p:sldId id="311" r:id="rId54"/>
    <p:sldId id="327" r:id="rId55"/>
    <p:sldId id="326" r:id="rId56"/>
    <p:sldId id="312" r:id="rId57"/>
    <p:sldId id="299"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13" r:id="rId77"/>
    <p:sldId id="314" r:id="rId78"/>
    <p:sldId id="315" r:id="rId79"/>
    <p:sldId id="316" r:id="rId80"/>
    <p:sldId id="328" r:id="rId81"/>
    <p:sldId id="329" r:id="rId82"/>
    <p:sldId id="330" r:id="rId83"/>
    <p:sldId id="317" r:id="rId84"/>
    <p:sldId id="318"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EC"/>
    <a:srgbClr val="FFEFB3"/>
    <a:srgbClr val="EEEFDD"/>
    <a:srgbClr val="677A58"/>
    <a:srgbClr val="617257"/>
    <a:srgbClr val="CFED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97" autoAdjust="0"/>
  </p:normalViewPr>
  <p:slideViewPr>
    <p:cSldViewPr snapToGrid="0" snapToObjects="1">
      <p:cViewPr varScale="1">
        <p:scale>
          <a:sx n="61" d="100"/>
          <a:sy n="61" d="100"/>
        </p:scale>
        <p:origin x="105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D5473-16D0-42D2-A215-20ADABA563CF}"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en-CA"/>
        </a:p>
      </dgm:t>
    </dgm:pt>
    <dgm:pt modelId="{53F86AAC-6095-4580-BAB2-71A846EB7D10}">
      <dgm:prSet phldrT="[Text]"/>
      <dgm:spPr/>
      <dgm:t>
        <a:bodyPr/>
        <a:lstStyle/>
        <a:p>
          <a:r>
            <a:rPr lang="en-CA" dirty="0"/>
            <a:t>Performance Management</a:t>
          </a:r>
        </a:p>
      </dgm:t>
    </dgm:pt>
    <dgm:pt modelId="{E674B494-38FC-4CEE-9422-45306865FAEB}" type="parTrans" cxnId="{68156FCB-0A91-4511-8D33-39B8FA0CBFB8}">
      <dgm:prSet/>
      <dgm:spPr/>
      <dgm:t>
        <a:bodyPr/>
        <a:lstStyle/>
        <a:p>
          <a:endParaRPr lang="en-CA"/>
        </a:p>
      </dgm:t>
    </dgm:pt>
    <dgm:pt modelId="{26D1D742-39AC-4B2D-ADE4-52BFC7D1301E}" type="sibTrans" cxnId="{68156FCB-0A91-4511-8D33-39B8FA0CBFB8}">
      <dgm:prSet/>
      <dgm:spPr/>
      <dgm:t>
        <a:bodyPr/>
        <a:lstStyle/>
        <a:p>
          <a:endParaRPr lang="en-CA"/>
        </a:p>
      </dgm:t>
    </dgm:pt>
    <dgm:pt modelId="{66C57FDC-E136-4297-9C3A-A5B960AEA657}">
      <dgm:prSet phldrT="[Text]"/>
      <dgm:spPr/>
      <dgm:t>
        <a:bodyPr/>
        <a:lstStyle/>
        <a:p>
          <a:r>
            <a:rPr lang="en-CA" dirty="0"/>
            <a:t>Coaching, Counseling, Developing</a:t>
          </a:r>
        </a:p>
      </dgm:t>
    </dgm:pt>
    <dgm:pt modelId="{98334554-9599-4EAA-82E7-54B10F68D1EE}" type="parTrans" cxnId="{BBC32E1E-71AE-420B-89A4-BEAA56188C9A}">
      <dgm:prSet/>
      <dgm:spPr/>
      <dgm:t>
        <a:bodyPr/>
        <a:lstStyle/>
        <a:p>
          <a:endParaRPr lang="en-CA" dirty="0"/>
        </a:p>
      </dgm:t>
    </dgm:pt>
    <dgm:pt modelId="{CAA3F7BB-752A-4241-BBD3-8BAFAB36987F}" type="sibTrans" cxnId="{BBC32E1E-71AE-420B-89A4-BEAA56188C9A}">
      <dgm:prSet/>
      <dgm:spPr/>
      <dgm:t>
        <a:bodyPr/>
        <a:lstStyle/>
        <a:p>
          <a:endParaRPr lang="en-CA"/>
        </a:p>
      </dgm:t>
    </dgm:pt>
    <dgm:pt modelId="{C6A984A9-3BEB-4F5C-869F-5CDF5465A91F}">
      <dgm:prSet phldrT="[Text]"/>
      <dgm:spPr/>
      <dgm:t>
        <a:bodyPr/>
        <a:lstStyle/>
        <a:p>
          <a:r>
            <a:rPr lang="en-CA" dirty="0"/>
            <a:t>Facilitate Setting Goals</a:t>
          </a:r>
        </a:p>
      </dgm:t>
    </dgm:pt>
    <dgm:pt modelId="{99B48A50-75A5-4A29-9F81-CECE52B6D1A0}" type="parTrans" cxnId="{D40F939F-C53A-4F1D-9BEA-B1D56CF7D873}">
      <dgm:prSet/>
      <dgm:spPr/>
      <dgm:t>
        <a:bodyPr/>
        <a:lstStyle/>
        <a:p>
          <a:endParaRPr lang="en-US"/>
        </a:p>
      </dgm:t>
    </dgm:pt>
    <dgm:pt modelId="{FA1F6947-1C03-4C68-862C-3F5833FBA54A}" type="sibTrans" cxnId="{D40F939F-C53A-4F1D-9BEA-B1D56CF7D873}">
      <dgm:prSet/>
      <dgm:spPr/>
      <dgm:t>
        <a:bodyPr/>
        <a:lstStyle/>
        <a:p>
          <a:endParaRPr lang="en-US"/>
        </a:p>
      </dgm:t>
    </dgm:pt>
    <dgm:pt modelId="{EABD30E3-4318-4C93-AFDA-EE8ED4630C70}">
      <dgm:prSet phldrT="[Text]"/>
      <dgm:spPr/>
      <dgm:t>
        <a:bodyPr/>
        <a:lstStyle/>
        <a:p>
          <a:r>
            <a:rPr lang="en-CA" dirty="0"/>
            <a:t>Performance Review</a:t>
          </a:r>
        </a:p>
      </dgm:t>
    </dgm:pt>
    <dgm:pt modelId="{462F3B18-FE8E-4EC9-83E4-0E46ACD7D887}" type="parTrans" cxnId="{82EA3252-2B08-4F30-8A68-20D0E22C7AEC}">
      <dgm:prSet/>
      <dgm:spPr/>
      <dgm:t>
        <a:bodyPr/>
        <a:lstStyle/>
        <a:p>
          <a:endParaRPr lang="en-US"/>
        </a:p>
      </dgm:t>
    </dgm:pt>
    <dgm:pt modelId="{AE944059-8C52-4009-9B85-59F3411BFC82}" type="sibTrans" cxnId="{82EA3252-2B08-4F30-8A68-20D0E22C7AEC}">
      <dgm:prSet/>
      <dgm:spPr/>
      <dgm:t>
        <a:bodyPr/>
        <a:lstStyle/>
        <a:p>
          <a:endParaRPr lang="en-US"/>
        </a:p>
      </dgm:t>
    </dgm:pt>
    <dgm:pt modelId="{3F63E9C3-B574-4C92-9010-98EE292972DD}" type="pres">
      <dgm:prSet presAssocID="{BB2D5473-16D0-42D2-A215-20ADABA563CF}" presName="Name0" presStyleCnt="0">
        <dgm:presLayoutVars>
          <dgm:chMax val="1"/>
          <dgm:dir/>
          <dgm:animLvl val="ctr"/>
          <dgm:resizeHandles val="exact"/>
        </dgm:presLayoutVars>
      </dgm:prSet>
      <dgm:spPr/>
      <dgm:t>
        <a:bodyPr/>
        <a:lstStyle/>
        <a:p>
          <a:endParaRPr lang="en-US"/>
        </a:p>
      </dgm:t>
    </dgm:pt>
    <dgm:pt modelId="{8D2680B6-6C38-463C-A6F4-2D3741D532D0}" type="pres">
      <dgm:prSet presAssocID="{53F86AAC-6095-4580-BAB2-71A846EB7D10}" presName="centerShape" presStyleLbl="node0" presStyleIdx="0" presStyleCnt="1"/>
      <dgm:spPr/>
      <dgm:t>
        <a:bodyPr/>
        <a:lstStyle/>
        <a:p>
          <a:endParaRPr lang="en-US"/>
        </a:p>
      </dgm:t>
    </dgm:pt>
    <dgm:pt modelId="{BDB6425E-C5C4-4BB3-8688-57FA1035F3D2}" type="pres">
      <dgm:prSet presAssocID="{98334554-9599-4EAA-82E7-54B10F68D1EE}" presName="parTrans" presStyleLbl="sibTrans2D1" presStyleIdx="0" presStyleCnt="3"/>
      <dgm:spPr/>
      <dgm:t>
        <a:bodyPr/>
        <a:lstStyle/>
        <a:p>
          <a:endParaRPr lang="en-US"/>
        </a:p>
      </dgm:t>
    </dgm:pt>
    <dgm:pt modelId="{68D9E7E9-B51C-4D15-8C7E-6EA2AE04E348}" type="pres">
      <dgm:prSet presAssocID="{98334554-9599-4EAA-82E7-54B10F68D1EE}" presName="connectorText" presStyleLbl="sibTrans2D1" presStyleIdx="0" presStyleCnt="3"/>
      <dgm:spPr/>
      <dgm:t>
        <a:bodyPr/>
        <a:lstStyle/>
        <a:p>
          <a:endParaRPr lang="en-US"/>
        </a:p>
      </dgm:t>
    </dgm:pt>
    <dgm:pt modelId="{FB16D137-B51B-4157-90BE-4120E55B0EDE}" type="pres">
      <dgm:prSet presAssocID="{66C57FDC-E136-4297-9C3A-A5B960AEA657}" presName="node" presStyleLbl="node1" presStyleIdx="0" presStyleCnt="3">
        <dgm:presLayoutVars>
          <dgm:bulletEnabled val="1"/>
        </dgm:presLayoutVars>
      </dgm:prSet>
      <dgm:spPr/>
      <dgm:t>
        <a:bodyPr/>
        <a:lstStyle/>
        <a:p>
          <a:endParaRPr lang="en-US"/>
        </a:p>
      </dgm:t>
    </dgm:pt>
    <dgm:pt modelId="{EEB218B5-FBF9-43A0-A4C9-6FDA45A77945}" type="pres">
      <dgm:prSet presAssocID="{99B48A50-75A5-4A29-9F81-CECE52B6D1A0}" presName="parTrans" presStyleLbl="sibTrans2D1" presStyleIdx="1" presStyleCnt="3"/>
      <dgm:spPr/>
      <dgm:t>
        <a:bodyPr/>
        <a:lstStyle/>
        <a:p>
          <a:endParaRPr lang="en-US"/>
        </a:p>
      </dgm:t>
    </dgm:pt>
    <dgm:pt modelId="{287759B5-E4C8-47F3-9B38-BFEDECDFF83F}" type="pres">
      <dgm:prSet presAssocID="{99B48A50-75A5-4A29-9F81-CECE52B6D1A0}" presName="connectorText" presStyleLbl="sibTrans2D1" presStyleIdx="1" presStyleCnt="3"/>
      <dgm:spPr/>
      <dgm:t>
        <a:bodyPr/>
        <a:lstStyle/>
        <a:p>
          <a:endParaRPr lang="en-US"/>
        </a:p>
      </dgm:t>
    </dgm:pt>
    <dgm:pt modelId="{E98E1471-71BD-4B36-BC7E-FCB623F22CDE}" type="pres">
      <dgm:prSet presAssocID="{C6A984A9-3BEB-4F5C-869F-5CDF5465A91F}" presName="node" presStyleLbl="node1" presStyleIdx="1" presStyleCnt="3">
        <dgm:presLayoutVars>
          <dgm:bulletEnabled val="1"/>
        </dgm:presLayoutVars>
      </dgm:prSet>
      <dgm:spPr/>
      <dgm:t>
        <a:bodyPr/>
        <a:lstStyle/>
        <a:p>
          <a:endParaRPr lang="en-US"/>
        </a:p>
      </dgm:t>
    </dgm:pt>
    <dgm:pt modelId="{496FA51A-6956-4FB8-8232-D873EAA6A7D2}" type="pres">
      <dgm:prSet presAssocID="{462F3B18-FE8E-4EC9-83E4-0E46ACD7D887}" presName="parTrans" presStyleLbl="sibTrans2D1" presStyleIdx="2" presStyleCnt="3"/>
      <dgm:spPr/>
      <dgm:t>
        <a:bodyPr/>
        <a:lstStyle/>
        <a:p>
          <a:endParaRPr lang="en-US"/>
        </a:p>
      </dgm:t>
    </dgm:pt>
    <dgm:pt modelId="{F9236BC4-E46B-49E1-B906-FBE9E0B2A806}" type="pres">
      <dgm:prSet presAssocID="{462F3B18-FE8E-4EC9-83E4-0E46ACD7D887}" presName="connectorText" presStyleLbl="sibTrans2D1" presStyleIdx="2" presStyleCnt="3"/>
      <dgm:spPr/>
      <dgm:t>
        <a:bodyPr/>
        <a:lstStyle/>
        <a:p>
          <a:endParaRPr lang="en-US"/>
        </a:p>
      </dgm:t>
    </dgm:pt>
    <dgm:pt modelId="{2963D9B7-3AB3-43A2-A59E-6040B3959EA0}" type="pres">
      <dgm:prSet presAssocID="{EABD30E3-4318-4C93-AFDA-EE8ED4630C70}" presName="node" presStyleLbl="node1" presStyleIdx="2" presStyleCnt="3">
        <dgm:presLayoutVars>
          <dgm:bulletEnabled val="1"/>
        </dgm:presLayoutVars>
      </dgm:prSet>
      <dgm:spPr/>
      <dgm:t>
        <a:bodyPr/>
        <a:lstStyle/>
        <a:p>
          <a:endParaRPr lang="en-US"/>
        </a:p>
      </dgm:t>
    </dgm:pt>
  </dgm:ptLst>
  <dgm:cxnLst>
    <dgm:cxn modelId="{251216B6-32AF-1C46-9EB4-CE40EC240703}" type="presOf" srcId="{EABD30E3-4318-4C93-AFDA-EE8ED4630C70}" destId="{2963D9B7-3AB3-43A2-A59E-6040B3959EA0}" srcOrd="0" destOrd="0" presId="urn:microsoft.com/office/officeart/2005/8/layout/radial5"/>
    <dgm:cxn modelId="{7F638C53-12BA-5C48-8C5D-8A16FFC64691}" type="presOf" srcId="{98334554-9599-4EAA-82E7-54B10F68D1EE}" destId="{BDB6425E-C5C4-4BB3-8688-57FA1035F3D2}" srcOrd="0" destOrd="0" presId="urn:microsoft.com/office/officeart/2005/8/layout/radial5"/>
    <dgm:cxn modelId="{99496009-CD16-2A42-BE8C-F50E4BAC9FF8}" type="presOf" srcId="{C6A984A9-3BEB-4F5C-869F-5CDF5465A91F}" destId="{E98E1471-71BD-4B36-BC7E-FCB623F22CDE}" srcOrd="0" destOrd="0" presId="urn:microsoft.com/office/officeart/2005/8/layout/radial5"/>
    <dgm:cxn modelId="{82EA3252-2B08-4F30-8A68-20D0E22C7AEC}" srcId="{53F86AAC-6095-4580-BAB2-71A846EB7D10}" destId="{EABD30E3-4318-4C93-AFDA-EE8ED4630C70}" srcOrd="2" destOrd="0" parTransId="{462F3B18-FE8E-4EC9-83E4-0E46ACD7D887}" sibTransId="{AE944059-8C52-4009-9B85-59F3411BFC82}"/>
    <dgm:cxn modelId="{68156FCB-0A91-4511-8D33-39B8FA0CBFB8}" srcId="{BB2D5473-16D0-42D2-A215-20ADABA563CF}" destId="{53F86AAC-6095-4580-BAB2-71A846EB7D10}" srcOrd="0" destOrd="0" parTransId="{E674B494-38FC-4CEE-9422-45306865FAEB}" sibTransId="{26D1D742-39AC-4B2D-ADE4-52BFC7D1301E}"/>
    <dgm:cxn modelId="{CFE64619-33DA-D442-98CA-E1D812793763}" type="presOf" srcId="{99B48A50-75A5-4A29-9F81-CECE52B6D1A0}" destId="{287759B5-E4C8-47F3-9B38-BFEDECDFF83F}" srcOrd="1" destOrd="0" presId="urn:microsoft.com/office/officeart/2005/8/layout/radial5"/>
    <dgm:cxn modelId="{E0572A25-8984-EC4B-893E-4A69E42D2755}" type="presOf" srcId="{53F86AAC-6095-4580-BAB2-71A846EB7D10}" destId="{8D2680B6-6C38-463C-A6F4-2D3741D532D0}" srcOrd="0" destOrd="0" presId="urn:microsoft.com/office/officeart/2005/8/layout/radial5"/>
    <dgm:cxn modelId="{FDB64F64-E132-8848-B8A9-84E2180D0762}" type="presOf" srcId="{462F3B18-FE8E-4EC9-83E4-0E46ACD7D887}" destId="{F9236BC4-E46B-49E1-B906-FBE9E0B2A806}" srcOrd="1" destOrd="0" presId="urn:microsoft.com/office/officeart/2005/8/layout/radial5"/>
    <dgm:cxn modelId="{7793DC65-A28C-EE44-9D3B-2825CBA077EC}" type="presOf" srcId="{99B48A50-75A5-4A29-9F81-CECE52B6D1A0}" destId="{EEB218B5-FBF9-43A0-A4C9-6FDA45A77945}" srcOrd="0" destOrd="0" presId="urn:microsoft.com/office/officeart/2005/8/layout/radial5"/>
    <dgm:cxn modelId="{3DDD8E2E-754E-D249-929D-75BB77B80422}" type="presOf" srcId="{98334554-9599-4EAA-82E7-54B10F68D1EE}" destId="{68D9E7E9-B51C-4D15-8C7E-6EA2AE04E348}" srcOrd="1" destOrd="0" presId="urn:microsoft.com/office/officeart/2005/8/layout/radial5"/>
    <dgm:cxn modelId="{6FC8417A-ED97-EA44-A6D4-FFCC1697D32E}" type="presOf" srcId="{66C57FDC-E136-4297-9C3A-A5B960AEA657}" destId="{FB16D137-B51B-4157-90BE-4120E55B0EDE}" srcOrd="0" destOrd="0" presId="urn:microsoft.com/office/officeart/2005/8/layout/radial5"/>
    <dgm:cxn modelId="{D40F939F-C53A-4F1D-9BEA-B1D56CF7D873}" srcId="{53F86AAC-6095-4580-BAB2-71A846EB7D10}" destId="{C6A984A9-3BEB-4F5C-869F-5CDF5465A91F}" srcOrd="1" destOrd="0" parTransId="{99B48A50-75A5-4A29-9F81-CECE52B6D1A0}" sibTransId="{FA1F6947-1C03-4C68-862C-3F5833FBA54A}"/>
    <dgm:cxn modelId="{72DE92B5-9548-824A-A918-DDB6A1B8BD14}" type="presOf" srcId="{462F3B18-FE8E-4EC9-83E4-0E46ACD7D887}" destId="{496FA51A-6956-4FB8-8232-D873EAA6A7D2}" srcOrd="0" destOrd="0" presId="urn:microsoft.com/office/officeart/2005/8/layout/radial5"/>
    <dgm:cxn modelId="{2C325C4A-0C30-C04D-BA6E-088EF8B9F5AF}" type="presOf" srcId="{BB2D5473-16D0-42D2-A215-20ADABA563CF}" destId="{3F63E9C3-B574-4C92-9010-98EE292972DD}" srcOrd="0" destOrd="0" presId="urn:microsoft.com/office/officeart/2005/8/layout/radial5"/>
    <dgm:cxn modelId="{BBC32E1E-71AE-420B-89A4-BEAA56188C9A}" srcId="{53F86AAC-6095-4580-BAB2-71A846EB7D10}" destId="{66C57FDC-E136-4297-9C3A-A5B960AEA657}" srcOrd="0" destOrd="0" parTransId="{98334554-9599-4EAA-82E7-54B10F68D1EE}" sibTransId="{CAA3F7BB-752A-4241-BBD3-8BAFAB36987F}"/>
    <dgm:cxn modelId="{0AE1D633-D4AE-A24E-801A-1C4457A2BC6E}" type="presParOf" srcId="{3F63E9C3-B574-4C92-9010-98EE292972DD}" destId="{8D2680B6-6C38-463C-A6F4-2D3741D532D0}" srcOrd="0" destOrd="0" presId="urn:microsoft.com/office/officeart/2005/8/layout/radial5"/>
    <dgm:cxn modelId="{840C1726-8B7F-A54E-A371-4054B1E97605}" type="presParOf" srcId="{3F63E9C3-B574-4C92-9010-98EE292972DD}" destId="{BDB6425E-C5C4-4BB3-8688-57FA1035F3D2}" srcOrd="1" destOrd="0" presId="urn:microsoft.com/office/officeart/2005/8/layout/radial5"/>
    <dgm:cxn modelId="{62371380-85E2-124D-A9B8-B2BC2312DE91}" type="presParOf" srcId="{BDB6425E-C5C4-4BB3-8688-57FA1035F3D2}" destId="{68D9E7E9-B51C-4D15-8C7E-6EA2AE04E348}" srcOrd="0" destOrd="0" presId="urn:microsoft.com/office/officeart/2005/8/layout/radial5"/>
    <dgm:cxn modelId="{C1D7C8F2-AB0E-AB4F-B13A-E031C81567B4}" type="presParOf" srcId="{3F63E9C3-B574-4C92-9010-98EE292972DD}" destId="{FB16D137-B51B-4157-90BE-4120E55B0EDE}" srcOrd="2" destOrd="0" presId="urn:microsoft.com/office/officeart/2005/8/layout/radial5"/>
    <dgm:cxn modelId="{8BB764EE-EBE6-2448-887B-31AC09CC96E7}" type="presParOf" srcId="{3F63E9C3-B574-4C92-9010-98EE292972DD}" destId="{EEB218B5-FBF9-43A0-A4C9-6FDA45A77945}" srcOrd="3" destOrd="0" presId="urn:microsoft.com/office/officeart/2005/8/layout/radial5"/>
    <dgm:cxn modelId="{B672219B-307D-3249-8C15-047F26A2C6A4}" type="presParOf" srcId="{EEB218B5-FBF9-43A0-A4C9-6FDA45A77945}" destId="{287759B5-E4C8-47F3-9B38-BFEDECDFF83F}" srcOrd="0" destOrd="0" presId="urn:microsoft.com/office/officeart/2005/8/layout/radial5"/>
    <dgm:cxn modelId="{0D916BF5-9A53-B64A-A3C5-4CDB17726BC6}" type="presParOf" srcId="{3F63E9C3-B574-4C92-9010-98EE292972DD}" destId="{E98E1471-71BD-4B36-BC7E-FCB623F22CDE}" srcOrd="4" destOrd="0" presId="urn:microsoft.com/office/officeart/2005/8/layout/radial5"/>
    <dgm:cxn modelId="{CF138155-1AAF-3A49-AC89-BEF029E59EA4}" type="presParOf" srcId="{3F63E9C3-B574-4C92-9010-98EE292972DD}" destId="{496FA51A-6956-4FB8-8232-D873EAA6A7D2}" srcOrd="5" destOrd="0" presId="urn:microsoft.com/office/officeart/2005/8/layout/radial5"/>
    <dgm:cxn modelId="{3F926FEB-D3A4-E141-A263-FF93B471A323}" type="presParOf" srcId="{496FA51A-6956-4FB8-8232-D873EAA6A7D2}" destId="{F9236BC4-E46B-49E1-B906-FBE9E0B2A806}" srcOrd="0" destOrd="0" presId="urn:microsoft.com/office/officeart/2005/8/layout/radial5"/>
    <dgm:cxn modelId="{EDF5EE1F-A50C-3543-A9A8-325E382B06EC}" type="presParOf" srcId="{3F63E9C3-B574-4C92-9010-98EE292972DD}" destId="{2963D9B7-3AB3-43A2-A59E-6040B3959EA0}"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2680B6-6C38-463C-A6F4-2D3741D532D0}">
      <dsp:nvSpPr>
        <dsp:cNvPr id="0" name=""/>
        <dsp:cNvSpPr/>
      </dsp:nvSpPr>
      <dsp:spPr>
        <a:xfrm>
          <a:off x="3641293" y="2456624"/>
          <a:ext cx="1753909" cy="175390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CA" sz="1700" kern="1200" dirty="0"/>
            <a:t>Performance Management</a:t>
          </a:r>
        </a:p>
      </dsp:txBody>
      <dsp:txXfrm>
        <a:off x="3898147" y="2713478"/>
        <a:ext cx="1240201" cy="1240201"/>
      </dsp:txXfrm>
    </dsp:sp>
    <dsp:sp modelId="{BDB6425E-C5C4-4BB3-8688-57FA1035F3D2}">
      <dsp:nvSpPr>
        <dsp:cNvPr id="0" name=""/>
        <dsp:cNvSpPr/>
      </dsp:nvSpPr>
      <dsp:spPr>
        <a:xfrm rot="16200000">
          <a:off x="4332832" y="1819113"/>
          <a:ext cx="370831" cy="59632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CA" sz="1400" kern="1200" dirty="0"/>
        </a:p>
      </dsp:txBody>
      <dsp:txXfrm>
        <a:off x="4388457" y="1994004"/>
        <a:ext cx="259582" cy="357797"/>
      </dsp:txXfrm>
    </dsp:sp>
    <dsp:sp modelId="{FB16D137-B51B-4157-90BE-4120E55B0EDE}">
      <dsp:nvSpPr>
        <dsp:cNvPr id="0" name=""/>
        <dsp:cNvSpPr/>
      </dsp:nvSpPr>
      <dsp:spPr>
        <a:xfrm>
          <a:off x="3641293" y="3031"/>
          <a:ext cx="1753909" cy="175390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CA" sz="1700" kern="1200" dirty="0"/>
            <a:t>Coaching, Counseling, Developing</a:t>
          </a:r>
        </a:p>
      </dsp:txBody>
      <dsp:txXfrm>
        <a:off x="3898147" y="259885"/>
        <a:ext cx="1240201" cy="1240201"/>
      </dsp:txXfrm>
    </dsp:sp>
    <dsp:sp modelId="{EEB218B5-FBF9-43A0-A4C9-6FDA45A77945}">
      <dsp:nvSpPr>
        <dsp:cNvPr id="0" name=""/>
        <dsp:cNvSpPr/>
      </dsp:nvSpPr>
      <dsp:spPr>
        <a:xfrm rot="1800000">
          <a:off x="5386179" y="3643564"/>
          <a:ext cx="370831" cy="596329"/>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393631" y="3735018"/>
        <a:ext cx="259582" cy="357797"/>
      </dsp:txXfrm>
    </dsp:sp>
    <dsp:sp modelId="{E98E1471-71BD-4B36-BC7E-FCB623F22CDE}">
      <dsp:nvSpPr>
        <dsp:cNvPr id="0" name=""/>
        <dsp:cNvSpPr/>
      </dsp:nvSpPr>
      <dsp:spPr>
        <a:xfrm>
          <a:off x="5766166" y="3683420"/>
          <a:ext cx="1753909" cy="1753909"/>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CA" sz="1700" kern="1200" dirty="0"/>
            <a:t>Facilitate Setting Goals</a:t>
          </a:r>
        </a:p>
      </dsp:txBody>
      <dsp:txXfrm>
        <a:off x="6023020" y="3940274"/>
        <a:ext cx="1240201" cy="1240201"/>
      </dsp:txXfrm>
    </dsp:sp>
    <dsp:sp modelId="{496FA51A-6956-4FB8-8232-D873EAA6A7D2}">
      <dsp:nvSpPr>
        <dsp:cNvPr id="0" name=""/>
        <dsp:cNvSpPr/>
      </dsp:nvSpPr>
      <dsp:spPr>
        <a:xfrm rot="9000000">
          <a:off x="3279484" y="3643564"/>
          <a:ext cx="370831" cy="596329"/>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0800000">
        <a:off x="3383281" y="3735018"/>
        <a:ext cx="259582" cy="357797"/>
      </dsp:txXfrm>
    </dsp:sp>
    <dsp:sp modelId="{2963D9B7-3AB3-43A2-A59E-6040B3959EA0}">
      <dsp:nvSpPr>
        <dsp:cNvPr id="0" name=""/>
        <dsp:cNvSpPr/>
      </dsp:nvSpPr>
      <dsp:spPr>
        <a:xfrm>
          <a:off x="1516419" y="3683420"/>
          <a:ext cx="1753909" cy="1753909"/>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CA" sz="1700" kern="1200" dirty="0"/>
            <a:t>Performance Review</a:t>
          </a:r>
        </a:p>
      </dsp:txBody>
      <dsp:txXfrm>
        <a:off x="1773273" y="3940274"/>
        <a:ext cx="1240201" cy="124020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9EF5C-A9E8-A149-BA58-BF6E5798263F}" type="datetimeFigureOut">
              <a:rPr lang="en-US" smtClean="0"/>
              <a:t>8/16/2018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319F7F-8FA8-314B-A724-B7151ECF4BAA}" type="slidenum">
              <a:rPr lang="en-US" smtClean="0"/>
              <a:t>‹#›</a:t>
            </a:fld>
            <a:endParaRPr lang="en-US"/>
          </a:p>
        </p:txBody>
      </p:sp>
    </p:spTree>
    <p:extLst>
      <p:ext uri="{BB962C8B-B14F-4D97-AF65-F5344CB8AC3E}">
        <p14:creationId xmlns:p14="http://schemas.microsoft.com/office/powerpoint/2010/main" val="20315559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1</a:t>
            </a:fld>
            <a:endParaRPr lang="en-US"/>
          </a:p>
        </p:txBody>
      </p:sp>
    </p:spTree>
    <p:extLst>
      <p:ext uri="{BB962C8B-B14F-4D97-AF65-F5344CB8AC3E}">
        <p14:creationId xmlns:p14="http://schemas.microsoft.com/office/powerpoint/2010/main" val="3700424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11</a:t>
            </a:fld>
            <a:endParaRPr lang="en-US"/>
          </a:p>
        </p:txBody>
      </p:sp>
    </p:spTree>
    <p:extLst>
      <p:ext uri="{BB962C8B-B14F-4D97-AF65-F5344CB8AC3E}">
        <p14:creationId xmlns:p14="http://schemas.microsoft.com/office/powerpoint/2010/main" val="1552856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12</a:t>
            </a:fld>
            <a:endParaRPr lang="en-US"/>
          </a:p>
        </p:txBody>
      </p:sp>
    </p:spTree>
    <p:extLst>
      <p:ext uri="{BB962C8B-B14F-4D97-AF65-F5344CB8AC3E}">
        <p14:creationId xmlns:p14="http://schemas.microsoft.com/office/powerpoint/2010/main" val="218028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13</a:t>
            </a:fld>
            <a:endParaRPr lang="en-US"/>
          </a:p>
        </p:txBody>
      </p:sp>
    </p:spTree>
    <p:extLst>
      <p:ext uri="{BB962C8B-B14F-4D97-AF65-F5344CB8AC3E}">
        <p14:creationId xmlns:p14="http://schemas.microsoft.com/office/powerpoint/2010/main" val="331733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14</a:t>
            </a:fld>
            <a:endParaRPr lang="en-US"/>
          </a:p>
        </p:txBody>
      </p:sp>
    </p:spTree>
    <p:extLst>
      <p:ext uri="{BB962C8B-B14F-4D97-AF65-F5344CB8AC3E}">
        <p14:creationId xmlns:p14="http://schemas.microsoft.com/office/powerpoint/2010/main" val="263739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15</a:t>
            </a:fld>
            <a:endParaRPr lang="en-US"/>
          </a:p>
        </p:txBody>
      </p:sp>
    </p:spTree>
    <p:extLst>
      <p:ext uri="{BB962C8B-B14F-4D97-AF65-F5344CB8AC3E}">
        <p14:creationId xmlns:p14="http://schemas.microsoft.com/office/powerpoint/2010/main" val="1010122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16</a:t>
            </a:fld>
            <a:endParaRPr lang="en-US"/>
          </a:p>
        </p:txBody>
      </p:sp>
    </p:spTree>
    <p:extLst>
      <p:ext uri="{BB962C8B-B14F-4D97-AF65-F5344CB8AC3E}">
        <p14:creationId xmlns:p14="http://schemas.microsoft.com/office/powerpoint/2010/main" val="466121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17</a:t>
            </a:fld>
            <a:endParaRPr lang="en-US"/>
          </a:p>
        </p:txBody>
      </p:sp>
    </p:spTree>
    <p:extLst>
      <p:ext uri="{BB962C8B-B14F-4D97-AF65-F5344CB8AC3E}">
        <p14:creationId xmlns:p14="http://schemas.microsoft.com/office/powerpoint/2010/main" val="63432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18</a:t>
            </a:fld>
            <a:endParaRPr lang="en-US"/>
          </a:p>
        </p:txBody>
      </p:sp>
    </p:spTree>
    <p:extLst>
      <p:ext uri="{BB962C8B-B14F-4D97-AF65-F5344CB8AC3E}">
        <p14:creationId xmlns:p14="http://schemas.microsoft.com/office/powerpoint/2010/main" val="1942433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9CDD9AA-2A2B-5C45-9CC0-44E142BD90B9}" type="slidenum">
              <a:rPr lang="en-US" smtClean="0"/>
              <a:t>19</a:t>
            </a:fld>
            <a:endParaRPr lang="en-US"/>
          </a:p>
        </p:txBody>
      </p:sp>
    </p:spTree>
    <p:extLst>
      <p:ext uri="{BB962C8B-B14F-4D97-AF65-F5344CB8AC3E}">
        <p14:creationId xmlns:p14="http://schemas.microsoft.com/office/powerpoint/2010/main" val="252927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aseline="0" dirty="0">
                <a:latin typeface="Calibri" charset="0"/>
              </a:rPr>
              <a:t>Some factors are related to the nature of the idea itself.  </a:t>
            </a:r>
          </a:p>
          <a:p>
            <a:endParaRPr lang="en-US" baseline="0" dirty="0">
              <a:latin typeface="Calibri" charset="0"/>
            </a:endParaRPr>
          </a:p>
          <a:p>
            <a:r>
              <a:rPr lang="en-US" baseline="0" dirty="0">
                <a:latin typeface="Calibri" charset="0"/>
              </a:rPr>
              <a:t>Some factors have to do with the university context. </a:t>
            </a:r>
          </a:p>
          <a:p>
            <a:endParaRPr lang="en-US" baseline="0" dirty="0">
              <a:latin typeface="Calibri" charset="0"/>
            </a:endParaRPr>
          </a:p>
          <a:p>
            <a:r>
              <a:rPr lang="en-US" baseline="0" dirty="0">
                <a:latin typeface="Calibri" charset="0"/>
              </a:rPr>
              <a:t>And some have to do with how identities operate in that context </a:t>
            </a:r>
            <a:r>
              <a:rPr lang="mr-IN" baseline="0" dirty="0">
                <a:latin typeface="Calibri" charset="0"/>
              </a:rPr>
              <a:t>–</a:t>
            </a:r>
            <a:r>
              <a:rPr lang="en-US" baseline="0" dirty="0">
                <a:latin typeface="Calibri" charset="0"/>
              </a:rPr>
              <a:t> and therefore who is involved. </a:t>
            </a:r>
            <a:endParaRPr lang="en-US" dirty="0">
              <a:latin typeface="Calibri"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27868" indent="-279949">
              <a:defRPr sz="2400">
                <a:solidFill>
                  <a:schemeClr val="tx1"/>
                </a:solidFill>
                <a:latin typeface="Arial" charset="0"/>
                <a:ea typeface="ＭＳ Ｐゴシック" charset="0"/>
              </a:defRPr>
            </a:lvl2pPr>
            <a:lvl3pPr marL="1119797" indent="-223959">
              <a:defRPr sz="2400">
                <a:solidFill>
                  <a:schemeClr val="tx1"/>
                </a:solidFill>
                <a:latin typeface="Arial" charset="0"/>
                <a:ea typeface="ＭＳ Ｐゴシック" charset="0"/>
              </a:defRPr>
            </a:lvl3pPr>
            <a:lvl4pPr marL="1567716" indent="-223959">
              <a:defRPr sz="2400">
                <a:solidFill>
                  <a:schemeClr val="tx1"/>
                </a:solidFill>
                <a:latin typeface="Arial" charset="0"/>
                <a:ea typeface="ＭＳ Ｐゴシック" charset="0"/>
              </a:defRPr>
            </a:lvl4pPr>
            <a:lvl5pPr marL="2015635" indent="-223959">
              <a:defRPr sz="2400">
                <a:solidFill>
                  <a:schemeClr val="tx1"/>
                </a:solidFill>
                <a:latin typeface="Arial" charset="0"/>
                <a:ea typeface="ＭＳ Ｐゴシック" charset="0"/>
              </a:defRPr>
            </a:lvl5pPr>
            <a:lvl6pPr marL="2463554" indent="-223959" eaLnBrk="0" fontAlgn="base" hangingPunct="0">
              <a:spcBef>
                <a:spcPct val="0"/>
              </a:spcBef>
              <a:spcAft>
                <a:spcPct val="0"/>
              </a:spcAft>
              <a:defRPr sz="2400">
                <a:solidFill>
                  <a:schemeClr val="tx1"/>
                </a:solidFill>
                <a:latin typeface="Arial" charset="0"/>
                <a:ea typeface="ＭＳ Ｐゴシック" charset="0"/>
              </a:defRPr>
            </a:lvl6pPr>
            <a:lvl7pPr marL="2911472" indent="-223959" eaLnBrk="0" fontAlgn="base" hangingPunct="0">
              <a:spcBef>
                <a:spcPct val="0"/>
              </a:spcBef>
              <a:spcAft>
                <a:spcPct val="0"/>
              </a:spcAft>
              <a:defRPr sz="2400">
                <a:solidFill>
                  <a:schemeClr val="tx1"/>
                </a:solidFill>
                <a:latin typeface="Arial" charset="0"/>
                <a:ea typeface="ＭＳ Ｐゴシック" charset="0"/>
              </a:defRPr>
            </a:lvl7pPr>
            <a:lvl8pPr marL="3359391" indent="-223959" eaLnBrk="0" fontAlgn="base" hangingPunct="0">
              <a:spcBef>
                <a:spcPct val="0"/>
              </a:spcBef>
              <a:spcAft>
                <a:spcPct val="0"/>
              </a:spcAft>
              <a:defRPr sz="2400">
                <a:solidFill>
                  <a:schemeClr val="tx1"/>
                </a:solidFill>
                <a:latin typeface="Arial" charset="0"/>
                <a:ea typeface="ＭＳ Ｐゴシック" charset="0"/>
              </a:defRPr>
            </a:lvl8pPr>
            <a:lvl9pPr marL="3807310" indent="-223959" eaLnBrk="0" fontAlgn="base" hangingPunct="0">
              <a:spcBef>
                <a:spcPct val="0"/>
              </a:spcBef>
              <a:spcAft>
                <a:spcPct val="0"/>
              </a:spcAft>
              <a:defRPr sz="2400">
                <a:solidFill>
                  <a:schemeClr val="tx1"/>
                </a:solidFill>
                <a:latin typeface="Arial" charset="0"/>
                <a:ea typeface="ＭＳ Ｐゴシック" charset="0"/>
              </a:defRPr>
            </a:lvl9pPr>
          </a:lstStyle>
          <a:p>
            <a:fld id="{83186C51-C47A-C24A-B059-6D64395165D1}" type="slidenum">
              <a:rPr lang="en-CA" sz="1200"/>
              <a:pPr/>
              <a:t>20</a:t>
            </a:fld>
            <a:endParaRPr lang="en-CA" sz="1200"/>
          </a:p>
        </p:txBody>
      </p:sp>
    </p:spTree>
    <p:extLst>
      <p:ext uri="{BB962C8B-B14F-4D97-AF65-F5344CB8AC3E}">
        <p14:creationId xmlns:p14="http://schemas.microsoft.com/office/powerpoint/2010/main" val="30834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a:t>
            </a:fld>
            <a:endParaRPr lang="en-US"/>
          </a:p>
        </p:txBody>
      </p:sp>
    </p:spTree>
    <p:extLst>
      <p:ext uri="{BB962C8B-B14F-4D97-AF65-F5344CB8AC3E}">
        <p14:creationId xmlns:p14="http://schemas.microsoft.com/office/powerpoint/2010/main" val="1177572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21</a:t>
            </a:fld>
            <a:endParaRPr lang="en-US"/>
          </a:p>
        </p:txBody>
      </p:sp>
    </p:spTree>
    <p:extLst>
      <p:ext uri="{BB962C8B-B14F-4D97-AF65-F5344CB8AC3E}">
        <p14:creationId xmlns:p14="http://schemas.microsoft.com/office/powerpoint/2010/main" val="846981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22</a:t>
            </a:fld>
            <a:endParaRPr lang="en-US"/>
          </a:p>
        </p:txBody>
      </p:sp>
    </p:spTree>
    <p:extLst>
      <p:ext uri="{BB962C8B-B14F-4D97-AF65-F5344CB8AC3E}">
        <p14:creationId xmlns:p14="http://schemas.microsoft.com/office/powerpoint/2010/main" val="2356852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23</a:t>
            </a:fld>
            <a:endParaRPr lang="en-US"/>
          </a:p>
        </p:txBody>
      </p:sp>
    </p:spTree>
    <p:extLst>
      <p:ext uri="{BB962C8B-B14F-4D97-AF65-F5344CB8AC3E}">
        <p14:creationId xmlns:p14="http://schemas.microsoft.com/office/powerpoint/2010/main" val="2359806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24</a:t>
            </a:fld>
            <a:endParaRPr lang="en-US"/>
          </a:p>
        </p:txBody>
      </p:sp>
    </p:spTree>
    <p:extLst>
      <p:ext uri="{BB962C8B-B14F-4D97-AF65-F5344CB8AC3E}">
        <p14:creationId xmlns:p14="http://schemas.microsoft.com/office/powerpoint/2010/main" val="1479386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25</a:t>
            </a:fld>
            <a:endParaRPr lang="en-US"/>
          </a:p>
        </p:txBody>
      </p:sp>
    </p:spTree>
    <p:extLst>
      <p:ext uri="{BB962C8B-B14F-4D97-AF65-F5344CB8AC3E}">
        <p14:creationId xmlns:p14="http://schemas.microsoft.com/office/powerpoint/2010/main" val="3957041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26</a:t>
            </a:fld>
            <a:endParaRPr lang="en-US"/>
          </a:p>
        </p:txBody>
      </p:sp>
    </p:spTree>
    <p:extLst>
      <p:ext uri="{BB962C8B-B14F-4D97-AF65-F5344CB8AC3E}">
        <p14:creationId xmlns:p14="http://schemas.microsoft.com/office/powerpoint/2010/main" val="1663286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CC19F-736E-1D45-8C28-F261306159B5}" type="slidenum">
              <a:rPr lang="en-US" smtClean="0"/>
              <a:t>27</a:t>
            </a:fld>
            <a:endParaRPr lang="en-US"/>
          </a:p>
        </p:txBody>
      </p:sp>
    </p:spTree>
    <p:extLst>
      <p:ext uri="{BB962C8B-B14F-4D97-AF65-F5344CB8AC3E}">
        <p14:creationId xmlns:p14="http://schemas.microsoft.com/office/powerpoint/2010/main" val="1395797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institution is made up of multiple stakeholders – students, faculty, sessional instructors, staff, administrators, community members, donors, and so on. Each layer is trying to </a:t>
            </a:r>
            <a:r>
              <a:rPr lang="en-US" sz="1200" kern="1200" dirty="0" smtClean="0">
                <a:solidFill>
                  <a:schemeClr val="tx1"/>
                </a:solidFill>
                <a:effectLst/>
                <a:latin typeface="+mn-lt"/>
                <a:ea typeface="+mn-ea"/>
                <a:cs typeface="+mn-cs"/>
              </a:rPr>
              <a:t>maximize achievement</a:t>
            </a:r>
            <a:r>
              <a:rPr lang="en-US" sz="1200" kern="1200" baseline="0" dirty="0" smtClean="0">
                <a:solidFill>
                  <a:schemeClr val="tx1"/>
                </a:solidFill>
                <a:effectLst/>
                <a:latin typeface="+mn-lt"/>
                <a:ea typeface="+mn-ea"/>
                <a:cs typeface="+mn-cs"/>
              </a:rPr>
              <a:t> of</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their interests and minimize their perceived threat.  So an initiative that seems like a good idea from one point of view can appear very threatening to the interests of another.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a:t>
            </a:r>
            <a:r>
              <a:rPr lang="en-US" sz="1200" kern="1200" dirty="0" smtClean="0">
                <a:solidFill>
                  <a:schemeClr val="tx1"/>
                </a:solidFill>
                <a:effectLst/>
                <a:latin typeface="+mn-lt"/>
                <a:ea typeface="+mn-ea"/>
                <a:cs typeface="+mn-cs"/>
              </a:rPr>
              <a:t>curriculum</a:t>
            </a:r>
            <a:r>
              <a:rPr lang="en-US" sz="1200" kern="1200" baseline="0" dirty="0" smtClean="0">
                <a:solidFill>
                  <a:schemeClr val="tx1"/>
                </a:solidFill>
                <a:effectLst/>
                <a:latin typeface="+mn-lt"/>
                <a:ea typeface="+mn-ea"/>
                <a:cs typeface="+mn-cs"/>
              </a:rPr>
              <a:t> re-design seems like a great idea if you’re interested in making programs more efficient, or more coherent for students, or if you’d like to see something new or different offered that’s more in line with how you see the discipline’s most important areas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but can seem like a terrible one to a faculty member who sees that as </a:t>
            </a:r>
            <a:r>
              <a:rPr lang="en-US" sz="1200" kern="1200" dirty="0" smtClean="0">
                <a:solidFill>
                  <a:schemeClr val="tx1"/>
                </a:solidFill>
                <a:effectLst/>
                <a:latin typeface="+mn-lt"/>
                <a:ea typeface="+mn-ea"/>
                <a:cs typeface="+mn-cs"/>
              </a:rPr>
              <a:t>“wasting” </a:t>
            </a:r>
            <a:r>
              <a:rPr lang="en-US" sz="1200" kern="1200" dirty="0">
                <a:solidFill>
                  <a:schemeClr val="tx1"/>
                </a:solidFill>
                <a:effectLst/>
                <a:latin typeface="+mn-lt"/>
                <a:ea typeface="+mn-ea"/>
                <a:cs typeface="+mn-cs"/>
              </a:rPr>
              <a:t>faculty time on teaching that they could be using to enhance their research.  </a:t>
            </a:r>
            <a:r>
              <a:rPr lang="en-US" sz="1200" kern="1200" dirty="0" smtClean="0">
                <a:solidFill>
                  <a:schemeClr val="tx1"/>
                </a:solidFill>
                <a:effectLst/>
                <a:latin typeface="+mn-lt"/>
                <a:ea typeface="+mn-ea"/>
                <a:cs typeface="+mn-cs"/>
              </a:rPr>
              <a:t>Or to</a:t>
            </a:r>
            <a:r>
              <a:rPr lang="en-US" sz="1200" kern="1200" baseline="0" dirty="0" smtClean="0">
                <a:solidFill>
                  <a:schemeClr val="tx1"/>
                </a:solidFill>
                <a:effectLst/>
                <a:latin typeface="+mn-lt"/>
                <a:ea typeface="+mn-ea"/>
                <a:cs typeface="+mn-cs"/>
              </a:rPr>
              <a:t> one who has courses they’re taught for a long time that they don’t want to see disrupted, or to one who is trying to protect specific disciplinary fields.  It may be popular with students </a:t>
            </a: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but it may also bring in a whole lot of things they see as harder, more group work, more active learning</a:t>
            </a:r>
            <a:r>
              <a:rPr lang="mr-IN" sz="1200" kern="1200" baseline="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The dean might be totally on board with some directions of re-design </a:t>
            </a:r>
            <a:r>
              <a:rPr lang="mr-IN" sz="1200" kern="1200" baseline="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but not with others</a:t>
            </a:r>
            <a:r>
              <a:rPr lang="mr-IN" sz="1200" kern="1200" baseline="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CA" sz="1200" kern="1200" dirty="0" smtClean="0">
                <a:solidFill>
                  <a:schemeClr val="tx1"/>
                </a:solidFill>
                <a:effectLst/>
                <a:latin typeface="+mn-lt"/>
                <a:ea typeface="+mn-ea"/>
                <a:cs typeface="+mn-cs"/>
              </a:rPr>
              <a:t>And </a:t>
            </a:r>
            <a:r>
              <a:rPr lang="en-CA" sz="1200" kern="1200" dirty="0">
                <a:solidFill>
                  <a:schemeClr val="tx1"/>
                </a:solidFill>
                <a:effectLst/>
                <a:latin typeface="+mn-lt"/>
                <a:ea typeface="+mn-ea"/>
                <a:cs typeface="+mn-cs"/>
              </a:rPr>
              <a:t>so on, and so on</a:t>
            </a:r>
            <a:r>
              <a:rPr lang="en-CA" sz="1200" kern="1200" dirty="0" smtClean="0">
                <a:solidFill>
                  <a:schemeClr val="tx1"/>
                </a:solidFill>
                <a:effectLst/>
                <a:latin typeface="+mn-lt"/>
                <a:ea typeface="+mn-ea"/>
                <a:cs typeface="+mn-cs"/>
              </a:rPr>
              <a:t>. It’s worth mapping those kinds of benefits and threats out when you’re thinking through a new </a:t>
            </a:r>
            <a:r>
              <a:rPr lang="en-CA" sz="1200" kern="1200" dirty="0" err="1" smtClean="0">
                <a:solidFill>
                  <a:schemeClr val="tx1"/>
                </a:solidFill>
                <a:effectLst/>
                <a:latin typeface="+mn-lt"/>
                <a:ea typeface="+mn-ea"/>
                <a:cs typeface="+mn-cs"/>
              </a:rPr>
              <a:t>initaitive</a:t>
            </a:r>
            <a:r>
              <a:rPr lang="mr-IN" sz="1200" kern="1200" dirty="0" smtClean="0">
                <a:solidFill>
                  <a:schemeClr val="tx1"/>
                </a:solidFill>
                <a:effectLst/>
                <a:latin typeface="+mn-lt"/>
                <a:ea typeface="+mn-ea"/>
                <a:cs typeface="+mn-cs"/>
              </a:rPr>
              <a:t>…</a:t>
            </a:r>
            <a:r>
              <a:rPr lang="en-CA" sz="1200" kern="1200" dirty="0" smtClean="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28</a:t>
            </a:fld>
            <a:endParaRPr lang="en-US"/>
          </a:p>
        </p:txBody>
      </p:sp>
    </p:spTree>
    <p:extLst>
      <p:ext uri="{BB962C8B-B14F-4D97-AF65-F5344CB8AC3E}">
        <p14:creationId xmlns:p14="http://schemas.microsoft.com/office/powerpoint/2010/main" val="1396296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29</a:t>
            </a:fld>
            <a:endParaRPr lang="en-US"/>
          </a:p>
        </p:txBody>
      </p:sp>
    </p:spTree>
    <p:extLst>
      <p:ext uri="{BB962C8B-B14F-4D97-AF65-F5344CB8AC3E}">
        <p14:creationId xmlns:p14="http://schemas.microsoft.com/office/powerpoint/2010/main" val="3039433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CC19F-736E-1D45-8C28-F261306159B5}" type="slidenum">
              <a:rPr lang="en-US" smtClean="0"/>
              <a:t>32</a:t>
            </a:fld>
            <a:endParaRPr lang="en-US"/>
          </a:p>
        </p:txBody>
      </p:sp>
    </p:spTree>
    <p:extLst>
      <p:ext uri="{BB962C8B-B14F-4D97-AF65-F5344CB8AC3E}">
        <p14:creationId xmlns:p14="http://schemas.microsoft.com/office/powerpoint/2010/main" val="1401708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CC19F-736E-1D45-8C28-F261306159B5}" type="slidenum">
              <a:rPr lang="en-US" smtClean="0"/>
              <a:t>4</a:t>
            </a:fld>
            <a:endParaRPr lang="en-US"/>
          </a:p>
        </p:txBody>
      </p:sp>
    </p:spTree>
    <p:extLst>
      <p:ext uri="{BB962C8B-B14F-4D97-AF65-F5344CB8AC3E}">
        <p14:creationId xmlns:p14="http://schemas.microsoft.com/office/powerpoint/2010/main" val="3772765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33</a:t>
            </a:fld>
            <a:endParaRPr lang="en-US"/>
          </a:p>
        </p:txBody>
      </p:sp>
    </p:spTree>
    <p:extLst>
      <p:ext uri="{BB962C8B-B14F-4D97-AF65-F5344CB8AC3E}">
        <p14:creationId xmlns:p14="http://schemas.microsoft.com/office/powerpoint/2010/main" val="1369739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3CC19F-736E-1D45-8C28-F261306159B5}" type="slidenum">
              <a:rPr lang="en-US" smtClean="0"/>
              <a:t>34</a:t>
            </a:fld>
            <a:endParaRPr lang="en-US"/>
          </a:p>
        </p:txBody>
      </p:sp>
    </p:spTree>
    <p:extLst>
      <p:ext uri="{BB962C8B-B14F-4D97-AF65-F5344CB8AC3E}">
        <p14:creationId xmlns:p14="http://schemas.microsoft.com/office/powerpoint/2010/main" val="3700994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35</a:t>
            </a:fld>
            <a:endParaRPr lang="en-US"/>
          </a:p>
        </p:txBody>
      </p:sp>
    </p:spTree>
    <p:extLst>
      <p:ext uri="{BB962C8B-B14F-4D97-AF65-F5344CB8AC3E}">
        <p14:creationId xmlns:p14="http://schemas.microsoft.com/office/powerpoint/2010/main" val="1177572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36</a:t>
            </a:fld>
            <a:endParaRPr lang="en-US"/>
          </a:p>
        </p:txBody>
      </p:sp>
    </p:spTree>
    <p:extLst>
      <p:ext uri="{BB962C8B-B14F-4D97-AF65-F5344CB8AC3E}">
        <p14:creationId xmlns:p14="http://schemas.microsoft.com/office/powerpoint/2010/main" val="431954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37</a:t>
            </a:fld>
            <a:endParaRPr lang="en-US"/>
          </a:p>
        </p:txBody>
      </p:sp>
    </p:spTree>
    <p:extLst>
      <p:ext uri="{BB962C8B-B14F-4D97-AF65-F5344CB8AC3E}">
        <p14:creationId xmlns:p14="http://schemas.microsoft.com/office/powerpoint/2010/main" val="4050580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38</a:t>
            </a:fld>
            <a:endParaRPr lang="en-US"/>
          </a:p>
        </p:txBody>
      </p:sp>
    </p:spTree>
    <p:extLst>
      <p:ext uri="{BB962C8B-B14F-4D97-AF65-F5344CB8AC3E}">
        <p14:creationId xmlns:p14="http://schemas.microsoft.com/office/powerpoint/2010/main" val="1008366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39</a:t>
            </a:fld>
            <a:endParaRPr lang="en-US"/>
          </a:p>
        </p:txBody>
      </p:sp>
    </p:spTree>
    <p:extLst>
      <p:ext uri="{BB962C8B-B14F-4D97-AF65-F5344CB8AC3E}">
        <p14:creationId xmlns:p14="http://schemas.microsoft.com/office/powerpoint/2010/main" val="3202452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Erika </a:t>
            </a:r>
          </a:p>
          <a:p>
            <a:r>
              <a:rPr lang="en-US" dirty="0" smtClean="0"/>
              <a:t>These</a:t>
            </a:r>
            <a:r>
              <a:rPr lang="en-US" baseline="0" dirty="0" smtClean="0"/>
              <a:t> </a:t>
            </a:r>
            <a:r>
              <a:rPr lang="en-US" baseline="0" dirty="0"/>
              <a:t>are some of the standard elements of mentorship that generally seem to from a part of the bigger picture </a:t>
            </a:r>
            <a:r>
              <a:rPr lang="mr-IN" baseline="0" dirty="0"/>
              <a:t>–</a:t>
            </a:r>
            <a:r>
              <a:rPr lang="en-US" baseline="0" dirty="0"/>
              <a:t> this is a much used diagram on the </a:t>
            </a:r>
            <a:r>
              <a:rPr lang="en-US" baseline="0" dirty="0" err="1"/>
              <a:t>Interwebs</a:t>
            </a:r>
            <a:r>
              <a:rPr lang="mr-IN" baseline="0" dirty="0"/>
              <a:t>…</a:t>
            </a:r>
            <a:r>
              <a:rPr lang="en-CA" baseline="0" dirty="0"/>
              <a:t> To note, though, an important features does seem to be missing from this rather action oriented model </a:t>
            </a:r>
            <a:r>
              <a:rPr lang="mr-IN" baseline="0" dirty="0"/>
              <a:t>–</a:t>
            </a:r>
            <a:r>
              <a:rPr lang="en-CA" baseline="0" dirty="0"/>
              <a:t> click.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40</a:t>
            </a:fld>
            <a:endParaRPr lang="en-US"/>
          </a:p>
        </p:txBody>
      </p:sp>
    </p:spTree>
    <p:extLst>
      <p:ext uri="{BB962C8B-B14F-4D97-AF65-F5344CB8AC3E}">
        <p14:creationId xmlns:p14="http://schemas.microsoft.com/office/powerpoint/2010/main" val="4172842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41</a:t>
            </a:fld>
            <a:endParaRPr lang="en-US"/>
          </a:p>
        </p:txBody>
      </p:sp>
    </p:spTree>
    <p:extLst>
      <p:ext uri="{BB962C8B-B14F-4D97-AF65-F5344CB8AC3E}">
        <p14:creationId xmlns:p14="http://schemas.microsoft.com/office/powerpoint/2010/main" val="3140517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Eirka</a:t>
            </a:r>
            <a:r>
              <a:rPr lang="en-US" dirty="0" smtClean="0"/>
              <a:t>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42</a:t>
            </a:fld>
            <a:endParaRPr lang="en-US"/>
          </a:p>
        </p:txBody>
      </p:sp>
    </p:spTree>
    <p:extLst>
      <p:ext uri="{BB962C8B-B14F-4D97-AF65-F5344CB8AC3E}">
        <p14:creationId xmlns:p14="http://schemas.microsoft.com/office/powerpoint/2010/main" val="2683726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Deadheads deal with a lot of change.  Some of it dropped on their heads from above, some of it things they’d like to achieve, some of it the result of things other people are doing. Sometimes demands for change that are mutuall</a:t>
            </a:r>
            <a:r>
              <a:rPr lang="en-US" sz="1200" kern="1200" baseline="0" dirty="0" smtClean="0">
                <a:solidFill>
                  <a:schemeClr val="tx1"/>
                </a:solidFill>
                <a:effectLst/>
                <a:latin typeface="+mn-lt"/>
                <a:ea typeface="+mn-ea"/>
                <a:cs typeface="+mn-cs"/>
              </a:rPr>
              <a:t>y exclusive. </a:t>
            </a:r>
            <a:r>
              <a:rPr lang="en-US" sz="1200" kern="1200" dirty="0" smtClean="0">
                <a:solidFill>
                  <a:schemeClr val="tx1"/>
                </a:solidFill>
                <a:effectLst/>
                <a:latin typeface="+mn-lt"/>
                <a:ea typeface="+mn-ea"/>
                <a:cs typeface="+mn-cs"/>
              </a:rPr>
              <a:t> Recently one of you told me that he spends most of his time listening to people reacting to evolving situations, and trying to persuade people to engage with things that have to get done… What does that process look like at an institution? What are some of the common ways resistance operates? </a:t>
            </a:r>
            <a:endParaRPr lang="en-C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Here’s a dozen </a:t>
            </a: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 doubt</a:t>
            </a:r>
            <a:r>
              <a:rPr lang="en-US" sz="1200" kern="1200" baseline="0" dirty="0" smtClean="0">
                <a:solidFill>
                  <a:schemeClr val="tx1"/>
                </a:solidFill>
                <a:effectLst/>
                <a:latin typeface="+mn-lt"/>
                <a:ea typeface="+mn-ea"/>
                <a:cs typeface="+mn-cs"/>
              </a:rPr>
              <a:t> any of them are unfamiliar. I’m pretty sure I’ve used a lot  of them myself. </a:t>
            </a:r>
            <a:endParaRPr lang="en-C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83CC19F-736E-1D45-8C28-F261306159B5}" type="slidenum">
              <a:rPr lang="en-US" smtClean="0"/>
              <a:t>5</a:t>
            </a:fld>
            <a:endParaRPr lang="en-US"/>
          </a:p>
        </p:txBody>
      </p:sp>
    </p:spTree>
    <p:extLst>
      <p:ext uri="{BB962C8B-B14F-4D97-AF65-F5344CB8AC3E}">
        <p14:creationId xmlns:p14="http://schemas.microsoft.com/office/powerpoint/2010/main" val="1566953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Eirka</a:t>
            </a:r>
            <a:r>
              <a:rPr lang="en-US" dirty="0" smtClean="0"/>
              <a:t>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43</a:t>
            </a:fld>
            <a:endParaRPr lang="en-US"/>
          </a:p>
        </p:txBody>
      </p:sp>
    </p:spTree>
    <p:extLst>
      <p:ext uri="{BB962C8B-B14F-4D97-AF65-F5344CB8AC3E}">
        <p14:creationId xmlns:p14="http://schemas.microsoft.com/office/powerpoint/2010/main" val="36817022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Bev --  What make this difficulty</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44</a:t>
            </a:fld>
            <a:endParaRPr lang="en-US"/>
          </a:p>
        </p:txBody>
      </p:sp>
    </p:spTree>
    <p:extLst>
      <p:ext uri="{BB962C8B-B14F-4D97-AF65-F5344CB8AC3E}">
        <p14:creationId xmlns:p14="http://schemas.microsoft.com/office/powerpoint/2010/main" val="1790024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Bev</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err="1" smtClean="0"/>
              <a:t>Kanuka</a:t>
            </a:r>
            <a:r>
              <a:rPr lang="en-CA" dirty="0" smtClean="0"/>
              <a:t> </a:t>
            </a:r>
            <a:r>
              <a:rPr lang="en-CA" dirty="0"/>
              <a:t>&amp; Marini (2004)</a:t>
            </a:r>
          </a:p>
          <a:p>
            <a:pPr marL="0" marR="0" indent="0" algn="l" defTabSz="457200" rtl="0" eaLnBrk="1" fontAlgn="auto" latinLnBrk="0" hangingPunct="1">
              <a:lnSpc>
                <a:spcPct val="100000"/>
              </a:lnSpc>
              <a:spcBef>
                <a:spcPts val="0"/>
              </a:spcBef>
              <a:spcAft>
                <a:spcPts val="0"/>
              </a:spcAft>
              <a:buClrTx/>
              <a:buSzTx/>
              <a:buFontTx/>
              <a:buNone/>
              <a:tabLst/>
              <a:defRPr/>
            </a:pPr>
            <a:r>
              <a:rPr lang="en-CA" dirty="0"/>
              <a:t>Empowering Untenured Faculty Through Mosaic Mentoring</a:t>
            </a:r>
          </a:p>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46</a:t>
            </a:fld>
            <a:endParaRPr lang="en-US"/>
          </a:p>
        </p:txBody>
      </p:sp>
    </p:spTree>
    <p:extLst>
      <p:ext uri="{BB962C8B-B14F-4D97-AF65-F5344CB8AC3E}">
        <p14:creationId xmlns:p14="http://schemas.microsoft.com/office/powerpoint/2010/main" val="945669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Incentives </a:t>
            </a:r>
            <a:r>
              <a:rPr lang="mr-IN" dirty="0"/>
              <a:t>–</a:t>
            </a:r>
            <a:r>
              <a:rPr lang="en-US" dirty="0"/>
              <a:t> formal mentorship</a:t>
            </a:r>
            <a:r>
              <a:rPr lang="en-US" baseline="0" dirty="0"/>
              <a:t> as part of service load, yes, but on a smaller scale a small fund for covering mentorship coffees or lunches would be a helpful token of support</a:t>
            </a:r>
            <a:r>
              <a:rPr lang="mr-IN" baseline="0" dirty="0"/>
              <a:t>…</a:t>
            </a:r>
            <a:r>
              <a:rPr lang="en-CA" baseline="0" dirty="0"/>
              <a:t>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47</a:t>
            </a:fld>
            <a:endParaRPr lang="en-US"/>
          </a:p>
        </p:txBody>
      </p:sp>
    </p:spTree>
    <p:extLst>
      <p:ext uri="{BB962C8B-B14F-4D97-AF65-F5344CB8AC3E}">
        <p14:creationId xmlns:p14="http://schemas.microsoft.com/office/powerpoint/2010/main" val="13058455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Bev </a:t>
            </a:r>
            <a:r>
              <a:rPr lang="mr-IN" dirty="0" smtClean="0"/>
              <a:t>–</a:t>
            </a:r>
            <a:r>
              <a:rPr lang="en-US" dirty="0" smtClean="0"/>
              <a:t>finding good mentors</a:t>
            </a:r>
            <a:r>
              <a:rPr lang="mr-IN" dirty="0" smtClean="0"/>
              <a:t>…</a:t>
            </a:r>
            <a:r>
              <a:rPr lang="en-CA" dirty="0" smtClean="0"/>
              <a:t>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48</a:t>
            </a:fld>
            <a:endParaRPr lang="en-US"/>
          </a:p>
        </p:txBody>
      </p:sp>
    </p:spTree>
    <p:extLst>
      <p:ext uri="{BB962C8B-B14F-4D97-AF65-F5344CB8AC3E}">
        <p14:creationId xmlns:p14="http://schemas.microsoft.com/office/powerpoint/2010/main" val="3972187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are some of the challenges and opportunities you see here?  </a:t>
            </a:r>
          </a:p>
          <a:p>
            <a:r>
              <a:rPr lang="en-US" baseline="0" dirty="0" smtClean="0"/>
              <a:t>Discuss with each other. </a:t>
            </a:r>
          </a:p>
          <a:p>
            <a:r>
              <a:rPr lang="en-US" baseline="0" dirty="0" smtClean="0"/>
              <a:t>Do you have a couple of points you’d like to raise here? </a:t>
            </a:r>
          </a:p>
        </p:txBody>
      </p:sp>
      <p:sp>
        <p:nvSpPr>
          <p:cNvPr id="4" name="Slide Number Placeholder 3"/>
          <p:cNvSpPr>
            <a:spLocks noGrp="1"/>
          </p:cNvSpPr>
          <p:nvPr>
            <p:ph type="sldNum" sz="quarter" idx="10"/>
          </p:nvPr>
        </p:nvSpPr>
        <p:spPr/>
        <p:txBody>
          <a:bodyPr/>
          <a:lstStyle/>
          <a:p>
            <a:fld id="{AA319F7F-8FA8-314B-A724-B7151ECF4BAA}" type="slidenum">
              <a:rPr lang="en-US" smtClean="0"/>
              <a:t>50</a:t>
            </a:fld>
            <a:endParaRPr lang="en-US"/>
          </a:p>
        </p:txBody>
      </p:sp>
    </p:spTree>
    <p:extLst>
      <p:ext uri="{BB962C8B-B14F-4D97-AF65-F5344CB8AC3E}">
        <p14:creationId xmlns:p14="http://schemas.microsoft.com/office/powerpoint/2010/main" val="4040585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differentials </a:t>
            </a:r>
          </a:p>
          <a:p>
            <a:r>
              <a:rPr lang="en-US" dirty="0"/>
              <a:t>Diversity of experience</a:t>
            </a:r>
          </a:p>
          <a:p>
            <a:r>
              <a:rPr lang="en-US" dirty="0"/>
              <a:t>Differences in how identities</a:t>
            </a:r>
            <a:r>
              <a:rPr lang="en-US" baseline="0" dirty="0"/>
              <a:t> impact the way things work for people </a:t>
            </a:r>
          </a:p>
          <a:p>
            <a:r>
              <a:rPr lang="en-US" baseline="0" dirty="0"/>
              <a:t>Not making assumptions </a:t>
            </a:r>
          </a:p>
          <a:p>
            <a:r>
              <a:rPr lang="en-US" baseline="0" dirty="0"/>
              <a:t>Opportunities to learn</a:t>
            </a:r>
            <a:r>
              <a:rPr lang="mr-IN" baseline="0" dirty="0"/>
              <a:t>…</a:t>
            </a:r>
            <a:r>
              <a:rPr lang="en-CA" baseline="0" dirty="0"/>
              <a:t> </a:t>
            </a:r>
          </a:p>
          <a:p>
            <a:r>
              <a:rPr lang="en-CA" baseline="0" dirty="0"/>
              <a:t>Interests and preferences of mentee  </a:t>
            </a:r>
            <a:endParaRPr lang="en-US" baseline="0" dirty="0"/>
          </a:p>
        </p:txBody>
      </p:sp>
      <p:sp>
        <p:nvSpPr>
          <p:cNvPr id="4" name="Slide Number Placeholder 3"/>
          <p:cNvSpPr>
            <a:spLocks noGrp="1"/>
          </p:cNvSpPr>
          <p:nvPr>
            <p:ph type="sldNum" sz="quarter" idx="10"/>
          </p:nvPr>
        </p:nvSpPr>
        <p:spPr/>
        <p:txBody>
          <a:bodyPr/>
          <a:lstStyle/>
          <a:p>
            <a:fld id="{AA319F7F-8FA8-314B-A724-B7151ECF4BAA}" type="slidenum">
              <a:rPr lang="en-US" smtClean="0"/>
              <a:t>51</a:t>
            </a:fld>
            <a:endParaRPr lang="en-US"/>
          </a:p>
        </p:txBody>
      </p:sp>
    </p:spTree>
    <p:extLst>
      <p:ext uri="{BB962C8B-B14F-4D97-AF65-F5344CB8AC3E}">
        <p14:creationId xmlns:p14="http://schemas.microsoft.com/office/powerpoint/2010/main" val="1820663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described</a:t>
            </a:r>
            <a:r>
              <a:rPr lang="en-US" baseline="0" dirty="0"/>
              <a:t> as a learning organization which, ironically, few universities </a:t>
            </a:r>
            <a:r>
              <a:rPr lang="mr-IN" baseline="0" dirty="0"/>
              <a:t>–</a:t>
            </a:r>
            <a:r>
              <a:rPr lang="en-US" baseline="0" dirty="0"/>
              <a:t> in terms of institutional practice, not in terms of research </a:t>
            </a:r>
            <a:r>
              <a:rPr lang="mr-IN" baseline="0" dirty="0"/>
              <a:t>–</a:t>
            </a:r>
            <a:r>
              <a:rPr lang="en-US" baseline="0" dirty="0"/>
              <a:t> have really engaged.  </a:t>
            </a:r>
          </a:p>
          <a:p>
            <a:endParaRPr lang="en-US" baseline="0" dirty="0"/>
          </a:p>
          <a:p>
            <a:pPr marL="0" indent="0">
              <a:buNone/>
            </a:pPr>
            <a:r>
              <a:rPr lang="en-US" dirty="0"/>
              <a:t>Effective institutions are characterized by “positive restlessness”: a belief that we can do better than we are doing now</a:t>
            </a:r>
            <a:r>
              <a:rPr lang="mr-IN" dirty="0"/>
              <a:t>…</a:t>
            </a:r>
            <a:r>
              <a:rPr lang="en-CA" dirty="0"/>
              <a:t> </a:t>
            </a:r>
            <a:endParaRPr lang="en-US" dirty="0"/>
          </a:p>
          <a:p>
            <a:pPr marL="0" indent="0">
              <a:buNone/>
            </a:pPr>
            <a:r>
              <a:rPr lang="en-US" dirty="0" err="1"/>
              <a:t>Felten</a:t>
            </a:r>
            <a:r>
              <a:rPr lang="en-US" dirty="0"/>
              <a:t> et al., 2017 </a:t>
            </a:r>
          </a:p>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52</a:t>
            </a:fld>
            <a:endParaRPr lang="en-US"/>
          </a:p>
        </p:txBody>
      </p:sp>
    </p:spTree>
    <p:extLst>
      <p:ext uri="{BB962C8B-B14F-4D97-AF65-F5344CB8AC3E}">
        <p14:creationId xmlns:p14="http://schemas.microsoft.com/office/powerpoint/2010/main" val="3514923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a:t>
            </a:r>
            <a:r>
              <a:rPr lang="en-US" baseline="0" dirty="0"/>
              <a:t>  Vincent’s pizza and pd; Science curriculum planning retreats;  CLIF grants; CD grants projects</a:t>
            </a:r>
            <a:r>
              <a:rPr lang="mr-IN" baseline="0" dirty="0"/>
              <a:t>…</a:t>
            </a:r>
            <a:r>
              <a:rPr lang="en-CA" baseline="0" dirty="0"/>
              <a:t>  engaging early career as NON-LEADER participants. Roles for mid-career and senior faculty members</a:t>
            </a:r>
            <a:r>
              <a:rPr lang="mr-IN" baseline="0" dirty="0"/>
              <a:t>…</a:t>
            </a:r>
            <a:r>
              <a:rPr lang="en-CA" baseline="0" dirty="0"/>
              <a:t>  </a:t>
            </a:r>
            <a:r>
              <a:rPr lang="en-US" baseline="0" dirty="0"/>
              <a:t> </a:t>
            </a:r>
          </a:p>
          <a:p>
            <a:endParaRPr lang="en-US" baseline="0" dirty="0"/>
          </a:p>
          <a:p>
            <a:r>
              <a:rPr lang="en-US" baseline="0" dirty="0"/>
              <a:t>There is WHAT you need to learn about, and THAT you need to learn </a:t>
            </a:r>
            <a:r>
              <a:rPr lang="en-US" baseline="0" dirty="0" smtClean="0"/>
              <a:t>\</a:t>
            </a:r>
            <a:r>
              <a:rPr lang="en-US" baseline="0" dirty="0" err="1" smtClean="0"/>
              <a:t>cp</a:t>
            </a:r>
            <a:r>
              <a:rPr lang="en-US" baseline="0" dirty="0" smtClean="0"/>
              <a:t> </a:t>
            </a:r>
            <a:r>
              <a:rPr lang="en-US" baseline="0" dirty="0" err="1" smtClean="0"/>
              <a:t>laerning</a:t>
            </a:r>
            <a:r>
              <a:rPr lang="en-US" baseline="0" dirty="0" smtClean="0"/>
              <a:t> </a:t>
            </a:r>
            <a:endParaRPr lang="en-US" baseline="0" dirty="0"/>
          </a:p>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54</a:t>
            </a:fld>
            <a:endParaRPr lang="en-US"/>
          </a:p>
        </p:txBody>
      </p:sp>
    </p:spTree>
    <p:extLst>
      <p:ext uri="{BB962C8B-B14F-4D97-AF65-F5344CB8AC3E}">
        <p14:creationId xmlns:p14="http://schemas.microsoft.com/office/powerpoint/2010/main" val="30873031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55</a:t>
            </a:fld>
            <a:endParaRPr lang="en-US"/>
          </a:p>
        </p:txBody>
      </p:sp>
    </p:spTree>
    <p:extLst>
      <p:ext uri="{BB962C8B-B14F-4D97-AF65-F5344CB8AC3E}">
        <p14:creationId xmlns:p14="http://schemas.microsoft.com/office/powerpoint/2010/main" val="410721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6</a:t>
            </a:fld>
            <a:endParaRPr lang="en-US"/>
          </a:p>
        </p:txBody>
      </p:sp>
    </p:spTree>
    <p:extLst>
      <p:ext uri="{BB962C8B-B14F-4D97-AF65-F5344CB8AC3E}">
        <p14:creationId xmlns:p14="http://schemas.microsoft.com/office/powerpoint/2010/main" val="396195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56</a:t>
            </a:fld>
            <a:endParaRPr lang="en-US"/>
          </a:p>
        </p:txBody>
      </p:sp>
    </p:spTree>
    <p:extLst>
      <p:ext uri="{BB962C8B-B14F-4D97-AF65-F5344CB8AC3E}">
        <p14:creationId xmlns:p14="http://schemas.microsoft.com/office/powerpoint/2010/main" val="1177572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79</a:t>
            </a:fld>
            <a:endParaRPr lang="en-US"/>
          </a:p>
        </p:txBody>
      </p:sp>
    </p:spTree>
    <p:extLst>
      <p:ext uri="{BB962C8B-B14F-4D97-AF65-F5344CB8AC3E}">
        <p14:creationId xmlns:p14="http://schemas.microsoft.com/office/powerpoint/2010/main" val="3082458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80</a:t>
            </a:fld>
            <a:endParaRPr lang="en-US"/>
          </a:p>
        </p:txBody>
      </p:sp>
    </p:spTree>
    <p:extLst>
      <p:ext uri="{BB962C8B-B14F-4D97-AF65-F5344CB8AC3E}">
        <p14:creationId xmlns:p14="http://schemas.microsoft.com/office/powerpoint/2010/main" val="1426161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81</a:t>
            </a:fld>
            <a:endParaRPr lang="en-US"/>
          </a:p>
        </p:txBody>
      </p:sp>
    </p:spTree>
    <p:extLst>
      <p:ext uri="{BB962C8B-B14F-4D97-AF65-F5344CB8AC3E}">
        <p14:creationId xmlns:p14="http://schemas.microsoft.com/office/powerpoint/2010/main" val="28884646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Erika </a:t>
            </a:r>
            <a:endParaRPr lang="en-CA" dirty="0"/>
          </a:p>
        </p:txBody>
      </p:sp>
      <p:sp>
        <p:nvSpPr>
          <p:cNvPr id="4" name="Slide Number Placeholder 3"/>
          <p:cNvSpPr>
            <a:spLocks noGrp="1"/>
          </p:cNvSpPr>
          <p:nvPr>
            <p:ph type="sldNum" sz="quarter" idx="10"/>
          </p:nvPr>
        </p:nvSpPr>
        <p:spPr/>
        <p:txBody>
          <a:bodyPr/>
          <a:lstStyle/>
          <a:p>
            <a:fld id="{2C83DA81-5AD3-8448-B5F1-735BBAD25C1C}" type="slidenum">
              <a:rPr lang="en-US" smtClean="0"/>
              <a:t>82</a:t>
            </a:fld>
            <a:endParaRPr lang="en-US"/>
          </a:p>
        </p:txBody>
      </p:sp>
    </p:spTree>
    <p:extLst>
      <p:ext uri="{BB962C8B-B14F-4D97-AF65-F5344CB8AC3E}">
        <p14:creationId xmlns:p14="http://schemas.microsoft.com/office/powerpoint/2010/main" val="5473674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Erika </a:t>
            </a:r>
            <a:endParaRPr lang="en-US" dirty="0"/>
          </a:p>
        </p:txBody>
      </p:sp>
      <p:sp>
        <p:nvSpPr>
          <p:cNvPr id="4" name="Slide Number Placeholder 3"/>
          <p:cNvSpPr>
            <a:spLocks noGrp="1"/>
          </p:cNvSpPr>
          <p:nvPr>
            <p:ph type="sldNum" sz="quarter" idx="10"/>
          </p:nvPr>
        </p:nvSpPr>
        <p:spPr/>
        <p:txBody>
          <a:bodyPr/>
          <a:lstStyle/>
          <a:p>
            <a:fld id="{AA319F7F-8FA8-314B-A724-B7151ECF4BAA}" type="slidenum">
              <a:rPr lang="en-US" smtClean="0"/>
              <a:t>83</a:t>
            </a:fld>
            <a:endParaRPr lang="en-US"/>
          </a:p>
        </p:txBody>
      </p:sp>
    </p:spTree>
    <p:extLst>
      <p:ext uri="{BB962C8B-B14F-4D97-AF65-F5344CB8AC3E}">
        <p14:creationId xmlns:p14="http://schemas.microsoft.com/office/powerpoint/2010/main" val="421980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7</a:t>
            </a:fld>
            <a:endParaRPr lang="en-US"/>
          </a:p>
        </p:txBody>
      </p:sp>
    </p:spTree>
    <p:extLst>
      <p:ext uri="{BB962C8B-B14F-4D97-AF65-F5344CB8AC3E}">
        <p14:creationId xmlns:p14="http://schemas.microsoft.com/office/powerpoint/2010/main" val="416148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8</a:t>
            </a:fld>
            <a:endParaRPr lang="en-US"/>
          </a:p>
        </p:txBody>
      </p:sp>
    </p:spTree>
    <p:extLst>
      <p:ext uri="{BB962C8B-B14F-4D97-AF65-F5344CB8AC3E}">
        <p14:creationId xmlns:p14="http://schemas.microsoft.com/office/powerpoint/2010/main" val="45863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9</a:t>
            </a:fld>
            <a:endParaRPr lang="en-US"/>
          </a:p>
        </p:txBody>
      </p:sp>
    </p:spTree>
    <p:extLst>
      <p:ext uri="{BB962C8B-B14F-4D97-AF65-F5344CB8AC3E}">
        <p14:creationId xmlns:p14="http://schemas.microsoft.com/office/powerpoint/2010/main" val="1919596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3CC19F-736E-1D45-8C28-F261306159B5}" type="slidenum">
              <a:rPr lang="en-US" smtClean="0"/>
              <a:t>10</a:t>
            </a:fld>
            <a:endParaRPr lang="en-US"/>
          </a:p>
        </p:txBody>
      </p:sp>
    </p:spTree>
    <p:extLst>
      <p:ext uri="{BB962C8B-B14F-4D97-AF65-F5344CB8AC3E}">
        <p14:creationId xmlns:p14="http://schemas.microsoft.com/office/powerpoint/2010/main" val="201870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62ABD9FA-1EF5-9F41-9EA2-C95FB9D5EFEA}"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1484281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ABD9FA-1EF5-9F41-9EA2-C95FB9D5EFEA}"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125048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ABD9FA-1EF5-9F41-9EA2-C95FB9D5EFEA}"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68701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000000"/>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64344" y="3018235"/>
            <a:ext cx="8215313" cy="1562695"/>
          </a:xfrm>
          <a:prstGeom prst="rect">
            <a:avLst/>
          </a:prstGeom>
        </p:spPr>
        <p:txBody>
          <a:bodyPr/>
          <a:lstStyle>
            <a:lvl1pPr>
              <a:defRPr sz="4600" spc="731">
                <a:solidFill>
                  <a:srgbClr val="FFFFFF"/>
                </a:solidFill>
                <a:latin typeface="+mj-lt"/>
                <a:ea typeface="+mj-ea"/>
                <a:cs typeface="+mj-cs"/>
                <a:sym typeface="Avenir Heavy"/>
              </a:defRPr>
            </a:lvl1pPr>
          </a:lstStyle>
          <a:p>
            <a:r>
              <a:t>Title Text</a:t>
            </a:r>
          </a:p>
        </p:txBody>
      </p:sp>
      <p:sp>
        <p:nvSpPr>
          <p:cNvPr id="12" name="Body Level One…"/>
          <p:cNvSpPr txBox="1">
            <a:spLocks noGrp="1"/>
          </p:cNvSpPr>
          <p:nvPr>
            <p:ph type="body" sz="quarter" idx="1"/>
          </p:nvPr>
        </p:nvSpPr>
        <p:spPr>
          <a:xfrm>
            <a:off x="464344" y="2402086"/>
            <a:ext cx="8215313" cy="625078"/>
          </a:xfrm>
          <a:prstGeom prst="rect">
            <a:avLst/>
          </a:prstGeom>
        </p:spPr>
        <p:txBody>
          <a:bodyPr anchor="b"/>
          <a:lstStyle>
            <a:lvl1pPr marL="0" indent="0">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1pPr>
            <a:lvl2pPr marL="0" indent="160729">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2pPr>
            <a:lvl3pPr marL="0" indent="321457">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3pPr>
            <a:lvl4pPr marL="0" indent="482186">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4pPr>
            <a:lvl5pPr marL="0" indent="642915">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7959351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20" name="Image"/>
          <p:cNvSpPr>
            <a:spLocks noGrp="1"/>
          </p:cNvSpPr>
          <p:nvPr>
            <p:ph type="pic" idx="13"/>
          </p:nvPr>
        </p:nvSpPr>
        <p:spPr>
          <a:xfrm>
            <a:off x="0" y="0"/>
            <a:ext cx="9144000" cy="6858000"/>
          </a:xfrm>
          <a:prstGeom prst="rect">
            <a:avLst/>
          </a:prstGeom>
        </p:spPr>
        <p:txBody>
          <a:bodyPr lIns="64291" tIns="32145" rIns="64291" bIns="32145" anchor="t">
            <a:noAutofit/>
          </a:bodyPr>
          <a:lstStyle/>
          <a:p>
            <a:endParaRPr/>
          </a:p>
        </p:txBody>
      </p:sp>
      <p:sp>
        <p:nvSpPr>
          <p:cNvPr id="21" name="Title Text"/>
          <p:cNvSpPr txBox="1">
            <a:spLocks noGrp="1"/>
          </p:cNvSpPr>
          <p:nvPr>
            <p:ph type="title"/>
          </p:nvPr>
        </p:nvSpPr>
        <p:spPr>
          <a:xfrm>
            <a:off x="464344" y="705445"/>
            <a:ext cx="8215313" cy="1026914"/>
          </a:xfrm>
          <a:prstGeom prst="rect">
            <a:avLst/>
          </a:prstGeom>
        </p:spPr>
        <p:txBody>
          <a:bodyPr/>
          <a:lstStyle>
            <a:lvl1pPr>
              <a:defRPr sz="4600" spc="731">
                <a:solidFill>
                  <a:srgbClr val="FFFFFF"/>
                </a:solidFill>
                <a:latin typeface="+mj-lt"/>
                <a:ea typeface="+mj-ea"/>
                <a:cs typeface="+mj-cs"/>
                <a:sym typeface="Avenir Heavy"/>
              </a:defRPr>
            </a:lvl1pPr>
          </a:lstStyle>
          <a:p>
            <a:r>
              <a:t>Title Text</a:t>
            </a:r>
          </a:p>
        </p:txBody>
      </p:sp>
      <p:sp>
        <p:nvSpPr>
          <p:cNvPr id="22" name="Body Level One…"/>
          <p:cNvSpPr txBox="1">
            <a:spLocks noGrp="1"/>
          </p:cNvSpPr>
          <p:nvPr>
            <p:ph type="body" sz="quarter" idx="1"/>
          </p:nvPr>
        </p:nvSpPr>
        <p:spPr>
          <a:xfrm>
            <a:off x="464344" y="357187"/>
            <a:ext cx="8215313" cy="357188"/>
          </a:xfrm>
          <a:prstGeom prst="rect">
            <a:avLst/>
          </a:prstGeom>
        </p:spPr>
        <p:txBody>
          <a:bodyPr/>
          <a:lstStyle>
            <a:lvl1pPr marL="0" indent="0">
              <a:spcBef>
                <a:spcPts val="0"/>
              </a:spcBef>
              <a:buClrTx/>
              <a:buSzTx/>
              <a:buNone/>
              <a:defRPr sz="1700" cap="all" spc="270">
                <a:solidFill>
                  <a:srgbClr val="FFFFFF"/>
                </a:solidFill>
                <a:latin typeface="Avenir Book"/>
                <a:ea typeface="Avenir Book"/>
                <a:cs typeface="Avenir Book"/>
                <a:sym typeface="Avenir Book"/>
              </a:defRPr>
            </a:lvl1pPr>
            <a:lvl2pPr marL="0" indent="160729">
              <a:spcBef>
                <a:spcPts val="0"/>
              </a:spcBef>
              <a:buClrTx/>
              <a:buSzTx/>
              <a:buNone/>
              <a:defRPr sz="1700" cap="all" spc="270">
                <a:solidFill>
                  <a:srgbClr val="FFFFFF"/>
                </a:solidFill>
                <a:latin typeface="Avenir Book"/>
                <a:ea typeface="Avenir Book"/>
                <a:cs typeface="Avenir Book"/>
                <a:sym typeface="Avenir Book"/>
              </a:defRPr>
            </a:lvl2pPr>
            <a:lvl3pPr marL="0" indent="321457">
              <a:spcBef>
                <a:spcPts val="0"/>
              </a:spcBef>
              <a:buClrTx/>
              <a:buSzTx/>
              <a:buNone/>
              <a:defRPr sz="1700" cap="all" spc="270">
                <a:solidFill>
                  <a:srgbClr val="FFFFFF"/>
                </a:solidFill>
                <a:latin typeface="Avenir Book"/>
                <a:ea typeface="Avenir Book"/>
                <a:cs typeface="Avenir Book"/>
                <a:sym typeface="Avenir Book"/>
              </a:defRPr>
            </a:lvl3pPr>
            <a:lvl4pPr marL="0" indent="482186">
              <a:spcBef>
                <a:spcPts val="0"/>
              </a:spcBef>
              <a:buClrTx/>
              <a:buSzTx/>
              <a:buNone/>
              <a:defRPr sz="1700" cap="all" spc="270">
                <a:solidFill>
                  <a:srgbClr val="FFFFFF"/>
                </a:solidFill>
                <a:latin typeface="Avenir Book"/>
                <a:ea typeface="Avenir Book"/>
                <a:cs typeface="Avenir Book"/>
                <a:sym typeface="Avenir Book"/>
              </a:defRPr>
            </a:lvl4pPr>
            <a:lvl5pPr marL="0" indent="642915">
              <a:spcBef>
                <a:spcPts val="0"/>
              </a:spcBef>
              <a:buClrTx/>
              <a:buSzTx/>
              <a:buNone/>
              <a:defRPr sz="1700" cap="all" spc="270">
                <a:solidFill>
                  <a:srgbClr val="FFFF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47784946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Horizontal Alt">
    <p:bg>
      <p:bgPr>
        <a:solidFill>
          <a:srgbClr val="000000"/>
        </a:solidFill>
        <a:effectLst/>
      </p:bgPr>
    </p:bg>
    <p:spTree>
      <p:nvGrpSpPr>
        <p:cNvPr id="1" name=""/>
        <p:cNvGrpSpPr/>
        <p:nvPr/>
      </p:nvGrpSpPr>
      <p:grpSpPr>
        <a:xfrm>
          <a:off x="0" y="0"/>
          <a:ext cx="0" cy="0"/>
          <a:chOff x="0" y="0"/>
          <a:chExt cx="0" cy="0"/>
        </a:xfrm>
      </p:grpSpPr>
      <p:sp>
        <p:nvSpPr>
          <p:cNvPr id="30" name="theatre-416058_960_720.jpg"/>
          <p:cNvSpPr>
            <a:spLocks noGrp="1"/>
          </p:cNvSpPr>
          <p:nvPr>
            <p:ph type="pic" idx="13"/>
          </p:nvPr>
        </p:nvSpPr>
        <p:spPr>
          <a:xfrm>
            <a:off x="0" y="1910953"/>
            <a:ext cx="9144000" cy="4947047"/>
          </a:xfrm>
          <a:prstGeom prst="rect">
            <a:avLst/>
          </a:prstGeom>
        </p:spPr>
        <p:txBody>
          <a:bodyPr lIns="64291" tIns="32145" rIns="64291" bIns="32145" anchor="t">
            <a:noAutofit/>
          </a:bodyPr>
          <a:lstStyle/>
          <a:p>
            <a:endParaRPr/>
          </a:p>
        </p:txBody>
      </p:sp>
      <p:sp>
        <p:nvSpPr>
          <p:cNvPr id="31" name="Title Text"/>
          <p:cNvSpPr txBox="1">
            <a:spLocks noGrp="1"/>
          </p:cNvSpPr>
          <p:nvPr>
            <p:ph type="title"/>
          </p:nvPr>
        </p:nvSpPr>
        <p:spPr>
          <a:xfrm>
            <a:off x="464344" y="446484"/>
            <a:ext cx="8215313" cy="1026914"/>
          </a:xfrm>
          <a:prstGeom prst="rect">
            <a:avLst/>
          </a:prstGeom>
        </p:spPr>
        <p:txBody>
          <a:bodyPr/>
          <a:lstStyle>
            <a:lvl1pPr>
              <a:defRPr sz="4100" spc="663">
                <a:solidFill>
                  <a:srgbClr val="FFFFFF"/>
                </a:solidFill>
                <a:latin typeface="+mj-lt"/>
                <a:ea typeface="+mj-ea"/>
                <a:cs typeface="+mj-cs"/>
                <a:sym typeface="Avenir Heavy"/>
              </a:defRPr>
            </a:lvl1pPr>
          </a:lstStyle>
          <a:p>
            <a:r>
              <a:t>Title Text</a:t>
            </a:r>
          </a:p>
        </p:txBody>
      </p:sp>
      <p:sp>
        <p:nvSpPr>
          <p:cNvPr id="32" name="Body Level One…"/>
          <p:cNvSpPr txBox="1">
            <a:spLocks noGrp="1"/>
          </p:cNvSpPr>
          <p:nvPr>
            <p:ph type="body" sz="quarter" idx="1"/>
          </p:nvPr>
        </p:nvSpPr>
        <p:spPr>
          <a:xfrm>
            <a:off x="98226" y="98226"/>
            <a:ext cx="8215313" cy="357188"/>
          </a:xfrm>
          <a:prstGeom prst="rect">
            <a:avLst/>
          </a:prstGeom>
        </p:spPr>
        <p:txBody>
          <a:bodyPr/>
          <a:lstStyle>
            <a:lvl1pPr marL="0" indent="0">
              <a:spcBef>
                <a:spcPts val="0"/>
              </a:spcBef>
              <a:buClrTx/>
              <a:buSzTx/>
              <a:buNone/>
              <a:defRPr sz="1700" cap="all" spc="270">
                <a:solidFill>
                  <a:srgbClr val="FFFFFF"/>
                </a:solidFill>
                <a:latin typeface="Avenir Book"/>
                <a:ea typeface="Avenir Book"/>
                <a:cs typeface="Avenir Book"/>
                <a:sym typeface="Avenir Book"/>
              </a:defRPr>
            </a:lvl1pPr>
            <a:lvl2pPr marL="0" indent="160729">
              <a:spcBef>
                <a:spcPts val="0"/>
              </a:spcBef>
              <a:buClrTx/>
              <a:buSzTx/>
              <a:buNone/>
              <a:defRPr sz="1700" cap="all" spc="270">
                <a:solidFill>
                  <a:srgbClr val="FFFFFF"/>
                </a:solidFill>
                <a:latin typeface="Avenir Book"/>
                <a:ea typeface="Avenir Book"/>
                <a:cs typeface="Avenir Book"/>
                <a:sym typeface="Avenir Book"/>
              </a:defRPr>
            </a:lvl2pPr>
            <a:lvl3pPr marL="0" indent="321457">
              <a:spcBef>
                <a:spcPts val="0"/>
              </a:spcBef>
              <a:buClrTx/>
              <a:buSzTx/>
              <a:buNone/>
              <a:defRPr sz="1700" cap="all" spc="270">
                <a:solidFill>
                  <a:srgbClr val="FFFFFF"/>
                </a:solidFill>
                <a:latin typeface="Avenir Book"/>
                <a:ea typeface="Avenir Book"/>
                <a:cs typeface="Avenir Book"/>
                <a:sym typeface="Avenir Book"/>
              </a:defRPr>
            </a:lvl3pPr>
            <a:lvl4pPr marL="0" indent="482186">
              <a:spcBef>
                <a:spcPts val="0"/>
              </a:spcBef>
              <a:buClrTx/>
              <a:buSzTx/>
              <a:buNone/>
              <a:defRPr sz="1700" cap="all" spc="270">
                <a:solidFill>
                  <a:srgbClr val="FFFFFF"/>
                </a:solidFill>
                <a:latin typeface="Avenir Book"/>
                <a:ea typeface="Avenir Book"/>
                <a:cs typeface="Avenir Book"/>
                <a:sym typeface="Avenir Book"/>
              </a:defRPr>
            </a:lvl4pPr>
            <a:lvl5pPr marL="0" indent="642915">
              <a:spcBef>
                <a:spcPts val="0"/>
              </a:spcBef>
              <a:buClrTx/>
              <a:buSzTx/>
              <a:buNone/>
              <a:defRPr sz="1700" cap="all" spc="270">
                <a:solidFill>
                  <a:srgbClr val="FFFFFF"/>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72117313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40" name="Title Text"/>
          <p:cNvSpPr txBox="1">
            <a:spLocks noGrp="1"/>
          </p:cNvSpPr>
          <p:nvPr>
            <p:ph type="title"/>
          </p:nvPr>
        </p:nvSpPr>
        <p:spPr>
          <a:xfrm>
            <a:off x="464344" y="2643188"/>
            <a:ext cx="8215313" cy="1562695"/>
          </a:xfrm>
          <a:prstGeom prst="rect">
            <a:avLst/>
          </a:prstGeom>
        </p:spPr>
        <p:txBody>
          <a:bodyPr anchor="ctr"/>
          <a:lstStyle>
            <a:lvl1pPr>
              <a:defRPr sz="4600" spc="731">
                <a:solidFill>
                  <a:srgbClr val="FFFFFF"/>
                </a:solidFill>
                <a:latin typeface="+mj-lt"/>
                <a:ea typeface="+mj-ea"/>
                <a:cs typeface="+mj-cs"/>
                <a:sym typeface="Avenir Heavy"/>
              </a:defRPr>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64860512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48" name="Image"/>
          <p:cNvSpPr>
            <a:spLocks noGrp="1"/>
          </p:cNvSpPr>
          <p:nvPr>
            <p:ph type="pic" idx="13"/>
          </p:nvPr>
        </p:nvSpPr>
        <p:spPr>
          <a:xfrm>
            <a:off x="4567535" y="4465"/>
            <a:ext cx="4572000" cy="6858000"/>
          </a:xfrm>
          <a:prstGeom prst="rect">
            <a:avLst/>
          </a:prstGeom>
        </p:spPr>
        <p:txBody>
          <a:bodyPr lIns="64291" tIns="32145" rIns="64291" bIns="32145" anchor="t">
            <a:noAutofit/>
          </a:bodyPr>
          <a:lstStyle/>
          <a:p>
            <a:endParaRPr/>
          </a:p>
        </p:txBody>
      </p:sp>
      <p:sp>
        <p:nvSpPr>
          <p:cNvPr id="49" name="Title Text"/>
          <p:cNvSpPr txBox="1">
            <a:spLocks noGrp="1"/>
          </p:cNvSpPr>
          <p:nvPr>
            <p:ph type="title"/>
          </p:nvPr>
        </p:nvSpPr>
        <p:spPr>
          <a:xfrm>
            <a:off x="383977" y="3027164"/>
            <a:ext cx="3804047" cy="2098477"/>
          </a:xfrm>
          <a:prstGeom prst="rect">
            <a:avLst/>
          </a:prstGeom>
        </p:spPr>
        <p:txBody>
          <a:bodyPr/>
          <a:lstStyle>
            <a:lvl1pPr>
              <a:defRPr>
                <a:solidFill>
                  <a:srgbClr val="FFFFFF"/>
                </a:solidFill>
              </a:defRPr>
            </a:lvl1pPr>
          </a:lstStyle>
          <a:p>
            <a:r>
              <a:t>Title Text</a:t>
            </a:r>
          </a:p>
        </p:txBody>
      </p:sp>
      <p:sp>
        <p:nvSpPr>
          <p:cNvPr id="50" name="Body Level One…"/>
          <p:cNvSpPr txBox="1">
            <a:spLocks noGrp="1"/>
          </p:cNvSpPr>
          <p:nvPr>
            <p:ph type="body" sz="quarter" idx="1"/>
          </p:nvPr>
        </p:nvSpPr>
        <p:spPr>
          <a:xfrm>
            <a:off x="383977" y="2411016"/>
            <a:ext cx="3804047" cy="625078"/>
          </a:xfrm>
          <a:prstGeom prst="rect">
            <a:avLst/>
          </a:prstGeom>
        </p:spPr>
        <p:txBody>
          <a:bodyPr/>
          <a:lstStyle>
            <a:lvl1pPr marL="0" indent="0">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1pPr>
            <a:lvl2pPr marL="0" indent="160729">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2pPr>
            <a:lvl3pPr marL="0" indent="321457">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3pPr>
            <a:lvl4pPr marL="0" indent="482186">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4pPr>
            <a:lvl5pPr marL="0" indent="642915">
              <a:spcBef>
                <a:spcPts val="0"/>
              </a:spcBef>
              <a:buClrTx/>
              <a:buSzTx/>
              <a:buNone/>
              <a:defRPr sz="1700" cap="all" spc="270">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2104337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27984402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68"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40878960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76" name="Image"/>
          <p:cNvSpPr>
            <a:spLocks noGrp="1"/>
          </p:cNvSpPr>
          <p:nvPr>
            <p:ph type="pic" idx="13"/>
          </p:nvPr>
        </p:nvSpPr>
        <p:spPr>
          <a:xfrm>
            <a:off x="4585395" y="0"/>
            <a:ext cx="4572000" cy="6858000"/>
          </a:xfrm>
          <a:prstGeom prst="rect">
            <a:avLst/>
          </a:prstGeom>
        </p:spPr>
        <p:txBody>
          <a:bodyPr lIns="64291" tIns="32145" rIns="64291" bIns="32145" anchor="t">
            <a:noAutofit/>
          </a:bodyPr>
          <a:lstStyle/>
          <a:p>
            <a:endParaRPr/>
          </a:p>
        </p:txBody>
      </p:sp>
      <p:sp>
        <p:nvSpPr>
          <p:cNvPr id="77" name="Title Text"/>
          <p:cNvSpPr txBox="1">
            <a:spLocks noGrp="1"/>
          </p:cNvSpPr>
          <p:nvPr>
            <p:ph type="title"/>
          </p:nvPr>
        </p:nvSpPr>
        <p:spPr>
          <a:xfrm>
            <a:off x="464344" y="428625"/>
            <a:ext cx="3571875" cy="1303734"/>
          </a:xfrm>
          <a:prstGeom prst="rect">
            <a:avLst/>
          </a:prstGeom>
        </p:spPr>
        <p:txBody>
          <a:bodyPr/>
          <a:lstStyle>
            <a:lvl1pPr>
              <a:defRPr>
                <a:solidFill>
                  <a:srgbClr val="FFFFFF"/>
                </a:solidFill>
              </a:defRPr>
            </a:lvl1pPr>
          </a:lstStyle>
          <a:p>
            <a:r>
              <a:t>Title Text</a:t>
            </a:r>
          </a:p>
        </p:txBody>
      </p:sp>
      <p:sp>
        <p:nvSpPr>
          <p:cNvPr id="78" name="Body Level One…"/>
          <p:cNvSpPr txBox="1">
            <a:spLocks noGrp="1"/>
          </p:cNvSpPr>
          <p:nvPr>
            <p:ph type="body" sz="half" idx="1"/>
          </p:nvPr>
        </p:nvSpPr>
        <p:spPr>
          <a:xfrm>
            <a:off x="464344" y="1982391"/>
            <a:ext cx="3571875" cy="4259461"/>
          </a:xfrm>
          <a:prstGeom prst="rect">
            <a:avLst/>
          </a:prstGeom>
        </p:spPr>
        <p:txBody>
          <a:bodyPr/>
          <a:lstStyle>
            <a:lvl1pPr marL="276810" indent="-276810">
              <a:spcBef>
                <a:spcPts val="2250"/>
              </a:spcBef>
              <a:defRPr sz="2100">
                <a:solidFill>
                  <a:srgbClr val="FFFFFF"/>
                </a:solidFill>
              </a:defRPr>
            </a:lvl1pPr>
            <a:lvl2pPr marL="553621" indent="-276810">
              <a:spcBef>
                <a:spcPts val="2250"/>
              </a:spcBef>
              <a:defRPr sz="2100">
                <a:solidFill>
                  <a:srgbClr val="FFFFFF"/>
                </a:solidFill>
              </a:defRPr>
            </a:lvl2pPr>
            <a:lvl3pPr marL="830431" indent="-276810">
              <a:spcBef>
                <a:spcPts val="2250"/>
              </a:spcBef>
              <a:defRPr sz="2100">
                <a:solidFill>
                  <a:srgbClr val="FFFFFF"/>
                </a:solidFill>
              </a:defRPr>
            </a:lvl3pPr>
            <a:lvl4pPr marL="1107242" indent="-276810">
              <a:spcBef>
                <a:spcPts val="2250"/>
              </a:spcBef>
              <a:defRPr sz="2100">
                <a:solidFill>
                  <a:srgbClr val="FFFFFF"/>
                </a:solidFill>
              </a:defRPr>
            </a:lvl4pPr>
            <a:lvl5pPr marL="1384052" indent="-276810">
              <a:spcBef>
                <a:spcPts val="2250"/>
              </a:spcBef>
              <a:defRPr sz="21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19255879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2ABD9FA-1EF5-9F41-9EA2-C95FB9D5EFEA}"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2009943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86" name="Body Level One…"/>
          <p:cNvSpPr txBox="1">
            <a:spLocks noGrp="1"/>
          </p:cNvSpPr>
          <p:nvPr>
            <p:ph type="body" idx="1"/>
          </p:nvPr>
        </p:nvSpPr>
        <p:spPr>
          <a:xfrm>
            <a:off x="464344" y="1062633"/>
            <a:ext cx="8215313" cy="4723805"/>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66817040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
        <p:nvSpPr>
          <p:cNvPr id="94" name="Image"/>
          <p:cNvSpPr>
            <a:spLocks noGrp="1"/>
          </p:cNvSpPr>
          <p:nvPr>
            <p:ph type="pic" sz="half" idx="13"/>
          </p:nvPr>
        </p:nvSpPr>
        <p:spPr>
          <a:xfrm>
            <a:off x="4572000" y="3430584"/>
            <a:ext cx="4572000" cy="3429001"/>
          </a:xfrm>
          <a:prstGeom prst="rect">
            <a:avLst/>
          </a:prstGeom>
        </p:spPr>
        <p:txBody>
          <a:bodyPr lIns="64291" tIns="32145" rIns="64291" bIns="32145" anchor="t">
            <a:noAutofit/>
          </a:bodyPr>
          <a:lstStyle/>
          <a:p>
            <a:endParaRPr/>
          </a:p>
        </p:txBody>
      </p:sp>
      <p:sp>
        <p:nvSpPr>
          <p:cNvPr id="95" name="Image"/>
          <p:cNvSpPr>
            <a:spLocks noGrp="1"/>
          </p:cNvSpPr>
          <p:nvPr>
            <p:ph type="pic" sz="half" idx="14"/>
          </p:nvPr>
        </p:nvSpPr>
        <p:spPr>
          <a:xfrm>
            <a:off x="4572000" y="0"/>
            <a:ext cx="4572000" cy="3429000"/>
          </a:xfrm>
          <a:prstGeom prst="rect">
            <a:avLst/>
          </a:prstGeom>
        </p:spPr>
        <p:txBody>
          <a:bodyPr lIns="64291" tIns="32145" rIns="64291" bIns="32145" anchor="t">
            <a:noAutofit/>
          </a:bodyPr>
          <a:lstStyle/>
          <a:p>
            <a:endParaRPr/>
          </a:p>
        </p:txBody>
      </p:sp>
      <p:sp>
        <p:nvSpPr>
          <p:cNvPr id="96" name="Image"/>
          <p:cNvSpPr>
            <a:spLocks noGrp="1"/>
          </p:cNvSpPr>
          <p:nvPr>
            <p:ph type="pic" idx="15"/>
          </p:nvPr>
        </p:nvSpPr>
        <p:spPr>
          <a:xfrm>
            <a:off x="0" y="0"/>
            <a:ext cx="4572000" cy="6858000"/>
          </a:xfrm>
          <a:prstGeom prst="rect">
            <a:avLst/>
          </a:prstGeom>
        </p:spPr>
        <p:txBody>
          <a:bodyPr lIns="64291" tIns="32145" rIns="64291" bIns="32145" anchor="t">
            <a:noAutofit/>
          </a:bodyPr>
          <a:lstStyle/>
          <a:p>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88898293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
        <p:nvSpPr>
          <p:cNvPr id="104" name="–Johnny Appleseed"/>
          <p:cNvSpPr>
            <a:spLocks noGrp="1"/>
          </p:cNvSpPr>
          <p:nvPr>
            <p:ph type="body" sz="quarter" idx="13"/>
          </p:nvPr>
        </p:nvSpPr>
        <p:spPr>
          <a:xfrm>
            <a:off x="892969" y="4489961"/>
            <a:ext cx="7358063" cy="333742"/>
          </a:xfrm>
          <a:prstGeom prst="rect">
            <a:avLst/>
          </a:prstGeom>
        </p:spPr>
        <p:txBody>
          <a:bodyPr>
            <a:spAutoFit/>
          </a:bodyPr>
          <a:lstStyle>
            <a:lvl1pPr marL="0" indent="0" algn="ctr">
              <a:spcBef>
                <a:spcPts val="0"/>
              </a:spcBef>
              <a:buClrTx/>
              <a:buSzTx/>
              <a:buNone/>
              <a:defRPr sz="1700" cap="all" spc="270">
                <a:solidFill>
                  <a:schemeClr val="accent2">
                    <a:satOff val="44164"/>
                    <a:lumOff val="14231"/>
                  </a:schemeClr>
                </a:solidFill>
              </a:defRPr>
            </a:lvl1pPr>
          </a:lstStyle>
          <a:p>
            <a:r>
              <a:t>–Johnny Appleseed</a:t>
            </a:r>
          </a:p>
        </p:txBody>
      </p:sp>
      <p:sp>
        <p:nvSpPr>
          <p:cNvPr id="105" name="“Type a quote here.”"/>
          <p:cNvSpPr>
            <a:spLocks noGrp="1"/>
          </p:cNvSpPr>
          <p:nvPr>
            <p:ph type="body" sz="quarter" idx="14"/>
          </p:nvPr>
        </p:nvSpPr>
        <p:spPr>
          <a:xfrm>
            <a:off x="892969" y="3013051"/>
            <a:ext cx="7358063" cy="456852"/>
          </a:xfrm>
          <a:prstGeom prst="rect">
            <a:avLst/>
          </a:prstGeom>
        </p:spPr>
        <p:txBody>
          <a:bodyPr>
            <a:spAutoFit/>
          </a:bodyPr>
          <a:lstStyle>
            <a:lvl1pPr marL="0" indent="0" algn="ctr">
              <a:spcBef>
                <a:spcPts val="0"/>
              </a:spcBef>
              <a:buClrTx/>
              <a:buSzTx/>
              <a:buNone/>
              <a:defRPr>
                <a:solidFill>
                  <a:srgbClr val="FFFFFF"/>
                </a:solidFill>
              </a:defRPr>
            </a:lvl1pPr>
          </a:lstStyle>
          <a:p>
            <a:r>
              <a:t>“Type a quote here.” </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8600768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Quote Photo">
    <p:bg>
      <p:bgPr>
        <a:solidFill>
          <a:srgbClr val="000000"/>
        </a:solidFill>
        <a:effectLst/>
      </p:bgPr>
    </p:bg>
    <p:spTree>
      <p:nvGrpSpPr>
        <p:cNvPr id="1" name=""/>
        <p:cNvGrpSpPr/>
        <p:nvPr/>
      </p:nvGrpSpPr>
      <p:grpSpPr>
        <a:xfrm>
          <a:off x="0" y="0"/>
          <a:ext cx="0" cy="0"/>
          <a:chOff x="0" y="0"/>
          <a:chExt cx="0" cy="0"/>
        </a:xfrm>
      </p:grpSpPr>
      <p:sp>
        <p:nvSpPr>
          <p:cNvPr id="113" name="–Johnny Appleseed"/>
          <p:cNvSpPr>
            <a:spLocks noGrp="1"/>
          </p:cNvSpPr>
          <p:nvPr>
            <p:ph type="body" sz="quarter" idx="13"/>
          </p:nvPr>
        </p:nvSpPr>
        <p:spPr>
          <a:xfrm>
            <a:off x="892969" y="2080617"/>
            <a:ext cx="7358063" cy="333742"/>
          </a:xfrm>
          <a:prstGeom prst="rect">
            <a:avLst/>
          </a:prstGeom>
        </p:spPr>
        <p:txBody>
          <a:bodyPr anchor="t">
            <a:spAutoFit/>
          </a:bodyPr>
          <a:lstStyle>
            <a:lvl1pPr marL="0" indent="0" algn="ctr">
              <a:spcBef>
                <a:spcPts val="0"/>
              </a:spcBef>
              <a:buClrTx/>
              <a:buSzTx/>
              <a:buNone/>
              <a:defRPr sz="1700" cap="all" spc="270">
                <a:solidFill>
                  <a:schemeClr val="accent2">
                    <a:satOff val="44164"/>
                    <a:lumOff val="14231"/>
                  </a:schemeClr>
                </a:solidFill>
              </a:defRPr>
            </a:lvl1pPr>
          </a:lstStyle>
          <a:p>
            <a:r>
              <a:t>–Johnny Appleseed</a:t>
            </a:r>
          </a:p>
        </p:txBody>
      </p:sp>
      <p:sp>
        <p:nvSpPr>
          <p:cNvPr id="114" name="“Type a quote here.”"/>
          <p:cNvSpPr>
            <a:spLocks noGrp="1"/>
          </p:cNvSpPr>
          <p:nvPr>
            <p:ph type="body" sz="quarter" idx="14"/>
          </p:nvPr>
        </p:nvSpPr>
        <p:spPr>
          <a:xfrm>
            <a:off x="892969" y="972617"/>
            <a:ext cx="7358063" cy="456852"/>
          </a:xfrm>
          <a:prstGeom prst="rect">
            <a:avLst/>
          </a:prstGeom>
        </p:spPr>
        <p:txBody>
          <a:bodyPr>
            <a:spAutoFit/>
          </a:bodyPr>
          <a:lstStyle>
            <a:lvl1pPr marL="0" indent="0" algn="ctr">
              <a:spcBef>
                <a:spcPts val="0"/>
              </a:spcBef>
              <a:buClrTx/>
              <a:buSzTx/>
              <a:buNone/>
              <a:defRPr>
                <a:solidFill>
                  <a:srgbClr val="FFFFFF"/>
                </a:solidFill>
              </a:defRPr>
            </a:lvl1pPr>
          </a:lstStyle>
          <a:p>
            <a:r>
              <a:t>“Type a quote here.” </a:t>
            </a:r>
          </a:p>
        </p:txBody>
      </p:sp>
      <p:sp>
        <p:nvSpPr>
          <p:cNvPr id="115" name="Image"/>
          <p:cNvSpPr>
            <a:spLocks noGrp="1"/>
          </p:cNvSpPr>
          <p:nvPr>
            <p:ph type="pic" idx="15"/>
          </p:nvPr>
        </p:nvSpPr>
        <p:spPr>
          <a:xfrm>
            <a:off x="-13395" y="2540496"/>
            <a:ext cx="9144000" cy="4313039"/>
          </a:xfrm>
          <a:prstGeom prst="rect">
            <a:avLst/>
          </a:prstGeom>
        </p:spPr>
        <p:txBody>
          <a:bodyPr lIns="64291" tIns="32145" rIns="64291" bIns="32145" anchor="t">
            <a:noAutofit/>
          </a:bodyPr>
          <a:lstStyle/>
          <a:p>
            <a:endParaRP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4297627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
        <p:nvSpPr>
          <p:cNvPr id="123" name="Image"/>
          <p:cNvSpPr>
            <a:spLocks noGrp="1"/>
          </p:cNvSpPr>
          <p:nvPr>
            <p:ph type="pic" idx="13"/>
          </p:nvPr>
        </p:nvSpPr>
        <p:spPr>
          <a:xfrm>
            <a:off x="0" y="0"/>
            <a:ext cx="9144000" cy="6858000"/>
          </a:xfrm>
          <a:prstGeom prst="rect">
            <a:avLst/>
          </a:prstGeom>
        </p:spPr>
        <p:txBody>
          <a:bodyPr lIns="64291" tIns="32145" rIns="64291" bIns="32145" anchor="t">
            <a:noAutofit/>
          </a:bodyPr>
          <a:lstStyle/>
          <a:p>
            <a:endParaRPr/>
          </a:p>
        </p:txBody>
      </p:sp>
      <p:sp>
        <p:nvSpPr>
          <p:cNvPr id="124"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78011473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31" name="Slide Number"/>
          <p:cNvSpPr txBox="1">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5976957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Slide Number"/>
          <p:cNvSpPr txBox="1">
            <a:spLocks noGrp="1"/>
          </p:cNvSpPr>
          <p:nvPr>
            <p:ph type="sldNum" sz="quarter" idx="2"/>
          </p:nvPr>
        </p:nvSpPr>
        <p:spPr>
          <a:xfrm>
            <a:off x="6553200" y="6245225"/>
            <a:ext cx="2133600" cy="292384"/>
          </a:xfrm>
          <a:prstGeom prst="rect">
            <a:avLst/>
          </a:prstGeom>
        </p:spPr>
        <p:txBody>
          <a:bodyPr wrap="square" lIns="45718" tIns="45718" rIns="45718" bIns="45718"/>
          <a:lstStyle>
            <a:lvl1pPr algn="r" defTabSz="642915">
              <a:defRPr>
                <a:solidFill>
                  <a:srgbClr val="000000"/>
                </a:solidFill>
                <a:latin typeface="Arial"/>
                <a:ea typeface="Arial"/>
                <a:cs typeface="Arial"/>
                <a:sym typeface="Arial"/>
              </a:defRPr>
            </a:lvl1pPr>
          </a:lstStyle>
          <a:p>
            <a:fld id="{86CB4B4D-7CA3-9044-876B-883B54F8677D}" type="slidenum">
              <a:rPr/>
              <a:pPr/>
              <a:t>‹#›</a:t>
            </a:fld>
            <a:endParaRPr/>
          </a:p>
        </p:txBody>
      </p:sp>
      <p:sp>
        <p:nvSpPr>
          <p:cNvPr id="139" name="Title Text"/>
          <p:cNvSpPr txBox="1">
            <a:spLocks noGrp="1"/>
          </p:cNvSpPr>
          <p:nvPr>
            <p:ph type="title"/>
          </p:nvPr>
        </p:nvSpPr>
        <p:spPr>
          <a:xfrm>
            <a:off x="457200" y="92074"/>
            <a:ext cx="8229601" cy="1508126"/>
          </a:xfrm>
          <a:prstGeom prst="rect">
            <a:avLst/>
          </a:prstGeom>
        </p:spPr>
        <p:txBody>
          <a:bodyPr lIns="45718" tIns="45718" rIns="45718" bIns="45718" anchor="ctr">
            <a:noAutofit/>
          </a:bodyPr>
          <a:lstStyle>
            <a:lvl1pPr algn="ctr" defTabSz="642915">
              <a:defRPr sz="4600" b="1" cap="none" spc="0">
                <a:latin typeface="Arial"/>
                <a:ea typeface="Arial"/>
                <a:cs typeface="Arial"/>
                <a:sym typeface="Arial"/>
              </a:defRPr>
            </a:lvl1pPr>
          </a:lstStyle>
          <a:p>
            <a:r>
              <a:t>Title Text</a:t>
            </a:r>
          </a:p>
        </p:txBody>
      </p:sp>
      <p:sp>
        <p:nvSpPr>
          <p:cNvPr id="140" name="Body Level One…"/>
          <p:cNvSpPr txBox="1">
            <a:spLocks noGrp="1"/>
          </p:cNvSpPr>
          <p:nvPr>
            <p:ph type="body" idx="1"/>
          </p:nvPr>
        </p:nvSpPr>
        <p:spPr>
          <a:xfrm>
            <a:off x="457200" y="1600200"/>
            <a:ext cx="8229601" cy="5257801"/>
          </a:xfrm>
          <a:prstGeom prst="rect">
            <a:avLst/>
          </a:prstGeom>
        </p:spPr>
        <p:txBody>
          <a:bodyPr lIns="45718" tIns="45718" rIns="45718" bIns="45718" anchor="t">
            <a:noAutofit/>
          </a:bodyPr>
          <a:lstStyle>
            <a:lvl1pPr marL="331503" indent="-331503" defTabSz="642915">
              <a:spcBef>
                <a:spcPts val="492"/>
              </a:spcBef>
              <a:buClrTx/>
              <a:buSzPct val="100000"/>
              <a:buChar char="»"/>
              <a:defRPr sz="3100">
                <a:latin typeface="Arial"/>
                <a:ea typeface="Arial"/>
                <a:cs typeface="Arial"/>
                <a:sym typeface="Arial"/>
              </a:defRPr>
            </a:lvl1pPr>
            <a:lvl2pPr marL="637174" indent="-315717" defTabSz="642915">
              <a:spcBef>
                <a:spcPts val="492"/>
              </a:spcBef>
              <a:buClrTx/>
              <a:buSzPct val="100000"/>
              <a:buChar char="–"/>
              <a:defRPr sz="3100">
                <a:latin typeface="Arial"/>
                <a:ea typeface="Arial"/>
                <a:cs typeface="Arial"/>
                <a:sym typeface="Arial"/>
              </a:defRPr>
            </a:lvl2pPr>
            <a:lvl3pPr marL="937584" indent="-294669" defTabSz="642915">
              <a:spcBef>
                <a:spcPts val="492"/>
              </a:spcBef>
              <a:buClrTx/>
              <a:buSzPct val="100000"/>
              <a:defRPr sz="3100">
                <a:latin typeface="Arial"/>
                <a:ea typeface="Arial"/>
                <a:cs typeface="Arial"/>
                <a:sym typeface="Arial"/>
              </a:defRPr>
            </a:lvl3pPr>
            <a:lvl4pPr marL="1317975" indent="-353603" defTabSz="642915">
              <a:spcBef>
                <a:spcPts val="492"/>
              </a:spcBef>
              <a:buClrTx/>
              <a:buSzPct val="100000"/>
              <a:buChar char="–"/>
              <a:defRPr sz="3100">
                <a:latin typeface="Arial"/>
                <a:ea typeface="Arial"/>
                <a:cs typeface="Arial"/>
                <a:sym typeface="Arial"/>
              </a:defRPr>
            </a:lvl4pPr>
            <a:lvl5pPr marL="1678722" indent="-392892" defTabSz="642915">
              <a:spcBef>
                <a:spcPts val="492"/>
              </a:spcBef>
              <a:buClrTx/>
              <a:buSzPct val="100000"/>
              <a:buChar char="»"/>
              <a:defRPr sz="31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11698009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CA8A70-EB3D-AD47-9B9C-6A7FB256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53B5565-8607-C144-B3E7-230DF102B0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A422E55-D769-C54A-8581-1E8E268BF1FD}"/>
              </a:ext>
            </a:extLst>
          </p:cNvPr>
          <p:cNvSpPr>
            <a:spLocks noGrp="1"/>
          </p:cNvSpPr>
          <p:nvPr>
            <p:ph type="dt" sz="half" idx="10"/>
          </p:nvPr>
        </p:nvSpPr>
        <p:spPr>
          <a:xfrm>
            <a:off x="628650" y="6356351"/>
            <a:ext cx="2057400" cy="365125"/>
          </a:xfrm>
          <a:prstGeom prst="rect">
            <a:avLst/>
          </a:prstGeom>
        </p:spPr>
        <p:txBody>
          <a:bodyPr/>
          <a:lstStyle/>
          <a:p>
            <a:fld id="{C8FEDEB1-0FF1-AC46-88E0-979F46A7603A}" type="datetimeFigureOut">
              <a:rPr lang="en-US" smtClean="0"/>
              <a:t>8/16/2018</a:t>
            </a:fld>
            <a:endParaRPr lang="en-US"/>
          </a:p>
        </p:txBody>
      </p:sp>
      <p:sp>
        <p:nvSpPr>
          <p:cNvPr id="5" name="Footer Placeholder 4">
            <a:extLst>
              <a:ext uri="{FF2B5EF4-FFF2-40B4-BE49-F238E27FC236}">
                <a16:creationId xmlns="" xmlns:a16="http://schemas.microsoft.com/office/drawing/2014/main" id="{2C9D6D07-A50B-4E45-BBD5-79489501C74D}"/>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2733851-735F-4F43-8818-24F9272407C8}"/>
              </a:ext>
            </a:extLst>
          </p:cNvPr>
          <p:cNvSpPr>
            <a:spLocks noGrp="1"/>
          </p:cNvSpPr>
          <p:nvPr>
            <p:ph type="sldNum" sz="quarter" idx="12"/>
          </p:nvPr>
        </p:nvSpPr>
        <p:spPr>
          <a:xfrm>
            <a:off x="4429897" y="6509742"/>
            <a:ext cx="277316" cy="272186"/>
          </a:xfrm>
        </p:spPr>
        <p:txBody>
          <a:bodyPr/>
          <a:lstStyle/>
          <a:p>
            <a:fld id="{9C0FF10D-462F-6541-BE05-E94E880DED41}" type="slidenum">
              <a:rPr lang="en-US" smtClean="0"/>
              <a:t>‹#›</a:t>
            </a:fld>
            <a:endParaRPr lang="en-US"/>
          </a:p>
        </p:txBody>
      </p:sp>
    </p:spTree>
    <p:extLst>
      <p:ext uri="{BB962C8B-B14F-4D97-AF65-F5344CB8AC3E}">
        <p14:creationId xmlns:p14="http://schemas.microsoft.com/office/powerpoint/2010/main" val="2561039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D55A8E-0EA1-5E4C-909C-D3FB6A7DE2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3DEB7AF-4FB0-CD4D-ABB1-EF1D3F665ECC}"/>
              </a:ext>
            </a:extLst>
          </p:cNvPr>
          <p:cNvSpPr>
            <a:spLocks noGrp="1"/>
          </p:cNvSpPr>
          <p:nvPr>
            <p:ph type="dt" sz="half" idx="10"/>
          </p:nvPr>
        </p:nvSpPr>
        <p:spPr>
          <a:xfrm>
            <a:off x="628650" y="6356351"/>
            <a:ext cx="2057400" cy="365125"/>
          </a:xfrm>
          <a:prstGeom prst="rect">
            <a:avLst/>
          </a:prstGeom>
        </p:spPr>
        <p:txBody>
          <a:bodyPr/>
          <a:lstStyle/>
          <a:p>
            <a:fld id="{C8FEDEB1-0FF1-AC46-88E0-979F46A7603A}" type="datetimeFigureOut">
              <a:rPr lang="en-US" smtClean="0"/>
              <a:t>8/16/2018</a:t>
            </a:fld>
            <a:endParaRPr lang="en-US"/>
          </a:p>
        </p:txBody>
      </p:sp>
      <p:sp>
        <p:nvSpPr>
          <p:cNvPr id="4" name="Footer Placeholder 3">
            <a:extLst>
              <a:ext uri="{FF2B5EF4-FFF2-40B4-BE49-F238E27FC236}">
                <a16:creationId xmlns="" xmlns:a16="http://schemas.microsoft.com/office/drawing/2014/main" id="{FC722A9F-B2CB-7346-B727-55DCFEAA49FC}"/>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8D42BC31-4BCB-D945-B84F-F954B3F91D03}"/>
              </a:ext>
            </a:extLst>
          </p:cNvPr>
          <p:cNvSpPr>
            <a:spLocks noGrp="1"/>
          </p:cNvSpPr>
          <p:nvPr>
            <p:ph type="sldNum" sz="quarter" idx="12"/>
          </p:nvPr>
        </p:nvSpPr>
        <p:spPr>
          <a:xfrm>
            <a:off x="4429897" y="6509742"/>
            <a:ext cx="277316" cy="272186"/>
          </a:xfrm>
        </p:spPr>
        <p:txBody>
          <a:bodyPr/>
          <a:lstStyle/>
          <a:p>
            <a:fld id="{9C0FF10D-462F-6541-BE05-E94E880DED41}" type="slidenum">
              <a:rPr lang="en-US" smtClean="0"/>
              <a:t>‹#›</a:t>
            </a:fld>
            <a:endParaRPr lang="en-US"/>
          </a:p>
        </p:txBody>
      </p:sp>
    </p:spTree>
    <p:extLst>
      <p:ext uri="{BB962C8B-B14F-4D97-AF65-F5344CB8AC3E}">
        <p14:creationId xmlns:p14="http://schemas.microsoft.com/office/powerpoint/2010/main" val="2984688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pic>
        <p:nvPicPr>
          <p:cNvPr id="15" name="Grafik 14" descr="trenner.png"/>
          <p:cNvPicPr>
            <a:picLocks noChangeAspect="1"/>
          </p:cNvPicPr>
          <p:nvPr userDrawn="1"/>
        </p:nvPicPr>
        <p:blipFill>
          <a:blip r:embed="rId2" cstate="print"/>
          <a:stretch>
            <a:fillRect/>
          </a:stretch>
        </p:blipFill>
        <p:spPr>
          <a:xfrm>
            <a:off x="0" y="1196752"/>
            <a:ext cx="9144000" cy="178594"/>
          </a:xfrm>
          <a:prstGeom prst="rect">
            <a:avLst/>
          </a:prstGeom>
        </p:spPr>
      </p:pic>
      <p:sp>
        <p:nvSpPr>
          <p:cNvPr id="16" name="Titel 1"/>
          <p:cNvSpPr>
            <a:spLocks noGrp="1"/>
          </p:cNvSpPr>
          <p:nvPr>
            <p:ph type="ctrTitle" hasCustomPrompt="1"/>
          </p:nvPr>
        </p:nvSpPr>
        <p:spPr>
          <a:xfrm>
            <a:off x="611561" y="317788"/>
            <a:ext cx="7920880" cy="864096"/>
          </a:xfrm>
          <a:noFill/>
        </p:spPr>
        <p:txBody>
          <a:bodyPr wrap="square" lIns="0" tIns="0" rIns="0" bIns="0" anchor="t" anchorCtr="0">
            <a:noAutofit/>
          </a:bodyPr>
          <a:lstStyle>
            <a:lvl1pPr algn="ctr">
              <a:defRPr sz="3300" b="1">
                <a:solidFill>
                  <a:schemeClr val="accent1"/>
                </a:solidFill>
                <a:effectLst/>
                <a:latin typeface="+mj-lt"/>
              </a:defRPr>
            </a:lvl1pPr>
          </a:lstStyle>
          <a:p>
            <a:r>
              <a:rPr lang="en-CA" noProof="0"/>
              <a:t>Your Headline</a:t>
            </a:r>
          </a:p>
        </p:txBody>
      </p:sp>
      <p:sp>
        <p:nvSpPr>
          <p:cNvPr id="17" name="Inhaltsplatzhalter 2"/>
          <p:cNvSpPr>
            <a:spLocks noGrp="1"/>
          </p:cNvSpPr>
          <p:nvPr>
            <p:ph idx="1" hasCustomPrompt="1"/>
          </p:nvPr>
        </p:nvSpPr>
        <p:spPr>
          <a:xfrm>
            <a:off x="611560" y="1556792"/>
            <a:ext cx="3528392" cy="3960440"/>
          </a:xfrm>
        </p:spPr>
        <p:txBody>
          <a:bodyPr wrap="square" lIns="0" tIns="0" rIns="0" bIns="0" numCol="1" anchor="t" anchorCtr="0">
            <a:noAutofit/>
          </a:bodyPr>
          <a:lstStyle>
            <a:lvl1pPr marL="0" indent="-134939" algn="just">
              <a:lnSpc>
                <a:spcPct val="100000"/>
              </a:lnSpc>
              <a:spcBef>
                <a:spcPts val="75"/>
              </a:spcBef>
              <a:buFont typeface="Arial" pitchFamily="34" charset="0"/>
              <a:buNone/>
              <a:defRPr lang="de-DE" sz="1200" dirty="0">
                <a:solidFill>
                  <a:srgbClr val="4B4B43"/>
                </a:solidFill>
              </a:defRPr>
            </a:lvl1pPr>
          </a:lstStyle>
          <a:p>
            <a:pPr lvl="0"/>
            <a:r>
              <a:rPr lang="en-CA" noProof="0" dirty="0"/>
              <a:t>Your</a:t>
            </a:r>
            <a:r>
              <a:rPr lang="en-CA" dirty="0"/>
              <a:t> Text or Bullets goes here!</a:t>
            </a:r>
          </a:p>
        </p:txBody>
      </p:sp>
      <p:pic>
        <p:nvPicPr>
          <p:cNvPr id="2" name="Picture 1"/>
          <p:cNvPicPr>
            <a:picLocks noChangeAspect="1"/>
          </p:cNvPicPr>
          <p:nvPr userDrawn="1"/>
        </p:nvPicPr>
        <p:blipFill>
          <a:blip r:embed="rId3"/>
          <a:stretch>
            <a:fillRect/>
          </a:stretch>
        </p:blipFill>
        <p:spPr>
          <a:xfrm>
            <a:off x="7298719" y="6203987"/>
            <a:ext cx="1512168" cy="537382"/>
          </a:xfrm>
          <a:prstGeom prst="rect">
            <a:avLst/>
          </a:prstGeom>
        </p:spPr>
      </p:pic>
    </p:spTree>
    <p:extLst>
      <p:ext uri="{BB962C8B-B14F-4D97-AF65-F5344CB8AC3E}">
        <p14:creationId xmlns:p14="http://schemas.microsoft.com/office/powerpoint/2010/main" val="17896996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2ABD9FA-1EF5-9F41-9EA2-C95FB9D5EFEA}"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1512699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1C9EA7-A49D-4348-AC4F-CD8BC25010BA}"/>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E63194B-F33D-3D44-BD90-912A4DC0256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22A31549-C75C-F54B-9AC8-0B9CE9ED09C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EC61B80-8F7E-E24C-A346-D0AC1C0FB9A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1CFFFA8C-63C9-D845-8CF2-D8AADD67D5AF}"/>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B4990FA-F0FB-3E4E-9C28-37DA0BEE8016}"/>
              </a:ext>
            </a:extLst>
          </p:cNvPr>
          <p:cNvSpPr>
            <a:spLocks noGrp="1"/>
          </p:cNvSpPr>
          <p:nvPr>
            <p:ph type="dt" sz="half" idx="10"/>
          </p:nvPr>
        </p:nvSpPr>
        <p:spPr>
          <a:xfrm>
            <a:off x="628650" y="6356351"/>
            <a:ext cx="2057400" cy="365125"/>
          </a:xfrm>
          <a:prstGeom prst="rect">
            <a:avLst/>
          </a:prstGeom>
        </p:spPr>
        <p:txBody>
          <a:bodyPr/>
          <a:lstStyle/>
          <a:p>
            <a:fld id="{C8FEDEB1-0FF1-AC46-88E0-979F46A7603A}" type="datetimeFigureOut">
              <a:rPr lang="en-US" smtClean="0"/>
              <a:t>8/16/2018</a:t>
            </a:fld>
            <a:endParaRPr lang="en-US"/>
          </a:p>
        </p:txBody>
      </p:sp>
      <p:sp>
        <p:nvSpPr>
          <p:cNvPr id="8" name="Footer Placeholder 7">
            <a:extLst>
              <a:ext uri="{FF2B5EF4-FFF2-40B4-BE49-F238E27FC236}">
                <a16:creationId xmlns="" xmlns:a16="http://schemas.microsoft.com/office/drawing/2014/main" id="{B7DE3545-949F-654B-AD2E-FC531ACE761A}"/>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17C0BC3C-6B6C-A04F-8853-5828AD140850}"/>
              </a:ext>
            </a:extLst>
          </p:cNvPr>
          <p:cNvSpPr>
            <a:spLocks noGrp="1"/>
          </p:cNvSpPr>
          <p:nvPr>
            <p:ph type="sldNum" sz="quarter" idx="12"/>
          </p:nvPr>
        </p:nvSpPr>
        <p:spPr>
          <a:xfrm>
            <a:off x="4429897" y="6509742"/>
            <a:ext cx="277316" cy="272186"/>
          </a:xfrm>
        </p:spPr>
        <p:txBody>
          <a:bodyPr/>
          <a:lstStyle/>
          <a:p>
            <a:fld id="{9C0FF10D-462F-6541-BE05-E94E880DED41}" type="slidenum">
              <a:rPr lang="en-US" smtClean="0"/>
              <a:t>‹#›</a:t>
            </a:fld>
            <a:endParaRPr lang="en-US"/>
          </a:p>
        </p:txBody>
      </p:sp>
    </p:spTree>
    <p:extLst>
      <p:ext uri="{BB962C8B-B14F-4D97-AF65-F5344CB8AC3E}">
        <p14:creationId xmlns:p14="http://schemas.microsoft.com/office/powerpoint/2010/main" val="345852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62ABD9FA-1EF5-9F41-9EA2-C95FB9D5EFEA}"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2215319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62ABD9FA-1EF5-9F41-9EA2-C95FB9D5EFEA}"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148149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62ABD9FA-1EF5-9F41-9EA2-C95FB9D5EFEA}"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386700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ABD9FA-1EF5-9F41-9EA2-C95FB9D5EFEA}"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341941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2ABD9FA-1EF5-9F41-9EA2-C95FB9D5EFEA}"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391150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2ABD9FA-1EF5-9F41-9EA2-C95FB9D5EFEA}"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053F8-994E-2847-A728-29621EA952DC}" type="slidenum">
              <a:rPr lang="en-US" smtClean="0"/>
              <a:t>‹#›</a:t>
            </a:fld>
            <a:endParaRPr lang="en-US"/>
          </a:p>
        </p:txBody>
      </p:sp>
    </p:spTree>
    <p:extLst>
      <p:ext uri="{BB962C8B-B14F-4D97-AF65-F5344CB8AC3E}">
        <p14:creationId xmlns:p14="http://schemas.microsoft.com/office/powerpoint/2010/main" val="1024188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ABD9FA-1EF5-9F41-9EA2-C95FB9D5EFEA}" type="datetimeFigureOut">
              <a:rPr lang="en-US" smtClean="0"/>
              <a:t>8/16/2018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053F8-994E-2847-A728-29621EA952DC}" type="slidenum">
              <a:rPr lang="en-US" smtClean="0"/>
              <a:t>‹#›</a:t>
            </a:fld>
            <a:endParaRPr lang="en-US"/>
          </a:p>
        </p:txBody>
      </p:sp>
    </p:spTree>
    <p:extLst>
      <p:ext uri="{BB962C8B-B14F-4D97-AF65-F5344CB8AC3E}">
        <p14:creationId xmlns:p14="http://schemas.microsoft.com/office/powerpoint/2010/main" val="1175243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64344" y="428625"/>
            <a:ext cx="8215313" cy="100012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ormAutofit/>
          </a:bodyPr>
          <a:lstStyle/>
          <a:p>
            <a:r>
              <a:t>Title Text</a:t>
            </a:r>
          </a:p>
        </p:txBody>
      </p:sp>
      <p:sp>
        <p:nvSpPr>
          <p:cNvPr id="3" name="Body Level One…"/>
          <p:cNvSpPr txBox="1">
            <a:spLocks noGrp="1"/>
          </p:cNvSpPr>
          <p:nvPr>
            <p:ph type="body" idx="1"/>
          </p:nvPr>
        </p:nvSpPr>
        <p:spPr>
          <a:xfrm>
            <a:off x="464344" y="1419820"/>
            <a:ext cx="8215313" cy="4723805"/>
          </a:xfrm>
          <a:prstGeom prst="rect">
            <a:avLst/>
          </a:prstGeom>
          <a:ln w="12700">
            <a:miter lim="400000"/>
          </a:ln>
          <a:extLst>
            <a:ext uri="{C572A759-6A51-4108-AA02-DFA0A04FC94B}">
              <ma14:wrappingTextBoxFlag xmlns="" xmlns:ma14="http://schemas.microsoft.com/office/mac/drawingml/2011/main" val="1"/>
            </a:ext>
          </a:extLst>
        </p:spPr>
        <p:txBody>
          <a:bodyPr lIns="35717" tIns="35717" rIns="35717" bIns="3571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29897" y="6509742"/>
            <a:ext cx="263845" cy="272186"/>
          </a:xfrm>
          <a:prstGeom prst="rect">
            <a:avLst/>
          </a:prstGeom>
          <a:ln w="12700">
            <a:miter lim="400000"/>
          </a:ln>
        </p:spPr>
        <p:txBody>
          <a:bodyPr wrap="none" lIns="35717" tIns="35717" rIns="35717" bIns="35717">
            <a:spAutoFit/>
          </a:bodyPr>
          <a:lstStyle>
            <a:lvl1pPr>
              <a:defRPr sz="1300"/>
            </a:lvl1pPr>
          </a:lstStyle>
          <a:p>
            <a:pPr algn="ctr" defTabSz="410751" hangingPunct="0"/>
            <a:fld id="{86CB4B4D-7CA3-9044-876B-883B54F8677D}" type="slidenum">
              <a:rPr kern="0">
                <a:solidFill>
                  <a:srgbClr val="FFFFFF"/>
                </a:solidFill>
                <a:latin typeface="Avenir Light"/>
                <a:ea typeface="Avenir Light"/>
                <a:cs typeface="Avenir Light"/>
                <a:sym typeface="Avenir Light"/>
              </a:rPr>
              <a:pPr algn="ctr" defTabSz="410751" hangingPunct="0"/>
              <a:t>‹#›</a:t>
            </a:fld>
            <a:endParaRPr kern="0">
              <a:solidFill>
                <a:srgbClr val="FFFFFF"/>
              </a:solidFill>
              <a:latin typeface="Avenir Light"/>
              <a:ea typeface="Avenir Light"/>
              <a:cs typeface="Avenir Light"/>
              <a:sym typeface="Avenir Light"/>
            </a:endParaRPr>
          </a:p>
        </p:txBody>
      </p:sp>
    </p:spTree>
    <p:extLst>
      <p:ext uri="{BB962C8B-B14F-4D97-AF65-F5344CB8AC3E}">
        <p14:creationId xmlns:p14="http://schemas.microsoft.com/office/powerpoint/2010/main" val="1319803837"/>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transition spd="med"/>
  <p:txStyles>
    <p:titleStyle>
      <a:lvl1pPr marL="0" marR="0" indent="0"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1pPr>
      <a:lvl2pPr marL="0" marR="0" indent="160729"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2pPr>
      <a:lvl3pPr marL="0" marR="0" indent="321457"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3pPr>
      <a:lvl4pPr marL="0" marR="0" indent="482186"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4pPr>
      <a:lvl5pPr marL="0" marR="0" indent="642915"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5pPr>
      <a:lvl6pPr marL="0" marR="0" indent="803643"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6pPr>
      <a:lvl7pPr marL="0" marR="0" indent="964372"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7pPr>
      <a:lvl8pPr marL="0" marR="0" indent="1125101"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8pPr>
      <a:lvl9pPr marL="0" marR="0" indent="1285829" algn="l" defTabSz="410751" latinLnBrk="0">
        <a:lnSpc>
          <a:spcPct val="100000"/>
        </a:lnSpc>
        <a:spcBef>
          <a:spcPts val="0"/>
        </a:spcBef>
        <a:spcAft>
          <a:spcPts val="0"/>
        </a:spcAft>
        <a:buClrTx/>
        <a:buSzTx/>
        <a:buFontTx/>
        <a:buNone/>
        <a:tabLst/>
        <a:defRPr sz="3200" b="0" i="0" u="none" strike="noStrike" cap="all" spc="506" baseline="0">
          <a:ln>
            <a:noFill/>
          </a:ln>
          <a:solidFill>
            <a:srgbClr val="000000"/>
          </a:solidFill>
          <a:uFillTx/>
          <a:latin typeface="+mn-lt"/>
          <a:ea typeface="+mn-ea"/>
          <a:cs typeface="+mn-cs"/>
          <a:sym typeface="Avenir Light"/>
        </a:defRPr>
      </a:lvl9pPr>
    </p:titleStyle>
    <p:bodyStyle>
      <a:lvl1pPr marL="330387"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1pPr>
      <a:lvl2pPr marL="660773"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2pPr>
      <a:lvl3pPr marL="991160"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3pPr>
      <a:lvl4pPr marL="1321547"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4pPr>
      <a:lvl5pPr marL="1651933"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5pPr>
      <a:lvl6pPr marL="1982320"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6pPr>
      <a:lvl7pPr marL="2312707"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7pPr>
      <a:lvl8pPr marL="2643094"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8pPr>
      <a:lvl9pPr marL="2973480" marR="0" indent="-330387" algn="l" defTabSz="410751" latinLnBrk="0">
        <a:lnSpc>
          <a:spcPct val="100000"/>
        </a:lnSpc>
        <a:spcBef>
          <a:spcPts val="2953"/>
        </a:spcBef>
        <a:spcAft>
          <a:spcPts val="0"/>
        </a:spcAft>
        <a:buClr>
          <a:srgbClr val="646464"/>
        </a:buClr>
        <a:buSzPct val="90000"/>
        <a:buFontTx/>
        <a:buChar char="•"/>
        <a:tabLst/>
        <a:defRPr sz="2500" b="0" i="0" u="none" strike="noStrike" cap="none" spc="0" baseline="0">
          <a:ln>
            <a:noFill/>
          </a:ln>
          <a:solidFill>
            <a:srgbClr val="000000"/>
          </a:solidFill>
          <a:uFillTx/>
          <a:latin typeface="+mn-lt"/>
          <a:ea typeface="+mn-ea"/>
          <a:cs typeface="+mn-cs"/>
          <a:sym typeface="Avenir Light"/>
        </a:defRPr>
      </a:lvl9pPr>
    </p:bodyStyle>
    <p:otherStyle>
      <a:lvl1pPr marL="0" marR="0" indent="0"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1pPr>
      <a:lvl2pPr marL="0" marR="0" indent="1607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2pPr>
      <a:lvl3pPr marL="0" marR="0" indent="321457"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3pPr>
      <a:lvl4pPr marL="0" marR="0" indent="482186"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4pPr>
      <a:lvl5pPr marL="0" marR="0" indent="642915"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5pPr>
      <a:lvl6pPr marL="0" marR="0" indent="803643"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6pPr>
      <a:lvl7pPr marL="0" marR="0" indent="964372"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7pPr>
      <a:lvl8pPr marL="0" marR="0" indent="1125101"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8pPr>
      <a:lvl9pPr marL="0" marR="0" indent="1285829" algn="ctr" defTabSz="410751" rtl="0" latinLnBrk="0">
        <a:lnSpc>
          <a:spcPct val="100000"/>
        </a:lnSpc>
        <a:spcBef>
          <a:spcPts val="0"/>
        </a:spcBef>
        <a:spcAft>
          <a:spcPts val="0"/>
        </a:spcAft>
        <a:buClrTx/>
        <a:buSzTx/>
        <a:buFontTx/>
        <a:buNone/>
        <a:tabLst/>
        <a:defRPr sz="13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www.uwindsor.ca/aauheads/resources/performance-reviews.html"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7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lynn-916472_1280.jpg"/>
          <p:cNvPicPr>
            <a:picLocks noChangeAspect="1"/>
          </p:cNvPicPr>
          <p:nvPr/>
        </p:nvPicPr>
        <p:blipFill rotWithShape="1">
          <a:blip r:embed="rId3">
            <a:extLst>
              <a:ext uri="{28A0092B-C50C-407E-A947-70E740481C1C}">
                <a14:useLocalDpi xmlns:a14="http://schemas.microsoft.com/office/drawing/2010/main" val="0"/>
              </a:ext>
            </a:extLst>
          </a:blip>
          <a:srcRect r="9848"/>
          <a:stretch/>
        </p:blipFill>
        <p:spPr>
          <a:xfrm>
            <a:off x="0" y="-132738"/>
            <a:ext cx="9144000" cy="6990737"/>
          </a:xfrm>
          <a:prstGeom prst="rect">
            <a:avLst/>
          </a:prstGeom>
        </p:spPr>
      </p:pic>
      <p:sp>
        <p:nvSpPr>
          <p:cNvPr id="2" name="Title 1"/>
          <p:cNvSpPr>
            <a:spLocks noGrp="1"/>
          </p:cNvSpPr>
          <p:nvPr>
            <p:ph type="ctrTitle"/>
          </p:nvPr>
        </p:nvSpPr>
        <p:spPr>
          <a:xfrm>
            <a:off x="1022927" y="0"/>
            <a:ext cx="7772400" cy="1470025"/>
          </a:xfrm>
        </p:spPr>
        <p:txBody>
          <a:bodyPr>
            <a:normAutofit/>
          </a:bodyPr>
          <a:lstStyle/>
          <a:p>
            <a:r>
              <a:rPr lang="en-US" sz="5400" b="1" dirty="0">
                <a:solidFill>
                  <a:schemeClr val="bg1"/>
                </a:solidFill>
              </a:rPr>
              <a:t>Better Living Through</a:t>
            </a:r>
            <a:r>
              <a:rPr lang="mr-IN" sz="5400" b="1" dirty="0">
                <a:solidFill>
                  <a:srgbClr val="FFFFFF"/>
                </a:solidFill>
              </a:rPr>
              <a:t>…</a:t>
            </a:r>
            <a:r>
              <a:rPr lang="en-CA" sz="5400" b="1" dirty="0">
                <a:solidFill>
                  <a:srgbClr val="FFFFFF"/>
                </a:solidFill>
              </a:rPr>
              <a:t> </a:t>
            </a:r>
            <a:endParaRPr lang="en-US" sz="5400" b="1" dirty="0">
              <a:solidFill>
                <a:srgbClr val="FFFFFF"/>
              </a:solidFill>
            </a:endParaRPr>
          </a:p>
        </p:txBody>
      </p:sp>
      <p:sp>
        <p:nvSpPr>
          <p:cNvPr id="3" name="Subtitle 2"/>
          <p:cNvSpPr>
            <a:spLocks noGrp="1"/>
          </p:cNvSpPr>
          <p:nvPr>
            <p:ph type="subTitle" idx="1"/>
          </p:nvPr>
        </p:nvSpPr>
        <p:spPr>
          <a:xfrm>
            <a:off x="1463964" y="5366331"/>
            <a:ext cx="6400800" cy="1752600"/>
          </a:xfrm>
        </p:spPr>
        <p:txBody>
          <a:bodyPr>
            <a:normAutofit/>
          </a:bodyPr>
          <a:lstStyle/>
          <a:p>
            <a:pPr>
              <a:lnSpc>
                <a:spcPct val="80000"/>
              </a:lnSpc>
            </a:pPr>
            <a:r>
              <a:rPr lang="en-US" sz="4000" b="1" dirty="0">
                <a:solidFill>
                  <a:srgbClr val="FFFFFF"/>
                </a:solidFill>
              </a:rPr>
              <a:t>The Deadhead Sessions</a:t>
            </a:r>
          </a:p>
          <a:p>
            <a:pPr>
              <a:lnSpc>
                <a:spcPct val="80000"/>
              </a:lnSpc>
            </a:pPr>
            <a:r>
              <a:rPr lang="en-US" sz="4000" b="1" dirty="0">
                <a:solidFill>
                  <a:srgbClr val="FFFFFF"/>
                </a:solidFill>
              </a:rPr>
              <a:t>Tuesday, July 17 </a:t>
            </a:r>
          </a:p>
        </p:txBody>
      </p:sp>
    </p:spTree>
    <p:extLst>
      <p:ext uri="{BB962C8B-B14F-4D97-AF65-F5344CB8AC3E}">
        <p14:creationId xmlns:p14="http://schemas.microsoft.com/office/powerpoint/2010/main" val="1619586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B12998A-B66F-FC42-9107-231256B24913}"/>
              </a:ext>
            </a:extLst>
          </p:cNvPr>
          <p:cNvPicPr>
            <a:picLocks noChangeAspect="1"/>
          </p:cNvPicPr>
          <p:nvPr/>
        </p:nvPicPr>
        <p:blipFill rotWithShape="1">
          <a:blip r:embed="rId3"/>
          <a:srcRect t="2991" b="12739"/>
          <a:stretch/>
        </p:blipFill>
        <p:spPr>
          <a:xfrm>
            <a:off x="15" y="857257"/>
            <a:ext cx="9143985" cy="5143493"/>
          </a:xfrm>
          <a:prstGeom prst="rect">
            <a:avLst/>
          </a:prstGeom>
        </p:spPr>
      </p:pic>
      <p:sp>
        <p:nvSpPr>
          <p:cNvPr id="9" name="Rectangle 8">
            <a:extLst>
              <a:ext uri="{FF2B5EF4-FFF2-40B4-BE49-F238E27FC236}">
                <a16:creationId xmlns="" xmlns:a16="http://schemas.microsoft.com/office/drawing/2014/main" id="{80BDCBC4-0325-4BE2-9B06-317198E7A2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3848781"/>
            <a:ext cx="7429500" cy="1441685"/>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 xmlns:a16="http://schemas.microsoft.com/office/drawing/2014/main" id="{E32485F3-F1CE-E248-9AEA-F1EFE3F4E310}"/>
              </a:ext>
            </a:extLst>
          </p:cNvPr>
          <p:cNvSpPr>
            <a:spLocks noGrp="1"/>
          </p:cNvSpPr>
          <p:nvPr>
            <p:ph type="title"/>
          </p:nvPr>
        </p:nvSpPr>
        <p:spPr>
          <a:xfrm>
            <a:off x="328613" y="4082721"/>
            <a:ext cx="6800850" cy="973807"/>
          </a:xfrm>
        </p:spPr>
        <p:txBody>
          <a:bodyPr>
            <a:normAutofit fontScale="90000"/>
          </a:bodyPr>
          <a:lstStyle/>
          <a:p>
            <a:r>
              <a:rPr lang="en-US" sz="3600" dirty="0">
                <a:solidFill>
                  <a:srgbClr val="FFFFFF"/>
                </a:solidFill>
              </a:rPr>
              <a:t>Defend academic freedom.</a:t>
            </a:r>
          </a:p>
        </p:txBody>
      </p:sp>
    </p:spTree>
    <p:extLst>
      <p:ext uri="{BB962C8B-B14F-4D97-AF65-F5344CB8AC3E}">
        <p14:creationId xmlns:p14="http://schemas.microsoft.com/office/powerpoint/2010/main" val="2416247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7EDB9D-E935-404C-B06F-3FA0DEBF96D1}"/>
              </a:ext>
            </a:extLst>
          </p:cNvPr>
          <p:cNvSpPr>
            <a:spLocks noGrp="1"/>
          </p:cNvSpPr>
          <p:nvPr>
            <p:ph type="title"/>
          </p:nvPr>
        </p:nvSpPr>
        <p:spPr>
          <a:xfrm>
            <a:off x="480060" y="5039916"/>
            <a:ext cx="8183880" cy="769214"/>
          </a:xfrm>
        </p:spPr>
        <p:txBody>
          <a:bodyPr>
            <a:normAutofit/>
          </a:bodyPr>
          <a:lstStyle/>
          <a:p>
            <a:pPr algn="ctr"/>
            <a:r>
              <a:rPr lang="en-US" sz="3600" dirty="0"/>
              <a:t>Prey on the weak.</a:t>
            </a:r>
          </a:p>
        </p:txBody>
      </p:sp>
      <p:pic>
        <p:nvPicPr>
          <p:cNvPr id="4" name="Picture 3">
            <a:extLst>
              <a:ext uri="{FF2B5EF4-FFF2-40B4-BE49-F238E27FC236}">
                <a16:creationId xmlns="" xmlns:a16="http://schemas.microsoft.com/office/drawing/2014/main" id="{52B57202-69A7-664A-851F-5BE6601225D3}"/>
              </a:ext>
            </a:extLst>
          </p:cNvPr>
          <p:cNvPicPr>
            <a:picLocks noChangeAspect="1"/>
          </p:cNvPicPr>
          <p:nvPr/>
        </p:nvPicPr>
        <p:blipFill rotWithShape="1">
          <a:blip r:embed="rId3"/>
          <a:srcRect r="1" b="25503"/>
          <a:stretch/>
        </p:blipFill>
        <p:spPr>
          <a:xfrm>
            <a:off x="480060" y="1337311"/>
            <a:ext cx="8183880" cy="3627596"/>
          </a:xfrm>
          <a:prstGeom prst="rect">
            <a:avLst/>
          </a:prstGeom>
          <a:ln w="19050">
            <a:solidFill>
              <a:schemeClr val="tx1"/>
            </a:solidFill>
            <a:miter lim="800000"/>
          </a:ln>
        </p:spPr>
      </p:pic>
    </p:spTree>
    <p:extLst>
      <p:ext uri="{BB962C8B-B14F-4D97-AF65-F5344CB8AC3E}">
        <p14:creationId xmlns:p14="http://schemas.microsoft.com/office/powerpoint/2010/main" val="2945290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5457AD1-42DE-574D-8999-86FD11E74392}"/>
              </a:ext>
            </a:extLst>
          </p:cNvPr>
          <p:cNvPicPr>
            <a:picLocks noChangeAspect="1"/>
          </p:cNvPicPr>
          <p:nvPr/>
        </p:nvPicPr>
        <p:blipFill rotWithShape="1">
          <a:blip r:embed="rId3"/>
          <a:srcRect b="10000"/>
          <a:stretch/>
        </p:blipFill>
        <p:spPr>
          <a:xfrm>
            <a:off x="15" y="857257"/>
            <a:ext cx="9143985" cy="5143493"/>
          </a:xfrm>
          <a:prstGeom prst="rect">
            <a:avLst/>
          </a:prstGeom>
        </p:spPr>
      </p:pic>
      <p:sp>
        <p:nvSpPr>
          <p:cNvPr id="11" name="Rectangle 10">
            <a:extLst>
              <a:ext uri="{FF2B5EF4-FFF2-40B4-BE49-F238E27FC236}">
                <a16:creationId xmlns="" xmlns:a16="http://schemas.microsoft.com/office/drawing/2014/main" id="{80BDCBC4-0325-4BE2-9B06-317198E7A2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3848781"/>
            <a:ext cx="7429500" cy="1441685"/>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 xmlns:a16="http://schemas.microsoft.com/office/drawing/2014/main" id="{E70794CA-8A10-1944-A11A-667E712EBB1F}"/>
              </a:ext>
            </a:extLst>
          </p:cNvPr>
          <p:cNvSpPr>
            <a:spLocks noGrp="1"/>
          </p:cNvSpPr>
          <p:nvPr>
            <p:ph type="title"/>
          </p:nvPr>
        </p:nvSpPr>
        <p:spPr>
          <a:xfrm>
            <a:off x="328613" y="4082721"/>
            <a:ext cx="6800850" cy="973807"/>
          </a:xfrm>
        </p:spPr>
        <p:txBody>
          <a:bodyPr>
            <a:normAutofit fontScale="90000"/>
          </a:bodyPr>
          <a:lstStyle/>
          <a:p>
            <a:r>
              <a:rPr lang="en-US" dirty="0">
                <a:solidFill>
                  <a:srgbClr val="FFFFFF"/>
                </a:solidFill>
              </a:rPr>
              <a:t>Establish a good conspiracy theory.</a:t>
            </a:r>
          </a:p>
        </p:txBody>
      </p:sp>
    </p:spTree>
    <p:extLst>
      <p:ext uri="{BB962C8B-B14F-4D97-AF65-F5344CB8AC3E}">
        <p14:creationId xmlns:p14="http://schemas.microsoft.com/office/powerpoint/2010/main" val="217039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Ignore the facts.jpg">
            <a:extLst>
              <a:ext uri="{FF2B5EF4-FFF2-40B4-BE49-F238E27FC236}">
                <a16:creationId xmlns="" xmlns:a16="http://schemas.microsoft.com/office/drawing/2014/main" id="{895577C7-3112-294E-AA29-E7ED339016FF}"/>
              </a:ext>
            </a:extLst>
          </p:cNvPr>
          <p:cNvPicPr>
            <a:picLocks noChangeAspect="1"/>
          </p:cNvPicPr>
          <p:nvPr/>
        </p:nvPicPr>
        <p:blipFill rotWithShape="1">
          <a:blip r:embed="rId3">
            <a:extLst>
              <a:ext uri="{28A0092B-C50C-407E-A947-70E740481C1C}">
                <a14:useLocalDpi xmlns:a14="http://schemas.microsoft.com/office/drawing/2010/main" val="0"/>
              </a:ext>
            </a:extLst>
          </a:blip>
          <a:srcRect t="12162" b="12838"/>
          <a:stretch/>
        </p:blipFill>
        <p:spPr>
          <a:xfrm>
            <a:off x="15" y="857257"/>
            <a:ext cx="9143985" cy="5143493"/>
          </a:xfrm>
          <a:prstGeom prst="rect">
            <a:avLst/>
          </a:prstGeom>
        </p:spPr>
      </p:pic>
      <p:sp>
        <p:nvSpPr>
          <p:cNvPr id="14" name="Freeform 12">
            <a:extLst>
              <a:ext uri="{FF2B5EF4-FFF2-40B4-BE49-F238E27FC236}">
                <a16:creationId xmlns="" xmlns:a16="http://schemas.microsoft.com/office/drawing/2014/main" id="{522A94E1-AEBD-4286-BFF8-0711E4CD3E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216987" y="4743450"/>
            <a:ext cx="6873758" cy="881063"/>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 xmlns:a16="http://schemas.microsoft.com/office/drawing/2014/main" id="{E7D55A60-3C0E-E548-AE35-D44AF3B8A7F3}"/>
              </a:ext>
            </a:extLst>
          </p:cNvPr>
          <p:cNvSpPr>
            <a:spLocks noGrp="1"/>
          </p:cNvSpPr>
          <p:nvPr>
            <p:ph type="title"/>
          </p:nvPr>
        </p:nvSpPr>
        <p:spPr>
          <a:xfrm>
            <a:off x="1328738" y="4798043"/>
            <a:ext cx="6650259" cy="581201"/>
          </a:xfrm>
          <a:noFill/>
        </p:spPr>
        <p:txBody>
          <a:bodyPr>
            <a:normAutofit/>
          </a:bodyPr>
          <a:lstStyle/>
          <a:p>
            <a:pPr algn="ctr"/>
            <a:r>
              <a:rPr lang="en-US" dirty="0">
                <a:solidFill>
                  <a:srgbClr val="FFFFFF"/>
                </a:solidFill>
              </a:rPr>
              <a:t>Dismiss the “facts.”</a:t>
            </a:r>
          </a:p>
        </p:txBody>
      </p:sp>
    </p:spTree>
    <p:extLst>
      <p:ext uri="{BB962C8B-B14F-4D97-AF65-F5344CB8AC3E}">
        <p14:creationId xmlns:p14="http://schemas.microsoft.com/office/powerpoint/2010/main" val="1284324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9">
            <a:extLst>
              <a:ext uri="{FF2B5EF4-FFF2-40B4-BE49-F238E27FC236}">
                <a16:creationId xmlns="" xmlns:a16="http://schemas.microsoft.com/office/drawing/2014/main" id="{D6CF29CD-38B8-4924-BA11-6D60517487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039362"/>
            <a:ext cx="9144000" cy="196138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 xmlns:a16="http://schemas.microsoft.com/office/drawing/2014/main" id="{37CA06FF-B375-084E-A619-1FA84F2F9207}"/>
              </a:ext>
            </a:extLst>
          </p:cNvPr>
          <p:cNvSpPr>
            <a:spLocks noGrp="1"/>
          </p:cNvSpPr>
          <p:nvPr>
            <p:ph type="title"/>
          </p:nvPr>
        </p:nvSpPr>
        <p:spPr>
          <a:xfrm>
            <a:off x="119343" y="4373684"/>
            <a:ext cx="8905315" cy="1292744"/>
          </a:xfrm>
        </p:spPr>
        <p:txBody>
          <a:bodyPr vert="horz" lIns="68580" tIns="34290" rIns="68580" bIns="34290" rtlCol="0" anchor="t">
            <a:normAutofit/>
          </a:bodyPr>
          <a:lstStyle/>
          <a:p>
            <a:pPr algn="ctr"/>
            <a:r>
              <a:rPr lang="en-US" sz="3600" dirty="0">
                <a:solidFill>
                  <a:schemeClr val="bg1"/>
                </a:solidFill>
              </a:rPr>
              <a:t>Express concern for the University’s reputation.</a:t>
            </a:r>
          </a:p>
        </p:txBody>
      </p:sp>
      <p:pic>
        <p:nvPicPr>
          <p:cNvPr id="5" name="Picture 4">
            <a:extLst>
              <a:ext uri="{FF2B5EF4-FFF2-40B4-BE49-F238E27FC236}">
                <a16:creationId xmlns="" xmlns:a16="http://schemas.microsoft.com/office/drawing/2014/main" id="{DC50EA3F-087E-3C4C-A854-D9B37C733E20}"/>
              </a:ext>
            </a:extLst>
          </p:cNvPr>
          <p:cNvPicPr>
            <a:picLocks noChangeAspect="1"/>
          </p:cNvPicPr>
          <p:nvPr/>
        </p:nvPicPr>
        <p:blipFill rotWithShape="1">
          <a:blip r:embed="rId3"/>
          <a:srcRect l="3235" t="56" r="47747" b="-54"/>
          <a:stretch/>
        </p:blipFill>
        <p:spPr>
          <a:xfrm>
            <a:off x="240232" y="1456652"/>
            <a:ext cx="1985438" cy="1985442"/>
          </a:xfrm>
          <a:prstGeom prst="rect">
            <a:avLst/>
          </a:prstGeom>
        </p:spPr>
      </p:pic>
      <p:cxnSp>
        <p:nvCxnSpPr>
          <p:cNvPr id="42" name="Straight Connector 41">
            <a:extLst>
              <a:ext uri="{FF2B5EF4-FFF2-40B4-BE49-F238E27FC236}">
                <a16:creationId xmlns="" xmlns:a16="http://schemas.microsoft.com/office/drawing/2014/main" id="{564940E8-4031-4205-8D84-CBBB398C914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2346325" y="1654036"/>
            <a:ext cx="0" cy="1590675"/>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6">
            <a:extLst>
              <a:ext uri="{FF2B5EF4-FFF2-40B4-BE49-F238E27FC236}">
                <a16:creationId xmlns="" xmlns:a16="http://schemas.microsoft.com/office/drawing/2014/main" id="{7A017EEB-C42E-194E-A9B5-D91320F9DE95}"/>
              </a:ext>
            </a:extLst>
          </p:cNvPr>
          <p:cNvPicPr>
            <a:picLocks noChangeAspect="1"/>
          </p:cNvPicPr>
          <p:nvPr/>
        </p:nvPicPr>
        <p:blipFill rotWithShape="1">
          <a:blip r:embed="rId4"/>
          <a:srcRect l="27146" t="92" r="27899" b="-92"/>
          <a:stretch/>
        </p:blipFill>
        <p:spPr>
          <a:xfrm>
            <a:off x="2460706" y="1868189"/>
            <a:ext cx="1990640" cy="1162368"/>
          </a:xfrm>
          <a:prstGeom prst="rect">
            <a:avLst/>
          </a:prstGeom>
        </p:spPr>
      </p:pic>
      <p:cxnSp>
        <p:nvCxnSpPr>
          <p:cNvPr id="44" name="Straight Connector 43">
            <a:extLst>
              <a:ext uri="{FF2B5EF4-FFF2-40B4-BE49-F238E27FC236}">
                <a16:creationId xmlns="" xmlns:a16="http://schemas.microsoft.com/office/drawing/2014/main" id="{BC68721A-3920-404F-817F-D207616A497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572000" y="1654036"/>
            <a:ext cx="0" cy="1590675"/>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 xmlns:a16="http://schemas.microsoft.com/office/drawing/2014/main" id="{31956150-513B-5E4C-BAF6-F3C5B8EF9DF3}"/>
              </a:ext>
            </a:extLst>
          </p:cNvPr>
          <p:cNvPicPr>
            <a:picLocks noChangeAspect="1"/>
          </p:cNvPicPr>
          <p:nvPr/>
        </p:nvPicPr>
        <p:blipFill rotWithShape="1">
          <a:blip r:embed="rId5"/>
          <a:srcRect t="6097" r="1" b="1"/>
          <a:stretch/>
        </p:blipFill>
        <p:spPr>
          <a:xfrm>
            <a:off x="4694219" y="1181396"/>
            <a:ext cx="1976532" cy="2533818"/>
          </a:xfrm>
          <a:prstGeom prst="rect">
            <a:avLst/>
          </a:prstGeom>
        </p:spPr>
      </p:pic>
      <p:cxnSp>
        <p:nvCxnSpPr>
          <p:cNvPr id="46" name="Straight Connector 45">
            <a:extLst>
              <a:ext uri="{FF2B5EF4-FFF2-40B4-BE49-F238E27FC236}">
                <a16:creationId xmlns="" xmlns:a16="http://schemas.microsoft.com/office/drawing/2014/main" id="{3D83F26F-C55B-4A92-9AFF-4894D14E27C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797675" y="1654036"/>
            <a:ext cx="0" cy="1590675"/>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 xmlns:a16="http://schemas.microsoft.com/office/drawing/2014/main" id="{1AAC51E9-7C14-4748-A5BB-8128C6FDD55D}"/>
              </a:ext>
            </a:extLst>
          </p:cNvPr>
          <p:cNvPicPr>
            <a:picLocks noChangeAspect="1"/>
          </p:cNvPicPr>
          <p:nvPr/>
        </p:nvPicPr>
        <p:blipFill rotWithShape="1">
          <a:blip r:embed="rId6"/>
          <a:srcRect l="50643" r="-2" b="-2"/>
          <a:stretch/>
        </p:blipFill>
        <p:spPr>
          <a:xfrm>
            <a:off x="6917259" y="1351799"/>
            <a:ext cx="1985438" cy="2195149"/>
          </a:xfrm>
          <a:prstGeom prst="rect">
            <a:avLst/>
          </a:prstGeom>
        </p:spPr>
      </p:pic>
    </p:spTree>
    <p:extLst>
      <p:ext uri="{BB962C8B-B14F-4D97-AF65-F5344CB8AC3E}">
        <p14:creationId xmlns:p14="http://schemas.microsoft.com/office/powerpoint/2010/main" val="2745944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71B2258F-86CA-4D4D-8270-BC05FCDEBF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 xmlns:a16="http://schemas.microsoft.com/office/drawing/2014/main" id="{E517A6D2-5A9E-3B43-B20F-C826B1110BC1}"/>
              </a:ext>
            </a:extLst>
          </p:cNvPr>
          <p:cNvPicPr>
            <a:picLocks noChangeAspect="1"/>
          </p:cNvPicPr>
          <p:nvPr/>
        </p:nvPicPr>
        <p:blipFill rotWithShape="1">
          <a:blip r:embed="rId3">
            <a:alphaModFix amt="50000"/>
            <a:extLst/>
          </a:blip>
          <a:srcRect t="15704" b="341"/>
          <a:stretch/>
        </p:blipFill>
        <p:spPr>
          <a:xfrm>
            <a:off x="15" y="857251"/>
            <a:ext cx="9143985" cy="5143499"/>
          </a:xfrm>
          <a:prstGeom prst="rect">
            <a:avLst/>
          </a:prstGeom>
        </p:spPr>
      </p:pic>
      <p:sp>
        <p:nvSpPr>
          <p:cNvPr id="2" name="Title 1">
            <a:extLst>
              <a:ext uri="{FF2B5EF4-FFF2-40B4-BE49-F238E27FC236}">
                <a16:creationId xmlns="" xmlns:a16="http://schemas.microsoft.com/office/drawing/2014/main" id="{05CADC94-EB13-944E-8A79-286362B3DB5A}"/>
              </a:ext>
            </a:extLst>
          </p:cNvPr>
          <p:cNvSpPr>
            <a:spLocks noGrp="1"/>
          </p:cNvSpPr>
          <p:nvPr>
            <p:ph type="title"/>
          </p:nvPr>
        </p:nvSpPr>
        <p:spPr>
          <a:xfrm>
            <a:off x="1143000" y="1699021"/>
            <a:ext cx="6858000" cy="2175389"/>
          </a:xfrm>
        </p:spPr>
        <p:txBody>
          <a:bodyPr vert="horz" lIns="68580" tIns="34290" rIns="68580" bIns="34290" rtlCol="0" anchor="b">
            <a:normAutofit/>
          </a:bodyPr>
          <a:lstStyle/>
          <a:p>
            <a:pPr algn="ctr"/>
            <a:r>
              <a:rPr lang="en-US" sz="4500" dirty="0">
                <a:solidFill>
                  <a:srgbClr val="FFFFFF"/>
                </a:solidFill>
              </a:rPr>
              <a:t>Hide the bodies.</a:t>
            </a:r>
          </a:p>
        </p:txBody>
      </p:sp>
    </p:spTree>
    <p:extLst>
      <p:ext uri="{BB962C8B-B14F-4D97-AF65-F5344CB8AC3E}">
        <p14:creationId xmlns:p14="http://schemas.microsoft.com/office/powerpoint/2010/main" val="1925389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6433A-2320-414C-A778-64E822FC1029}"/>
              </a:ext>
            </a:extLst>
          </p:cNvPr>
          <p:cNvSpPr>
            <a:spLocks noGrp="1"/>
          </p:cNvSpPr>
          <p:nvPr>
            <p:ph type="title"/>
          </p:nvPr>
        </p:nvSpPr>
        <p:spPr>
          <a:xfrm>
            <a:off x="5819215" y="2885912"/>
            <a:ext cx="2915321" cy="1086183"/>
          </a:xfrm>
          <a:noFill/>
        </p:spPr>
        <p:txBody>
          <a:bodyPr vert="horz" lIns="68580" tIns="34290" rIns="68580" bIns="34290" rtlCol="0" anchor="t">
            <a:normAutofit fontScale="90000"/>
          </a:bodyPr>
          <a:lstStyle/>
          <a:p>
            <a:r>
              <a:rPr lang="en-US" dirty="0"/>
              <a:t>Obey the letter of the law.</a:t>
            </a:r>
          </a:p>
        </p:txBody>
      </p:sp>
      <p:pic>
        <p:nvPicPr>
          <p:cNvPr id="3" name="Content Placeholder 3" descr="ToeTheLine.JPG">
            <a:extLst>
              <a:ext uri="{FF2B5EF4-FFF2-40B4-BE49-F238E27FC236}">
                <a16:creationId xmlns="" xmlns:a16="http://schemas.microsoft.com/office/drawing/2014/main" id="{EE9251F4-E7BD-7749-9DBA-7ECF2AB26EB4}"/>
              </a:ext>
            </a:extLst>
          </p:cNvPr>
          <p:cNvPicPr>
            <a:picLocks noChangeAspect="1"/>
          </p:cNvPicPr>
          <p:nvPr/>
        </p:nvPicPr>
        <p:blipFill rotWithShape="1">
          <a:blip r:embed="rId3">
            <a:extLst>
              <a:ext uri="{28A0092B-C50C-407E-A947-70E740481C1C}">
                <a14:useLocalDpi xmlns:a14="http://schemas.microsoft.com/office/drawing/2010/main" val="0"/>
              </a:ext>
            </a:extLst>
          </a:blip>
          <a:srcRect t="8980" r="2" b="2"/>
          <a:stretch/>
        </p:blipFill>
        <p:spPr>
          <a:xfrm>
            <a:off x="15" y="857257"/>
            <a:ext cx="5650977" cy="5143493"/>
          </a:xfrm>
          <a:prstGeom prst="rect">
            <a:avLst/>
          </a:prstGeom>
        </p:spPr>
      </p:pic>
    </p:spTree>
    <p:extLst>
      <p:ext uri="{BB962C8B-B14F-4D97-AF65-F5344CB8AC3E}">
        <p14:creationId xmlns:p14="http://schemas.microsoft.com/office/powerpoint/2010/main" val="1879044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25BEC0-89F7-2A42-AF62-6F7FCB637A45}"/>
              </a:ext>
            </a:extLst>
          </p:cNvPr>
          <p:cNvSpPr>
            <a:spLocks noGrp="1"/>
          </p:cNvSpPr>
          <p:nvPr>
            <p:ph type="title"/>
          </p:nvPr>
        </p:nvSpPr>
        <p:spPr>
          <a:xfrm>
            <a:off x="1075997" y="3933265"/>
            <a:ext cx="7886700" cy="2067485"/>
          </a:xfrm>
        </p:spPr>
        <p:txBody>
          <a:bodyPr>
            <a:normAutofit/>
          </a:bodyPr>
          <a:lstStyle/>
          <a:p>
            <a:pPr algn="r"/>
            <a:r>
              <a:rPr lang="en-US" sz="4050" dirty="0"/>
              <a:t>And last, but not least…</a:t>
            </a:r>
          </a:p>
        </p:txBody>
      </p:sp>
    </p:spTree>
    <p:extLst>
      <p:ext uri="{BB962C8B-B14F-4D97-AF65-F5344CB8AC3E}">
        <p14:creationId xmlns:p14="http://schemas.microsoft.com/office/powerpoint/2010/main" val="1603273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1F8D74A-836E-6144-A960-C3D6A19F5D6E}"/>
              </a:ext>
            </a:extLst>
          </p:cNvPr>
          <p:cNvPicPr>
            <a:picLocks noChangeAspect="1"/>
          </p:cNvPicPr>
          <p:nvPr/>
        </p:nvPicPr>
        <p:blipFill>
          <a:blip r:embed="rId3"/>
          <a:stretch>
            <a:fillRect/>
          </a:stretch>
        </p:blipFill>
        <p:spPr>
          <a:xfrm>
            <a:off x="482600" y="1383030"/>
            <a:ext cx="4089401" cy="4089401"/>
          </a:xfrm>
          <a:prstGeom prst="rect">
            <a:avLst/>
          </a:prstGeom>
        </p:spPr>
      </p:pic>
      <p:sp>
        <p:nvSpPr>
          <p:cNvPr id="2" name="Title 1">
            <a:extLst>
              <a:ext uri="{FF2B5EF4-FFF2-40B4-BE49-F238E27FC236}">
                <a16:creationId xmlns="" xmlns:a16="http://schemas.microsoft.com/office/drawing/2014/main" id="{9AA5547D-0CEF-AC4D-8341-DF8EF767A5D8}"/>
              </a:ext>
            </a:extLst>
          </p:cNvPr>
          <p:cNvSpPr>
            <a:spLocks noGrp="1"/>
          </p:cNvSpPr>
          <p:nvPr>
            <p:ph type="title"/>
          </p:nvPr>
        </p:nvSpPr>
        <p:spPr>
          <a:xfrm>
            <a:off x="3515710" y="2015228"/>
            <a:ext cx="5628290" cy="4180838"/>
          </a:xfrm>
        </p:spPr>
        <p:txBody>
          <a:bodyPr>
            <a:normAutofit/>
          </a:bodyPr>
          <a:lstStyle/>
          <a:p>
            <a:r>
              <a:rPr lang="en-US" dirty="0"/>
              <a:t>Compare it – </a:t>
            </a:r>
            <a:r>
              <a:rPr lang="en-US" dirty="0" err="1" smtClean="0"/>
              <a:t>Unfavourably</a:t>
            </a:r>
            <a:r>
              <a:rPr lang="en-US" dirty="0" smtClean="0"/>
              <a:t> </a:t>
            </a:r>
            <a:r>
              <a:rPr lang="en-US" dirty="0"/>
              <a:t>– to what U of T does.</a:t>
            </a:r>
          </a:p>
        </p:txBody>
      </p:sp>
    </p:spTree>
    <p:extLst>
      <p:ext uri="{BB962C8B-B14F-4D97-AF65-F5344CB8AC3E}">
        <p14:creationId xmlns:p14="http://schemas.microsoft.com/office/powerpoint/2010/main" val="3899812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EEEF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txBox="1">
            <a:spLocks/>
          </p:cNvSpPr>
          <p:nvPr/>
        </p:nvSpPr>
        <p:spPr>
          <a:xfrm>
            <a:off x="1485900" y="1063229"/>
            <a:ext cx="6172200" cy="857250"/>
          </a:xfrm>
          <a:prstGeom prst="rect">
            <a:avLst/>
          </a:prstGeom>
          <a:noFill/>
        </p:spPr>
        <p:txBody>
          <a:bodyPr vert="horz" wrap="square" lIns="0" tIns="0" rIns="0" bIns="0" rtlCol="0" anchor="t" anchorCtr="0">
            <a:noAutofit/>
          </a:bodyPr>
          <a:lstStyle>
            <a:lvl1pPr algn="ctr" defTabSz="914400" rtl="0" eaLnBrk="1" latinLnBrk="0" hangingPunct="1">
              <a:spcBef>
                <a:spcPct val="0"/>
              </a:spcBef>
              <a:buNone/>
              <a:defRPr sz="4400" b="1" kern="1200">
                <a:solidFill>
                  <a:schemeClr val="accent1"/>
                </a:solidFill>
                <a:effectLst/>
                <a:latin typeface="+mj-lt"/>
                <a:ea typeface="+mj-ea"/>
                <a:cs typeface="+mj-cs"/>
              </a:defRPr>
            </a:lvl1pPr>
          </a:lstStyle>
          <a:p>
            <a:r>
              <a:rPr lang="en-US" sz="4050" dirty="0">
                <a:solidFill>
                  <a:srgbClr val="404040"/>
                </a:solidFill>
              </a:rPr>
              <a:t>Protecting your Own </a:t>
            </a:r>
          </a:p>
        </p:txBody>
      </p:sp>
      <p:sp>
        <p:nvSpPr>
          <p:cNvPr id="3" name="Content Placeholder 2"/>
          <p:cNvSpPr>
            <a:spLocks noGrp="1"/>
          </p:cNvSpPr>
          <p:nvPr>
            <p:ph idx="1"/>
          </p:nvPr>
        </p:nvSpPr>
        <p:spPr>
          <a:xfrm>
            <a:off x="1485900" y="1920487"/>
            <a:ext cx="6172200" cy="3394472"/>
          </a:xfrm>
        </p:spPr>
        <p:txBody>
          <a:bodyPr>
            <a:normAutofit fontScale="77500" lnSpcReduction="20000"/>
          </a:bodyPr>
          <a:lstStyle/>
          <a:p>
            <a:pPr marL="293490" indent="-428429">
              <a:buFont typeface="Arial" panose="020B0604020202020204" pitchFamily="34" charset="0"/>
              <a:buChar char="•"/>
            </a:pPr>
            <a:r>
              <a:rPr lang="en-US" sz="3900" dirty="0">
                <a:solidFill>
                  <a:srgbClr val="404040"/>
                </a:solidFill>
              </a:rPr>
              <a:t>Stewardship </a:t>
            </a:r>
          </a:p>
          <a:p>
            <a:pPr marL="293490" indent="-428429">
              <a:buFont typeface="Arial" panose="020B0604020202020204" pitchFamily="34" charset="0"/>
              <a:buChar char="•"/>
            </a:pPr>
            <a:r>
              <a:rPr lang="en-US" sz="3900" dirty="0">
                <a:solidFill>
                  <a:srgbClr val="404040"/>
                </a:solidFill>
              </a:rPr>
              <a:t>Disciplinary protection</a:t>
            </a:r>
          </a:p>
          <a:p>
            <a:pPr marL="293490" indent="-428429">
              <a:buFont typeface="Arial" panose="020B0604020202020204" pitchFamily="34" charset="0"/>
              <a:buChar char="•"/>
            </a:pPr>
            <a:r>
              <a:rPr lang="en-US" sz="3900" dirty="0">
                <a:solidFill>
                  <a:srgbClr val="404040"/>
                </a:solidFill>
              </a:rPr>
              <a:t>Academic freedom</a:t>
            </a:r>
          </a:p>
          <a:p>
            <a:pPr marL="293490" indent="-428429">
              <a:buFont typeface="Arial" panose="020B0604020202020204" pitchFamily="34" charset="0"/>
              <a:buChar char="•"/>
            </a:pPr>
            <a:r>
              <a:rPr lang="en-US" sz="3900" dirty="0">
                <a:solidFill>
                  <a:srgbClr val="404040"/>
                </a:solidFill>
              </a:rPr>
              <a:t>Community and student advocacy </a:t>
            </a:r>
          </a:p>
          <a:p>
            <a:pPr marL="293490" indent="-428429">
              <a:buFont typeface="Arial" panose="020B0604020202020204" pitchFamily="34" charset="0"/>
              <a:buChar char="•"/>
            </a:pPr>
            <a:r>
              <a:rPr lang="en-US" sz="3900" dirty="0">
                <a:solidFill>
                  <a:srgbClr val="404040"/>
                </a:solidFill>
              </a:rPr>
              <a:t>Disciplinary peer pressures </a:t>
            </a:r>
          </a:p>
          <a:p>
            <a:pPr marL="293490" indent="-428429">
              <a:buFont typeface="Arial" panose="020B0604020202020204" pitchFamily="34" charset="0"/>
              <a:buChar char="•"/>
            </a:pPr>
            <a:r>
              <a:rPr lang="en-US" sz="3900" dirty="0">
                <a:solidFill>
                  <a:srgbClr val="404040"/>
                </a:solidFill>
              </a:rPr>
              <a:t>Reputation </a:t>
            </a:r>
          </a:p>
          <a:p>
            <a:pPr marL="293490" indent="-428429">
              <a:buFont typeface="Arial" panose="020B0604020202020204" pitchFamily="34" charset="0"/>
              <a:buChar char="•"/>
            </a:pPr>
            <a:r>
              <a:rPr lang="en-US" sz="3900" dirty="0">
                <a:solidFill>
                  <a:srgbClr val="404040"/>
                </a:solidFill>
              </a:rPr>
              <a:t>Career </a:t>
            </a:r>
          </a:p>
          <a:p>
            <a:pPr marL="293490" indent="-428429">
              <a:buFont typeface="Arial" panose="020B0604020202020204" pitchFamily="34" charset="0"/>
              <a:buChar char="•"/>
            </a:pPr>
            <a:r>
              <a:rPr lang="en-US" sz="3900" dirty="0">
                <a:solidFill>
                  <a:srgbClr val="404040"/>
                </a:solidFill>
              </a:rPr>
              <a:t>Risk reduction </a:t>
            </a:r>
          </a:p>
          <a:p>
            <a:pPr marL="293490" indent="-428429">
              <a:buFont typeface="Arial" panose="020B0604020202020204" pitchFamily="34" charset="0"/>
              <a:buChar char="•"/>
            </a:pPr>
            <a:r>
              <a:rPr lang="en-US" sz="3900" dirty="0">
                <a:solidFill>
                  <a:srgbClr val="404040"/>
                </a:solidFill>
              </a:rPr>
              <a:t>Caution</a:t>
            </a:r>
          </a:p>
          <a:p>
            <a:pPr marL="79277" indent="-214214">
              <a:buFont typeface="Arial" panose="020B0604020202020204" pitchFamily="34" charset="0"/>
              <a:buChar char="•"/>
            </a:pPr>
            <a:endParaRPr lang="en-US" dirty="0"/>
          </a:p>
          <a:p>
            <a:pPr marL="79277" indent="-214214">
              <a:buFont typeface="Arial" panose="020B0604020202020204" pitchFamily="34" charset="0"/>
              <a:buChar char="•"/>
            </a:pPr>
            <a:endParaRPr lang="en-US" dirty="0"/>
          </a:p>
        </p:txBody>
      </p:sp>
    </p:spTree>
    <p:extLst>
      <p:ext uri="{BB962C8B-B14F-4D97-AF65-F5344CB8AC3E}">
        <p14:creationId xmlns:p14="http://schemas.microsoft.com/office/powerpoint/2010/main" val="3098993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adhead bus.jpg"/>
          <p:cNvPicPr>
            <a:picLocks noChangeAspect="1"/>
          </p:cNvPicPr>
          <p:nvPr/>
        </p:nvPicPr>
        <p:blipFill rotWithShape="1">
          <a:blip r:embed="rId3">
            <a:extLst>
              <a:ext uri="{28A0092B-C50C-407E-A947-70E740481C1C}">
                <a14:useLocalDpi xmlns:a14="http://schemas.microsoft.com/office/drawing/2010/main" val="0"/>
              </a:ext>
            </a:extLst>
          </a:blip>
          <a:srcRect l="9842" r="13130"/>
          <a:stretch/>
        </p:blipFill>
        <p:spPr>
          <a:xfrm>
            <a:off x="0" y="0"/>
            <a:ext cx="9391366" cy="6858000"/>
          </a:xfrm>
          <a:prstGeom prst="rect">
            <a:avLst/>
          </a:prstGeom>
        </p:spPr>
      </p:pic>
      <p:sp>
        <p:nvSpPr>
          <p:cNvPr id="5" name="TextBox 4"/>
          <p:cNvSpPr txBox="1"/>
          <p:nvPr/>
        </p:nvSpPr>
        <p:spPr>
          <a:xfrm>
            <a:off x="5101168" y="1870341"/>
            <a:ext cx="4487332" cy="646331"/>
          </a:xfrm>
          <a:prstGeom prst="rect">
            <a:avLst/>
          </a:prstGeom>
          <a:noFill/>
        </p:spPr>
        <p:txBody>
          <a:bodyPr wrap="square" rtlCol="0">
            <a:spAutoFit/>
          </a:bodyPr>
          <a:lstStyle/>
          <a:p>
            <a:r>
              <a:rPr lang="en-US" sz="3600" b="1" dirty="0">
                <a:solidFill>
                  <a:srgbClr val="677A58"/>
                </a:solidFill>
                <a:latin typeface="Bangla Sangam MN"/>
                <a:cs typeface="Bangla Sangam MN"/>
              </a:rPr>
              <a:t>JEFF BERRYMAN</a:t>
            </a:r>
          </a:p>
        </p:txBody>
      </p:sp>
      <p:sp>
        <p:nvSpPr>
          <p:cNvPr id="6" name="TextBox 5"/>
          <p:cNvSpPr txBox="1"/>
          <p:nvPr/>
        </p:nvSpPr>
        <p:spPr>
          <a:xfrm>
            <a:off x="646542" y="4495816"/>
            <a:ext cx="3440549" cy="954107"/>
          </a:xfrm>
          <a:prstGeom prst="rect">
            <a:avLst/>
          </a:prstGeom>
          <a:solidFill>
            <a:srgbClr val="EEEFDD">
              <a:alpha val="40000"/>
            </a:srgbClr>
          </a:solidFill>
        </p:spPr>
        <p:txBody>
          <a:bodyPr wrap="square" rtlCol="0">
            <a:spAutoFit/>
          </a:bodyPr>
          <a:lstStyle/>
          <a:p>
            <a:pPr algn="ctr"/>
            <a:r>
              <a:rPr lang="en-US" sz="2800" b="1" dirty="0">
                <a:solidFill>
                  <a:schemeClr val="tx1">
                    <a:lumMod val="75000"/>
                    <a:lumOff val="25000"/>
                  </a:schemeClr>
                </a:solidFill>
                <a:latin typeface="Arial"/>
                <a:cs typeface="Arial"/>
              </a:rPr>
              <a:t>INTRODUCTORY REMARKS  </a:t>
            </a:r>
          </a:p>
        </p:txBody>
      </p:sp>
    </p:spTree>
    <p:extLst>
      <p:ext uri="{BB962C8B-B14F-4D97-AF65-F5344CB8AC3E}">
        <p14:creationId xmlns:p14="http://schemas.microsoft.com/office/powerpoint/2010/main" val="2573290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928" y="729302"/>
            <a:ext cx="7199194" cy="5399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8483" y="1575399"/>
            <a:ext cx="2719531" cy="4287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8567" y="857250"/>
            <a:ext cx="2646759" cy="2383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3336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500"/>
                                        <p:tgtEl>
                                          <p:spTgt spid="460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hard to grasp"/>
          <p:cNvSpPr txBox="1">
            <a:spLocks noGrp="1"/>
          </p:cNvSpPr>
          <p:nvPr>
            <p:ph type="title"/>
          </p:nvPr>
        </p:nvSpPr>
        <p:spPr>
          <a:xfrm>
            <a:off x="958520" y="1867426"/>
            <a:ext cx="3085321" cy="977801"/>
          </a:xfrm>
          <a:prstGeom prst="rect">
            <a:avLst/>
          </a:prstGeom>
        </p:spPr>
        <p:txBody>
          <a:bodyPr>
            <a:normAutofit fontScale="90000"/>
          </a:bodyPr>
          <a:lstStyle>
            <a:lvl1pPr>
              <a:defRPr>
                <a:solidFill>
                  <a:srgbClr val="000000"/>
                </a:solidFill>
              </a:defRPr>
            </a:lvl1pPr>
          </a:lstStyle>
          <a:p>
            <a:r>
              <a:rPr lang="en-CA" dirty="0">
                <a:solidFill>
                  <a:srgbClr val="FFFFFF"/>
                </a:solidFill>
              </a:rPr>
              <a:t>H</a:t>
            </a:r>
            <a:r>
              <a:rPr dirty="0">
                <a:solidFill>
                  <a:srgbClr val="FFFFFF"/>
                </a:solidFill>
              </a:rPr>
              <a:t>ard to grasp</a:t>
            </a:r>
          </a:p>
        </p:txBody>
      </p:sp>
      <p:pic>
        <p:nvPicPr>
          <p:cNvPr id="164" name="thumbnail_EElightbulb.jpg.png" descr="thumbnail_EElightbulb.jpg.png"/>
          <p:cNvPicPr>
            <a:picLocks noChangeAspect="1"/>
          </p:cNvPicPr>
          <p:nvPr/>
        </p:nvPicPr>
        <p:blipFill>
          <a:blip r:embed="rId3">
            <a:extLst/>
          </a:blip>
          <a:stretch>
            <a:fillRect/>
          </a:stretch>
        </p:blipFill>
        <p:spPr>
          <a:xfrm>
            <a:off x="4654220" y="1001377"/>
            <a:ext cx="3519966" cy="4999373"/>
          </a:xfrm>
          <a:prstGeom prst="rect">
            <a:avLst/>
          </a:prstGeom>
          <a:ln w="12700">
            <a:miter lim="400000"/>
          </a:ln>
        </p:spPr>
      </p:pic>
      <p:sp>
        <p:nvSpPr>
          <p:cNvPr id="4" name="TextBox 3"/>
          <p:cNvSpPr txBox="1"/>
          <p:nvPr/>
        </p:nvSpPr>
        <p:spPr>
          <a:xfrm>
            <a:off x="958520" y="2704693"/>
            <a:ext cx="3695700" cy="1615827"/>
          </a:xfrm>
          <a:prstGeom prst="rect">
            <a:avLst/>
          </a:prstGeom>
          <a:noFill/>
        </p:spPr>
        <p:txBody>
          <a:bodyPr wrap="square" rtlCol="0">
            <a:spAutoFit/>
          </a:bodyPr>
          <a:lstStyle/>
          <a:p>
            <a:pPr marL="428625" indent="-428625">
              <a:buFont typeface="Arial"/>
              <a:buChar char="•"/>
            </a:pPr>
            <a:r>
              <a:rPr lang="en-US" sz="3300" dirty="0">
                <a:solidFill>
                  <a:srgbClr val="FFFFFF"/>
                </a:solidFill>
                <a:latin typeface="Helvetica Light" panose="020B0403020202020204" pitchFamily="34" charset="0"/>
              </a:rPr>
              <a:t>Unfamiliar</a:t>
            </a:r>
          </a:p>
          <a:p>
            <a:pPr marL="428625" indent="-428625">
              <a:buFont typeface="Arial"/>
              <a:buChar char="•"/>
            </a:pPr>
            <a:r>
              <a:rPr lang="en-US" sz="3300" dirty="0">
                <a:solidFill>
                  <a:srgbClr val="FFFFFF"/>
                </a:solidFill>
                <a:latin typeface="Helvetica Light" panose="020B0403020202020204" pitchFamily="34" charset="0"/>
              </a:rPr>
              <a:t>Counterintuitive </a:t>
            </a:r>
          </a:p>
          <a:p>
            <a:pPr marL="428625" indent="-428625">
              <a:buFont typeface="Arial"/>
              <a:buChar char="•"/>
            </a:pPr>
            <a:r>
              <a:rPr lang="en-US" sz="3300" dirty="0">
                <a:solidFill>
                  <a:srgbClr val="FFFFFF"/>
                </a:solidFill>
                <a:latin typeface="Helvetica Light" panose="020B0403020202020204" pitchFamily="34" charset="0"/>
              </a:rPr>
              <a:t>Complicated </a:t>
            </a:r>
            <a:endParaRPr lang="en-US" sz="1350" dirty="0">
              <a:solidFill>
                <a:srgbClr val="FFFFFF"/>
              </a:solidFill>
              <a:latin typeface="Helvetica Light" panose="020B0403020202020204" pitchFamily="34" charset="0"/>
            </a:endParaRPr>
          </a:p>
        </p:txBody>
      </p:sp>
      <p:sp>
        <p:nvSpPr>
          <p:cNvPr id="7" name="TextBox 6"/>
          <p:cNvSpPr txBox="1"/>
          <p:nvPr/>
        </p:nvSpPr>
        <p:spPr>
          <a:xfrm>
            <a:off x="0" y="5552419"/>
            <a:ext cx="3695700" cy="415498"/>
          </a:xfrm>
          <a:prstGeom prst="rect">
            <a:avLst/>
          </a:prstGeom>
          <a:noFill/>
          <a:ln>
            <a:noFill/>
          </a:ln>
        </p:spPr>
        <p:txBody>
          <a:bodyPr wrap="square" rtlCol="0">
            <a:spAutoFit/>
          </a:bodyPr>
          <a:lstStyle/>
          <a:p>
            <a:r>
              <a:rPr lang="en-US" sz="2100" dirty="0">
                <a:solidFill>
                  <a:srgbClr val="FFFFFF"/>
                </a:solidFill>
                <a:latin typeface="Helvetica Light" panose="020B0403020202020204" pitchFamily="34" charset="0"/>
              </a:rPr>
              <a:t>#</a:t>
            </a:r>
            <a:r>
              <a:rPr lang="en-US" sz="2100" dirty="0" err="1">
                <a:solidFill>
                  <a:srgbClr val="FFFFFF"/>
                </a:solidFill>
                <a:latin typeface="Helvetica Light" panose="020B0403020202020204" pitchFamily="34" charset="0"/>
              </a:rPr>
              <a:t>provincialfundingformula</a:t>
            </a:r>
            <a:endParaRPr lang="en-US" sz="2100" dirty="0">
              <a:solidFill>
                <a:srgbClr val="FFFFFF"/>
              </a:solidFill>
              <a:latin typeface="Helvetica Light" panose="020B0403020202020204" pitchFamily="34" charset="0"/>
            </a:endParaRPr>
          </a:p>
        </p:txBody>
      </p:sp>
    </p:spTree>
    <p:extLst>
      <p:ext uri="{BB962C8B-B14F-4D97-AF65-F5344CB8AC3E}">
        <p14:creationId xmlns:p14="http://schemas.microsoft.com/office/powerpoint/2010/main" val="3290515943"/>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guystage.png" descr="guystage.png"/>
          <p:cNvPicPr>
            <a:picLocks noGrp="1" noChangeAspect="1"/>
          </p:cNvPicPr>
          <p:nvPr>
            <p:ph type="pic" idx="13"/>
          </p:nvPr>
        </p:nvPicPr>
        <p:blipFill>
          <a:blip r:embed="rId3">
            <a:extLst/>
          </a:blip>
          <a:srcRect/>
          <a:stretch>
            <a:fillRect/>
          </a:stretch>
        </p:blipFill>
        <p:spPr>
          <a:xfrm>
            <a:off x="0" y="0"/>
            <a:ext cx="9144000" cy="6858000"/>
          </a:xfrm>
          <a:prstGeom prst="rect">
            <a:avLst/>
          </a:prstGeom>
        </p:spPr>
      </p:pic>
      <p:sp>
        <p:nvSpPr>
          <p:cNvPr id="167" name="Highly visible or risky for some or all of the people involved - particularly in the implementation"/>
          <p:cNvSpPr txBox="1">
            <a:spLocks noGrp="1"/>
          </p:cNvSpPr>
          <p:nvPr>
            <p:ph type="body" sz="half" idx="4294967295"/>
          </p:nvPr>
        </p:nvSpPr>
        <p:spPr>
          <a:xfrm>
            <a:off x="293513" y="2604560"/>
            <a:ext cx="4672625" cy="1648880"/>
          </a:xfrm>
          <a:prstGeom prst="rect">
            <a:avLst/>
          </a:prstGeom>
        </p:spPr>
        <p:txBody>
          <a:bodyPr>
            <a:normAutofit lnSpcReduction="10000"/>
          </a:bodyPr>
          <a:lstStyle>
            <a:lvl1pPr>
              <a:buClrTx/>
              <a:defRPr>
                <a:solidFill>
                  <a:srgbClr val="FFFFFF"/>
                </a:solidFill>
              </a:defRPr>
            </a:lvl1pPr>
          </a:lstStyle>
          <a:p>
            <a:pPr marL="0" indent="0">
              <a:buNone/>
            </a:pPr>
            <a:r>
              <a:rPr sz="2700" dirty="0"/>
              <a:t>Highly visible or risky for some or all of the people involved - particularly in the implementation</a:t>
            </a:r>
          </a:p>
        </p:txBody>
      </p:sp>
      <p:sp>
        <p:nvSpPr>
          <p:cNvPr id="3" name="TextBox 2"/>
          <p:cNvSpPr txBox="1"/>
          <p:nvPr/>
        </p:nvSpPr>
        <p:spPr>
          <a:xfrm>
            <a:off x="0" y="5608335"/>
            <a:ext cx="2380134" cy="415498"/>
          </a:xfrm>
          <a:prstGeom prst="rect">
            <a:avLst/>
          </a:prstGeom>
          <a:noFill/>
          <a:ln>
            <a:noFill/>
          </a:ln>
        </p:spPr>
        <p:txBody>
          <a:bodyPr wrap="square" rtlCol="0">
            <a:spAutoFit/>
          </a:bodyPr>
          <a:lstStyle/>
          <a:p>
            <a:r>
              <a:rPr lang="en-US" sz="2100" dirty="0">
                <a:solidFill>
                  <a:srgbClr val="FFFFFF"/>
                </a:solidFill>
                <a:latin typeface="Helvetica Light" panose="020B0403020202020204" pitchFamily="34" charset="0"/>
              </a:rPr>
              <a:t>#</a:t>
            </a:r>
            <a:r>
              <a:rPr lang="en-US" sz="2100" dirty="0" err="1">
                <a:solidFill>
                  <a:srgbClr val="FFFFFF"/>
                </a:solidFill>
                <a:latin typeface="Helvetica Light" panose="020B0403020202020204" pitchFamily="34" charset="0"/>
              </a:rPr>
              <a:t>RTPcriteria</a:t>
            </a:r>
            <a:endParaRPr lang="en-US" sz="2100" dirty="0">
              <a:solidFill>
                <a:srgbClr val="FFFFFF"/>
              </a:solidFill>
              <a:latin typeface="Helvetica Light" panose="020B0403020202020204" pitchFamily="34" charset="0"/>
            </a:endParaRPr>
          </a:p>
        </p:txBody>
      </p:sp>
    </p:spTree>
    <p:extLst>
      <p:ext uri="{BB962C8B-B14F-4D97-AF65-F5344CB8AC3E}">
        <p14:creationId xmlns:p14="http://schemas.microsoft.com/office/powerpoint/2010/main" val="260178977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flashlights.png" descr="flashlights.png"/>
          <p:cNvPicPr>
            <a:picLocks noGrp="1" noChangeAspect="1"/>
          </p:cNvPicPr>
          <p:nvPr>
            <p:ph type="pic" idx="13"/>
          </p:nvPr>
        </p:nvPicPr>
        <p:blipFill>
          <a:blip r:embed="rId3">
            <a:extLst/>
          </a:blip>
          <a:srcRect/>
          <a:stretch>
            <a:fillRect/>
          </a:stretch>
        </p:blipFill>
        <p:spPr>
          <a:xfrm>
            <a:off x="1" y="0"/>
            <a:ext cx="9144000" cy="6858000"/>
          </a:xfrm>
          <a:prstGeom prst="rect">
            <a:avLst/>
          </a:prstGeom>
        </p:spPr>
      </p:pic>
      <p:sp>
        <p:nvSpPr>
          <p:cNvPr id="170" name="decentralized practice"/>
          <p:cNvSpPr txBox="1">
            <a:spLocks noGrp="1"/>
          </p:cNvSpPr>
          <p:nvPr>
            <p:ph type="title" idx="4294967295"/>
          </p:nvPr>
        </p:nvSpPr>
        <p:spPr>
          <a:xfrm>
            <a:off x="235386" y="1168789"/>
            <a:ext cx="4511447" cy="977801"/>
          </a:xfrm>
          <a:prstGeom prst="rect">
            <a:avLst/>
          </a:prstGeom>
        </p:spPr>
        <p:txBody>
          <a:bodyPr>
            <a:noAutofit/>
          </a:bodyPr>
          <a:lstStyle/>
          <a:p>
            <a:r>
              <a:rPr lang="en-US" dirty="0"/>
              <a:t>Decentralized practice</a:t>
            </a:r>
          </a:p>
        </p:txBody>
      </p:sp>
      <p:sp>
        <p:nvSpPr>
          <p:cNvPr id="171" name="Centrally required, operationally decentralized and owned…"/>
          <p:cNvSpPr txBox="1">
            <a:spLocks noGrp="1"/>
          </p:cNvSpPr>
          <p:nvPr>
            <p:ph type="body" sz="half" idx="4294967295"/>
          </p:nvPr>
        </p:nvSpPr>
        <p:spPr>
          <a:xfrm>
            <a:off x="1" y="2178299"/>
            <a:ext cx="4462739" cy="2799833"/>
          </a:xfrm>
          <a:prstGeom prst="rect">
            <a:avLst/>
          </a:prstGeom>
        </p:spPr>
        <p:txBody>
          <a:bodyPr>
            <a:normAutofit lnSpcReduction="10000"/>
          </a:bodyPr>
          <a:lstStyle/>
          <a:p>
            <a:pPr marL="206418" indent="-206418">
              <a:spcBef>
                <a:spcPts val="1688"/>
              </a:spcBef>
              <a:defRPr sz="3000"/>
            </a:pPr>
            <a:r>
              <a:rPr lang="en-CA" sz="2700" dirty="0"/>
              <a:t>C</a:t>
            </a:r>
            <a:r>
              <a:rPr sz="2700" dirty="0" err="1"/>
              <a:t>entrally</a:t>
            </a:r>
            <a:r>
              <a:rPr sz="2700" dirty="0"/>
              <a:t> required, </a:t>
            </a:r>
            <a:r>
              <a:rPr lang="en-CA" sz="2700" dirty="0" err="1"/>
              <a:t>decentrally</a:t>
            </a:r>
            <a:r>
              <a:rPr lang="en-CA" sz="2700" dirty="0"/>
              <a:t> owned and managed</a:t>
            </a:r>
          </a:p>
          <a:p>
            <a:pPr marL="206418" indent="-206418">
              <a:spcBef>
                <a:spcPts val="0"/>
              </a:spcBef>
              <a:defRPr sz="3000"/>
            </a:pPr>
            <a:r>
              <a:rPr sz="2700" dirty="0"/>
              <a:t>Centrally valued</a:t>
            </a:r>
            <a:r>
              <a:rPr lang="en-CA" sz="2700" dirty="0"/>
              <a:t>,</a:t>
            </a:r>
            <a:r>
              <a:rPr sz="2700" dirty="0"/>
              <a:t> but not departmentally</a:t>
            </a:r>
            <a:endParaRPr lang="en-CA" sz="2700" dirty="0"/>
          </a:p>
          <a:p>
            <a:pPr marL="206418" indent="-206418">
              <a:spcBef>
                <a:spcPts val="0"/>
              </a:spcBef>
              <a:defRPr sz="3000"/>
            </a:pPr>
            <a:r>
              <a:rPr sz="2700" dirty="0"/>
              <a:t>Interacting,</a:t>
            </a:r>
            <a:r>
              <a:rPr lang="en-CA" sz="2700" dirty="0"/>
              <a:t> </a:t>
            </a:r>
            <a:r>
              <a:rPr sz="2700" dirty="0"/>
              <a:t>interdependent, potentially invisible parts</a:t>
            </a:r>
          </a:p>
        </p:txBody>
      </p:sp>
      <p:sp>
        <p:nvSpPr>
          <p:cNvPr id="2" name="TextBox 1"/>
          <p:cNvSpPr txBox="1"/>
          <p:nvPr/>
        </p:nvSpPr>
        <p:spPr>
          <a:xfrm>
            <a:off x="-304053" y="5608335"/>
            <a:ext cx="1630164" cy="415498"/>
          </a:xfrm>
          <a:prstGeom prst="rect">
            <a:avLst/>
          </a:prstGeom>
          <a:noFill/>
          <a:ln>
            <a:noFill/>
          </a:ln>
        </p:spPr>
        <p:txBody>
          <a:bodyPr wrap="square" rtlCol="0">
            <a:spAutoFit/>
          </a:bodyPr>
          <a:lstStyle/>
          <a:p>
            <a:pPr algn="ctr"/>
            <a:r>
              <a:rPr lang="en-US" sz="2100" dirty="0">
                <a:latin typeface="Helvetica Light" panose="020B0403020202020204" pitchFamily="34" charset="0"/>
              </a:rPr>
              <a:t>#IQAP</a:t>
            </a:r>
          </a:p>
        </p:txBody>
      </p:sp>
    </p:spTree>
    <p:extLst>
      <p:ext uri="{BB962C8B-B14F-4D97-AF65-F5344CB8AC3E}">
        <p14:creationId xmlns:p14="http://schemas.microsoft.com/office/powerpoint/2010/main" val="249650940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BA1D4B9-0379-684A-A0D2-3CCED03CBB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928" y="729302"/>
            <a:ext cx="7199194" cy="5399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5247876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283551" y="4332410"/>
            <a:ext cx="8579095" cy="138319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 xmlns:a16="http://schemas.microsoft.com/office/drawing/2014/main" id="{555BF6E6-4772-BE40-A1BC-E1C54DEF41CA}"/>
              </a:ext>
            </a:extLst>
          </p:cNvPr>
          <p:cNvSpPr>
            <a:spLocks noGrp="1"/>
          </p:cNvSpPr>
          <p:nvPr>
            <p:ph type="title"/>
          </p:nvPr>
        </p:nvSpPr>
        <p:spPr>
          <a:xfrm>
            <a:off x="584845" y="4487793"/>
            <a:ext cx="8354891" cy="697835"/>
          </a:xfrm>
        </p:spPr>
        <p:txBody>
          <a:bodyPr vert="horz" lIns="68580" tIns="34290" rIns="68580" bIns="34290" rtlCol="0" anchor="b">
            <a:normAutofit/>
          </a:bodyPr>
          <a:lstStyle/>
          <a:p>
            <a:pPr algn="ctr"/>
            <a:r>
              <a:rPr lang="en-US" sz="4050" kern="1200" dirty="0">
                <a:solidFill>
                  <a:srgbClr val="FFFFFF"/>
                </a:solidFill>
                <a:latin typeface="+mj-lt"/>
                <a:ea typeface="+mj-ea"/>
                <a:cs typeface="+mj-cs"/>
              </a:rPr>
              <a:t>Multiple </a:t>
            </a:r>
            <a:r>
              <a:rPr lang="en-US" sz="4050" dirty="0">
                <a:solidFill>
                  <a:srgbClr val="FFFFFF"/>
                </a:solidFill>
                <a:latin typeface="+mj-lt"/>
              </a:rPr>
              <a:t>i</a:t>
            </a:r>
            <a:r>
              <a:rPr lang="en-US" sz="4050" kern="1200" dirty="0">
                <a:solidFill>
                  <a:srgbClr val="FFFFFF"/>
                </a:solidFill>
                <a:latin typeface="+mj-lt"/>
                <a:ea typeface="+mj-ea"/>
                <a:cs typeface="+mj-cs"/>
              </a:rPr>
              <a:t>nitiatives…</a:t>
            </a:r>
          </a:p>
        </p:txBody>
      </p:sp>
      <p:cxnSp>
        <p:nvCxnSpPr>
          <p:cNvPr id="10" name="Straight Connector 9">
            <a:extLst>
              <a:ext uri="{FF2B5EF4-FFF2-40B4-BE49-F238E27FC236}">
                <a16:creationId xmlns=""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1657350" y="5161268"/>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2F9EDB6E-91FB-1D41-A265-9E257F777D1A}"/>
              </a:ext>
            </a:extLst>
          </p:cNvPr>
          <p:cNvSpPr txBox="1"/>
          <p:nvPr/>
        </p:nvSpPr>
        <p:spPr>
          <a:xfrm>
            <a:off x="3209371" y="3791605"/>
            <a:ext cx="2683934" cy="415498"/>
          </a:xfrm>
          <a:prstGeom prst="rect">
            <a:avLst/>
          </a:prstGeom>
          <a:solidFill>
            <a:srgbClr val="FFFFFF"/>
          </a:solidFill>
          <a:ln>
            <a:noFill/>
          </a:ln>
        </p:spPr>
        <p:txBody>
          <a:bodyPr wrap="square" rtlCol="0">
            <a:spAutoFit/>
          </a:bodyPr>
          <a:lstStyle/>
          <a:p>
            <a:pPr algn="ctr"/>
            <a:r>
              <a:rPr lang="en-US" sz="2100" dirty="0">
                <a:solidFill>
                  <a:schemeClr val="bg1"/>
                </a:solidFill>
                <a:latin typeface="Helvetica Light" panose="020B0403020202020204" pitchFamily="34" charset="0"/>
              </a:rPr>
              <a:t>#</a:t>
            </a:r>
            <a:r>
              <a:rPr lang="en-US" sz="2100" dirty="0" err="1">
                <a:solidFill>
                  <a:schemeClr val="bg1"/>
                </a:solidFill>
                <a:latin typeface="Helvetica Light" panose="020B0403020202020204" pitchFamily="34" charset="0"/>
              </a:rPr>
              <a:t>soundsfamiliar</a:t>
            </a:r>
            <a:r>
              <a:rPr lang="en-US" sz="2100" dirty="0">
                <a:solidFill>
                  <a:schemeClr val="bg1"/>
                </a:solidFill>
                <a:latin typeface="Helvetica Light" panose="020B0403020202020204" pitchFamily="34" charset="0"/>
              </a:rPr>
              <a:t> </a:t>
            </a:r>
          </a:p>
        </p:txBody>
      </p:sp>
      <p:grpSp>
        <p:nvGrpSpPr>
          <p:cNvPr id="5" name="Group 4"/>
          <p:cNvGrpSpPr/>
          <p:nvPr/>
        </p:nvGrpSpPr>
        <p:grpSpPr>
          <a:xfrm>
            <a:off x="2659785" y="641370"/>
            <a:ext cx="3233520" cy="3229026"/>
            <a:chOff x="3567385" y="0"/>
            <a:chExt cx="4311360" cy="4305368"/>
          </a:xfrm>
        </p:grpSpPr>
        <p:pic>
          <p:nvPicPr>
            <p:cNvPr id="15" name="Picture 14"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126" y="0"/>
              <a:ext cx="1103156" cy="1344799"/>
            </a:xfrm>
            <a:prstGeom prst="rect">
              <a:avLst/>
            </a:prstGeom>
          </p:spPr>
        </p:pic>
        <p:pic>
          <p:nvPicPr>
            <p:cNvPr id="3" name="newmanagement2.png" descr="newmanagement2.png">
              <a:extLst>
                <a:ext uri="{FF2B5EF4-FFF2-40B4-BE49-F238E27FC236}">
                  <a16:creationId xmlns="" xmlns:a16="http://schemas.microsoft.com/office/drawing/2014/main" id="{4A726311-16B5-CB4C-964F-3BD17AD83209}"/>
                </a:ext>
              </a:extLst>
            </p:cNvPr>
            <p:cNvPicPr>
              <a:picLocks noChangeAspect="1"/>
            </p:cNvPicPr>
            <p:nvPr/>
          </p:nvPicPr>
          <p:blipFill rotWithShape="1">
            <a:blip r:embed="rId4">
              <a:extLst/>
            </a:blip>
            <a:srcRect l="70445" t="37423"/>
            <a:stretch/>
          </p:blipFill>
          <p:spPr>
            <a:xfrm>
              <a:off x="4809733" y="307731"/>
              <a:ext cx="2517434" cy="3997637"/>
            </a:xfrm>
            <a:prstGeom prst="rect">
              <a:avLst/>
            </a:prstGeom>
          </p:spPr>
        </p:pic>
        <p:pic>
          <p:nvPicPr>
            <p:cNvPr id="4" name="Picture 3"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970" y="307731"/>
              <a:ext cx="1103156" cy="1344799"/>
            </a:xfrm>
            <a:prstGeom prst="rect">
              <a:avLst/>
            </a:prstGeom>
          </p:spPr>
        </p:pic>
        <p:pic>
          <p:nvPicPr>
            <p:cNvPr id="13" name="Picture 12"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6747" y="2411119"/>
              <a:ext cx="1103156" cy="1344799"/>
            </a:xfrm>
            <a:prstGeom prst="rect">
              <a:avLst/>
            </a:prstGeom>
          </p:spPr>
        </p:pic>
        <p:pic>
          <p:nvPicPr>
            <p:cNvPr id="16" name="Picture 15"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7385" y="1448541"/>
              <a:ext cx="1103156" cy="1344799"/>
            </a:xfrm>
            <a:prstGeom prst="rect">
              <a:avLst/>
            </a:prstGeom>
          </p:spPr>
        </p:pic>
        <p:pic>
          <p:nvPicPr>
            <p:cNvPr id="17" name="Picture 16"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433" y="2411119"/>
              <a:ext cx="1103156" cy="1344799"/>
            </a:xfrm>
            <a:prstGeom prst="rect">
              <a:avLst/>
            </a:prstGeom>
          </p:spPr>
        </p:pic>
        <p:pic>
          <p:nvPicPr>
            <p:cNvPr id="18" name="Picture 17"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011" y="307731"/>
              <a:ext cx="1103156" cy="1344799"/>
            </a:xfrm>
            <a:prstGeom prst="rect">
              <a:avLst/>
            </a:prstGeom>
          </p:spPr>
        </p:pic>
        <p:pic>
          <p:nvPicPr>
            <p:cNvPr id="19" name="Picture 18" descr="idea-2135480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589" y="1433174"/>
              <a:ext cx="1103156" cy="1344799"/>
            </a:xfrm>
            <a:prstGeom prst="rect">
              <a:avLst/>
            </a:prstGeom>
          </p:spPr>
        </p:pic>
      </p:grpSp>
    </p:spTree>
    <p:extLst>
      <p:ext uri="{BB962C8B-B14F-4D97-AF65-F5344CB8AC3E}">
        <p14:creationId xmlns:p14="http://schemas.microsoft.com/office/powerpoint/2010/main" val="1220956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apidly changing conditions"/>
          <p:cNvSpPr txBox="1">
            <a:spLocks noGrp="1"/>
          </p:cNvSpPr>
          <p:nvPr>
            <p:ph type="title"/>
          </p:nvPr>
        </p:nvSpPr>
        <p:spPr>
          <a:xfrm>
            <a:off x="362918" y="616502"/>
            <a:ext cx="6053339" cy="974784"/>
          </a:xfrm>
          <a:prstGeom prst="rect">
            <a:avLst/>
          </a:prstGeom>
        </p:spPr>
        <p:txBody>
          <a:bodyPr>
            <a:normAutofit fontScale="90000"/>
          </a:bodyPr>
          <a:lstStyle/>
          <a:p>
            <a:r>
              <a:rPr lang="en-CA" dirty="0"/>
              <a:t>R</a:t>
            </a:r>
            <a:r>
              <a:rPr dirty="0" err="1"/>
              <a:t>apidly</a:t>
            </a:r>
            <a:r>
              <a:rPr dirty="0"/>
              <a:t> </a:t>
            </a:r>
            <a:r>
              <a:rPr lang="en-CA" dirty="0"/>
              <a:t>c</a:t>
            </a:r>
            <a:r>
              <a:rPr dirty="0"/>
              <a:t>hanging </a:t>
            </a:r>
            <a:r>
              <a:rPr lang="en-CA" dirty="0"/>
              <a:t>c</a:t>
            </a:r>
            <a:r>
              <a:rPr dirty="0" err="1"/>
              <a:t>onditions</a:t>
            </a:r>
            <a:endParaRPr dirty="0"/>
          </a:p>
        </p:txBody>
      </p:sp>
      <p:sp>
        <p:nvSpPr>
          <p:cNvPr id="174" name="Institutional amnesia…"/>
          <p:cNvSpPr txBox="1">
            <a:spLocks noGrp="1"/>
          </p:cNvSpPr>
          <p:nvPr>
            <p:ph type="body" idx="1"/>
          </p:nvPr>
        </p:nvSpPr>
        <p:spPr>
          <a:xfrm>
            <a:off x="237103" y="2505251"/>
            <a:ext cx="5989658" cy="2248970"/>
          </a:xfrm>
          <a:prstGeom prst="rect">
            <a:avLst/>
          </a:prstGeom>
        </p:spPr>
        <p:txBody>
          <a:bodyPr>
            <a:normAutofit/>
          </a:bodyPr>
          <a:lstStyle/>
          <a:p>
            <a:r>
              <a:rPr sz="2400" dirty="0"/>
              <a:t>Institutional amnesia</a:t>
            </a:r>
          </a:p>
          <a:p>
            <a:pPr lvl="1">
              <a:spcBef>
                <a:spcPts val="0"/>
              </a:spcBef>
            </a:pPr>
            <a:r>
              <a:rPr sz="2100" dirty="0"/>
              <a:t>Staff changes</a:t>
            </a:r>
          </a:p>
          <a:p>
            <a:pPr lvl="1">
              <a:spcBef>
                <a:spcPts val="0"/>
              </a:spcBef>
            </a:pPr>
            <a:r>
              <a:rPr sz="2100" dirty="0"/>
              <a:t>Shift</a:t>
            </a:r>
            <a:r>
              <a:rPr lang="en-CA" sz="2100" dirty="0"/>
              <a:t>s</a:t>
            </a:r>
            <a:r>
              <a:rPr sz="2100" dirty="0"/>
              <a:t> in provincial priorities</a:t>
            </a:r>
          </a:p>
          <a:p>
            <a:pPr lvl="1">
              <a:spcBef>
                <a:spcPts val="0"/>
              </a:spcBef>
            </a:pPr>
            <a:r>
              <a:rPr sz="2100" dirty="0"/>
              <a:t>With time, the purpose is no longer clear</a:t>
            </a:r>
          </a:p>
          <a:p>
            <a:r>
              <a:rPr sz="2400" dirty="0"/>
              <a:t>Lack of co-ordination/transparency</a:t>
            </a:r>
          </a:p>
        </p:txBody>
      </p:sp>
      <p:pic>
        <p:nvPicPr>
          <p:cNvPr id="175" name="newmanagement2.png" descr="newmanagement2.png"/>
          <p:cNvPicPr>
            <a:picLocks noChangeAspect="1"/>
          </p:cNvPicPr>
          <p:nvPr/>
        </p:nvPicPr>
        <p:blipFill>
          <a:blip r:embed="rId3">
            <a:extLst/>
          </a:blip>
          <a:stretch>
            <a:fillRect/>
          </a:stretch>
        </p:blipFill>
        <p:spPr>
          <a:xfrm>
            <a:off x="4606396" y="2008997"/>
            <a:ext cx="4326434" cy="3241477"/>
          </a:xfrm>
          <a:prstGeom prst="rect">
            <a:avLst/>
          </a:prstGeom>
          <a:ln w="12700">
            <a:miter lim="400000"/>
          </a:ln>
        </p:spPr>
      </p:pic>
      <p:sp>
        <p:nvSpPr>
          <p:cNvPr id="2" name="TextBox 1"/>
          <p:cNvSpPr txBox="1"/>
          <p:nvPr/>
        </p:nvSpPr>
        <p:spPr>
          <a:xfrm>
            <a:off x="0" y="5589643"/>
            <a:ext cx="8021878" cy="415498"/>
          </a:xfrm>
          <a:prstGeom prst="rect">
            <a:avLst/>
          </a:prstGeom>
          <a:noFill/>
          <a:ln>
            <a:noFill/>
          </a:ln>
        </p:spPr>
        <p:txBody>
          <a:bodyPr wrap="square" rtlCol="0">
            <a:spAutoFit/>
          </a:bodyPr>
          <a:lstStyle/>
          <a:p>
            <a:r>
              <a:rPr lang="en-US" sz="2100" dirty="0">
                <a:solidFill>
                  <a:schemeClr val="bg1"/>
                </a:solidFill>
                <a:latin typeface="Helvetica Light" panose="020B0403020202020204" pitchFamily="34" charset="0"/>
              </a:rPr>
              <a:t>#</a:t>
            </a:r>
            <a:r>
              <a:rPr lang="en-US" sz="2100" dirty="0" err="1">
                <a:solidFill>
                  <a:schemeClr val="bg1"/>
                </a:solidFill>
                <a:latin typeface="Helvetica Light" panose="020B0403020202020204" pitchFamily="34" charset="0"/>
              </a:rPr>
              <a:t>newdean</a:t>
            </a:r>
            <a:r>
              <a:rPr lang="en-US" sz="2100" dirty="0">
                <a:solidFill>
                  <a:schemeClr val="bg1"/>
                </a:solidFill>
                <a:latin typeface="Helvetica Light" panose="020B0403020202020204" pitchFamily="34" charset="0"/>
              </a:rPr>
              <a:t> #</a:t>
            </a:r>
            <a:r>
              <a:rPr lang="en-US" sz="2100" dirty="0" err="1">
                <a:solidFill>
                  <a:schemeClr val="bg1"/>
                </a:solidFill>
                <a:latin typeface="Helvetica Light" panose="020B0403020202020204" pitchFamily="34" charset="0"/>
              </a:rPr>
              <a:t>newpresident</a:t>
            </a:r>
            <a:r>
              <a:rPr lang="en-CA" sz="2100" dirty="0">
                <a:solidFill>
                  <a:schemeClr val="bg1"/>
                </a:solidFill>
                <a:latin typeface="Helvetica Light" panose="020B0403020202020204" pitchFamily="34" charset="0"/>
              </a:rPr>
              <a:t> #</a:t>
            </a:r>
            <a:r>
              <a:rPr lang="en-CA" sz="2100" dirty="0" err="1">
                <a:solidFill>
                  <a:schemeClr val="bg1"/>
                </a:solidFill>
                <a:latin typeface="Helvetica Light" panose="020B0403020202020204" pitchFamily="34" charset="0"/>
              </a:rPr>
              <a:t>newprovost</a:t>
            </a:r>
            <a:r>
              <a:rPr lang="en-CA" sz="2100" dirty="0">
                <a:solidFill>
                  <a:schemeClr val="bg1"/>
                </a:solidFill>
                <a:latin typeface="Helvetica Light" panose="020B0403020202020204" pitchFamily="34" charset="0"/>
              </a:rPr>
              <a:t> #</a:t>
            </a:r>
            <a:r>
              <a:rPr lang="en-CA" sz="2100" dirty="0" err="1">
                <a:solidFill>
                  <a:schemeClr val="bg1"/>
                </a:solidFill>
                <a:latin typeface="Helvetica Light" panose="020B0403020202020204" pitchFamily="34" charset="0"/>
              </a:rPr>
              <a:t>newday</a:t>
            </a:r>
            <a:r>
              <a:rPr lang="en-CA" sz="2100" dirty="0">
                <a:solidFill>
                  <a:schemeClr val="bg1"/>
                </a:solidFill>
                <a:latin typeface="Helvetica Light" panose="020B0403020202020204" pitchFamily="34" charset="0"/>
              </a:rPr>
              <a:t> </a:t>
            </a:r>
            <a:r>
              <a:rPr lang="en-US" sz="2100" dirty="0">
                <a:solidFill>
                  <a:schemeClr val="bg1"/>
                </a:solidFill>
                <a:latin typeface="Helvetica Light" panose="020B0403020202020204" pitchFamily="34" charset="0"/>
              </a:rPr>
              <a:t>#</a:t>
            </a:r>
            <a:r>
              <a:rPr lang="en-US" sz="2100" dirty="0" err="1">
                <a:solidFill>
                  <a:schemeClr val="bg1"/>
                </a:solidFill>
                <a:latin typeface="Helvetica Light" panose="020B0403020202020204" pitchFamily="34" charset="0"/>
              </a:rPr>
              <a:t>dougford</a:t>
            </a:r>
            <a:r>
              <a:rPr lang="en-US" sz="2100" dirty="0">
                <a:solidFill>
                  <a:schemeClr val="bg1"/>
                </a:solidFill>
                <a:latin typeface="Helvetica Light" panose="020B0403020202020204" pitchFamily="34" charset="0"/>
              </a:rPr>
              <a:t> </a:t>
            </a:r>
          </a:p>
        </p:txBody>
      </p:sp>
    </p:spTree>
    <p:extLst>
      <p:ext uri="{BB962C8B-B14F-4D97-AF65-F5344CB8AC3E}">
        <p14:creationId xmlns:p14="http://schemas.microsoft.com/office/powerpoint/2010/main" val="1632275274"/>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deaman-klank.png" descr="ideaman-klank.png">
            <a:extLst>
              <a:ext uri="{FF2B5EF4-FFF2-40B4-BE49-F238E27FC236}">
                <a16:creationId xmlns="" xmlns:a16="http://schemas.microsoft.com/office/drawing/2014/main" id="{AAC70FF7-68B9-304C-A283-DD3204123087}"/>
              </a:ext>
            </a:extLst>
          </p:cNvPr>
          <p:cNvPicPr>
            <a:picLocks noChangeAspect="1"/>
          </p:cNvPicPr>
          <p:nvPr/>
        </p:nvPicPr>
        <p:blipFill rotWithShape="1">
          <a:blip r:embed="rId3">
            <a:extLst/>
          </a:blip>
          <a:srcRect t="3861" b="21138"/>
          <a:stretch/>
        </p:blipFill>
        <p:spPr>
          <a:xfrm>
            <a:off x="15" y="857257"/>
            <a:ext cx="9143985" cy="5143493"/>
          </a:xfrm>
          <a:prstGeom prst="rect">
            <a:avLst/>
          </a:prstGeom>
        </p:spPr>
      </p:pic>
      <p:sp>
        <p:nvSpPr>
          <p:cNvPr id="2" name="Title 1">
            <a:extLst>
              <a:ext uri="{FF2B5EF4-FFF2-40B4-BE49-F238E27FC236}">
                <a16:creationId xmlns="" xmlns:a16="http://schemas.microsoft.com/office/drawing/2014/main" id="{37903685-4C03-0C4F-8EDE-00C035F248EC}"/>
              </a:ext>
            </a:extLst>
          </p:cNvPr>
          <p:cNvSpPr>
            <a:spLocks noGrp="1"/>
          </p:cNvSpPr>
          <p:nvPr>
            <p:ph type="title"/>
          </p:nvPr>
        </p:nvSpPr>
        <p:spPr>
          <a:xfrm>
            <a:off x="14" y="6197943"/>
            <a:ext cx="9143985" cy="558627"/>
          </a:xfrm>
        </p:spPr>
        <p:txBody>
          <a:bodyPr vert="horz" lIns="68580" tIns="34290" rIns="68580" bIns="34290" rtlCol="0">
            <a:normAutofit fontScale="90000"/>
          </a:bodyPr>
          <a:lstStyle/>
          <a:p>
            <a:pPr algn="ctr"/>
            <a:r>
              <a:rPr lang="en-US" dirty="0">
                <a:solidFill>
                  <a:schemeClr val="bg1"/>
                </a:solidFill>
              </a:rPr>
              <a:t>Hierarchies </a:t>
            </a:r>
            <a:r>
              <a:rPr lang="en-US" sz="2700" dirty="0">
                <a:solidFill>
                  <a:schemeClr val="bg1"/>
                </a:solidFill>
              </a:rPr>
              <a:t> </a:t>
            </a:r>
            <a:r>
              <a:rPr lang="en-US" sz="2100" dirty="0">
                <a:solidFill>
                  <a:schemeClr val="bg1"/>
                </a:solidFill>
                <a:latin typeface="Helvetica Light" panose="020B0403020202020204" pitchFamily="34" charset="0"/>
              </a:rPr>
              <a:t>#</a:t>
            </a:r>
            <a:r>
              <a:rPr lang="en-US" sz="2100" dirty="0" err="1">
                <a:solidFill>
                  <a:schemeClr val="bg1"/>
                </a:solidFill>
                <a:latin typeface="Helvetica Light" panose="020B0403020202020204" pitchFamily="34" charset="0"/>
              </a:rPr>
              <a:t>programapproval</a:t>
            </a:r>
            <a:r>
              <a:rPr lang="en-US" sz="2100" dirty="0">
                <a:solidFill>
                  <a:schemeClr val="bg1"/>
                </a:solidFill>
                <a:latin typeface="Helvetica Light" panose="020B0403020202020204" pitchFamily="34" charset="0"/>
              </a:rPr>
              <a:t> #</a:t>
            </a:r>
            <a:r>
              <a:rPr lang="en-US" sz="2100" dirty="0" err="1">
                <a:solidFill>
                  <a:schemeClr val="bg1"/>
                </a:solidFill>
                <a:latin typeface="Helvetica Light" panose="020B0403020202020204" pitchFamily="34" charset="0"/>
              </a:rPr>
              <a:t>brokentelephone</a:t>
            </a:r>
            <a:endParaRPr lang="en-US" sz="27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4122605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deaman-people.png" descr="ideaman-people.png"/>
          <p:cNvPicPr>
            <a:picLocks noGrp="1" noChangeAspect="1"/>
          </p:cNvPicPr>
          <p:nvPr>
            <p:ph type="pic" idx="13"/>
          </p:nvPr>
        </p:nvPicPr>
        <p:blipFill>
          <a:blip r:embed="rId3">
            <a:extLst/>
          </a:blip>
          <a:srcRect/>
          <a:stretch>
            <a:fillRect/>
          </a:stretch>
        </p:blipFill>
        <p:spPr>
          <a:prstGeom prst="rect">
            <a:avLst/>
          </a:prstGeom>
        </p:spPr>
      </p:pic>
      <p:sp>
        <p:nvSpPr>
          <p:cNvPr id="3" name="TextBox 2"/>
          <p:cNvSpPr txBox="1"/>
          <p:nvPr/>
        </p:nvSpPr>
        <p:spPr>
          <a:xfrm>
            <a:off x="76545" y="53773"/>
            <a:ext cx="6149095" cy="600164"/>
          </a:xfrm>
          <a:prstGeom prst="rect">
            <a:avLst/>
          </a:prstGeom>
          <a:solidFill>
            <a:srgbClr val="FFFFFF">
              <a:alpha val="50000"/>
            </a:srgbClr>
          </a:solidFill>
        </p:spPr>
        <p:txBody>
          <a:bodyPr wrap="square" rtlCol="0">
            <a:spAutoFit/>
          </a:bodyPr>
          <a:lstStyle/>
          <a:p>
            <a:r>
              <a:rPr lang="en-US" sz="3300" b="1" dirty="0">
                <a:latin typeface="Helvetica" pitchFamily="2" charset="0"/>
              </a:rPr>
              <a:t>Conflicting Layers of Interest </a:t>
            </a:r>
          </a:p>
        </p:txBody>
      </p:sp>
      <p:sp>
        <p:nvSpPr>
          <p:cNvPr id="2" name="TextBox 1"/>
          <p:cNvSpPr txBox="1"/>
          <p:nvPr/>
        </p:nvSpPr>
        <p:spPr>
          <a:xfrm>
            <a:off x="0" y="6348274"/>
            <a:ext cx="3915685" cy="415498"/>
          </a:xfrm>
          <a:prstGeom prst="rect">
            <a:avLst/>
          </a:prstGeom>
          <a:solidFill>
            <a:schemeClr val="bg1">
              <a:alpha val="85000"/>
            </a:schemeClr>
          </a:solidFill>
        </p:spPr>
        <p:txBody>
          <a:bodyPr wrap="square" rtlCol="0">
            <a:spAutoFit/>
          </a:bodyPr>
          <a:lstStyle/>
          <a:p>
            <a:r>
              <a:rPr lang="en-US" sz="2100" dirty="0"/>
              <a:t>#</a:t>
            </a:r>
            <a:r>
              <a:rPr lang="en-US" sz="2100" dirty="0" err="1"/>
              <a:t>curriculumre</a:t>
            </a:r>
            <a:r>
              <a:rPr lang="en-US" sz="2100" dirty="0"/>
              <a:t>-design</a:t>
            </a:r>
            <a:endParaRPr lang="en-US" sz="2100" dirty="0"/>
          </a:p>
        </p:txBody>
      </p:sp>
    </p:spTree>
    <p:extLst>
      <p:ext uri="{BB962C8B-B14F-4D97-AF65-F5344CB8AC3E}">
        <p14:creationId xmlns:p14="http://schemas.microsoft.com/office/powerpoint/2010/main" val="1914488780"/>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deaman-trapped.png" descr="ideaman-trapped.png"/>
          <p:cNvPicPr>
            <a:picLocks noGrp="1" noChangeAspect="1"/>
          </p:cNvPicPr>
          <p:nvPr>
            <p:ph type="pic" idx="13"/>
          </p:nvPr>
        </p:nvPicPr>
        <p:blipFill>
          <a:blip r:embed="rId3">
            <a:extLst/>
          </a:blip>
          <a:srcRect/>
          <a:stretch>
            <a:fillRect/>
          </a:stretch>
        </p:blipFill>
        <p:spPr>
          <a:prstGeom prst="rect">
            <a:avLst/>
          </a:prstGeom>
        </p:spPr>
      </p:pic>
      <p:sp>
        <p:nvSpPr>
          <p:cNvPr id="184" name="networks"/>
          <p:cNvSpPr txBox="1">
            <a:spLocks noGrp="1"/>
          </p:cNvSpPr>
          <p:nvPr>
            <p:ph type="title" idx="4294967295"/>
          </p:nvPr>
        </p:nvSpPr>
        <p:spPr>
          <a:xfrm>
            <a:off x="105671" y="459066"/>
            <a:ext cx="3725349" cy="670584"/>
          </a:xfrm>
          <a:prstGeom prst="rect">
            <a:avLst/>
          </a:prstGeom>
        </p:spPr>
        <p:txBody>
          <a:bodyPr>
            <a:normAutofit/>
          </a:bodyPr>
          <a:lstStyle/>
          <a:p>
            <a:r>
              <a:rPr lang="en-CA" sz="3600" dirty="0"/>
              <a:t>N</a:t>
            </a:r>
            <a:r>
              <a:rPr sz="3600" dirty="0"/>
              <a:t>etworks</a:t>
            </a:r>
          </a:p>
        </p:txBody>
      </p:sp>
      <p:sp>
        <p:nvSpPr>
          <p:cNvPr id="185" name="Information flows through networks…"/>
          <p:cNvSpPr txBox="1">
            <a:spLocks noGrp="1"/>
          </p:cNvSpPr>
          <p:nvPr>
            <p:ph type="body" sz="half" idx="4294967295"/>
          </p:nvPr>
        </p:nvSpPr>
        <p:spPr>
          <a:xfrm>
            <a:off x="110755" y="1605394"/>
            <a:ext cx="4369214" cy="4038566"/>
          </a:xfrm>
          <a:prstGeom prst="rect">
            <a:avLst/>
          </a:prstGeom>
        </p:spPr>
        <p:txBody>
          <a:bodyPr>
            <a:normAutofit lnSpcReduction="10000"/>
          </a:bodyPr>
          <a:lstStyle/>
          <a:p>
            <a:pPr marL="188924" indent="-188924" defTabSz="280337">
              <a:spcBef>
                <a:spcPts val="1529"/>
              </a:spcBef>
              <a:defRPr sz="2730"/>
            </a:pPr>
            <a:r>
              <a:rPr sz="2400" dirty="0"/>
              <a:t>Information flows through networks</a:t>
            </a:r>
          </a:p>
          <a:p>
            <a:pPr marL="188924" indent="-188924" defTabSz="280337">
              <a:spcBef>
                <a:spcPts val="0"/>
              </a:spcBef>
              <a:defRPr sz="2730"/>
            </a:pPr>
            <a:r>
              <a:rPr sz="2400" dirty="0"/>
              <a:t>People in networks produce meaning together based on their history, culture, identity, values</a:t>
            </a:r>
          </a:p>
          <a:p>
            <a:pPr marL="188924" indent="-188924" defTabSz="280337">
              <a:spcBef>
                <a:spcPts val="0"/>
              </a:spcBef>
              <a:defRPr sz="2730"/>
            </a:pPr>
            <a:r>
              <a:rPr sz="2400" dirty="0"/>
              <a:t>Because of how meaning is produced, the way </a:t>
            </a:r>
            <a:r>
              <a:rPr lang="en-CA" sz="2400" dirty="0"/>
              <a:t>people</a:t>
            </a:r>
            <a:r>
              <a:rPr sz="2400" dirty="0"/>
              <a:t> understand the purpose and nature of an initiative is unpredictable</a:t>
            </a:r>
          </a:p>
        </p:txBody>
      </p:sp>
      <p:sp>
        <p:nvSpPr>
          <p:cNvPr id="2" name="TextBox 1"/>
          <p:cNvSpPr txBox="1"/>
          <p:nvPr/>
        </p:nvSpPr>
        <p:spPr>
          <a:xfrm>
            <a:off x="252257" y="6065549"/>
            <a:ext cx="2890250" cy="415498"/>
          </a:xfrm>
          <a:prstGeom prst="rect">
            <a:avLst/>
          </a:prstGeom>
          <a:noFill/>
          <a:ln>
            <a:noFill/>
          </a:ln>
        </p:spPr>
        <p:txBody>
          <a:bodyPr wrap="square" rtlCol="0">
            <a:spAutoFit/>
          </a:bodyPr>
          <a:lstStyle/>
          <a:p>
            <a:r>
              <a:rPr lang="en-US" sz="2100" dirty="0">
                <a:solidFill>
                  <a:schemeClr val="bg1"/>
                </a:solidFill>
                <a:latin typeface="Helvetica Light" panose="020B0403020202020204" pitchFamily="34" charset="0"/>
              </a:rPr>
              <a:t>#</a:t>
            </a:r>
            <a:r>
              <a:rPr lang="en-US" sz="2100" dirty="0" err="1">
                <a:solidFill>
                  <a:schemeClr val="bg1"/>
                </a:solidFill>
                <a:latin typeface="Helvetica Light" panose="020B0403020202020204" pitchFamily="34" charset="0"/>
              </a:rPr>
              <a:t>whatjusthappened</a:t>
            </a:r>
            <a:endParaRPr lang="en-US" sz="2100" dirty="0">
              <a:solidFill>
                <a:schemeClr val="bg1"/>
              </a:solidFill>
              <a:latin typeface="Helvetica Light" panose="020B0403020202020204" pitchFamily="34" charset="0"/>
            </a:endParaRPr>
          </a:p>
        </p:txBody>
      </p:sp>
    </p:spTree>
    <p:extLst>
      <p:ext uri="{BB962C8B-B14F-4D97-AF65-F5344CB8AC3E}">
        <p14:creationId xmlns:p14="http://schemas.microsoft.com/office/powerpoint/2010/main" val="381033921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9" name="slippery.png" descr="slippery.png"/>
          <p:cNvPicPr>
            <a:picLocks noChangeAspect="1"/>
          </p:cNvPicPr>
          <p:nvPr/>
        </p:nvPicPr>
        <p:blipFill>
          <a:blip r:embed="rId3">
            <a:extLst/>
          </a:blip>
          <a:stretch>
            <a:fillRect/>
          </a:stretch>
        </p:blipFill>
        <p:spPr>
          <a:xfrm>
            <a:off x="2027291" y="1997260"/>
            <a:ext cx="5188027" cy="4506462"/>
          </a:xfrm>
          <a:prstGeom prst="rect">
            <a:avLst/>
          </a:prstGeom>
          <a:ln w="12700">
            <a:miter lim="400000"/>
          </a:ln>
        </p:spPr>
      </p:pic>
      <p:sp>
        <p:nvSpPr>
          <p:cNvPr id="2" name="TextBox 1"/>
          <p:cNvSpPr txBox="1"/>
          <p:nvPr/>
        </p:nvSpPr>
        <p:spPr>
          <a:xfrm flipH="1">
            <a:off x="364009" y="481313"/>
            <a:ext cx="877999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chemeClr val="bg1"/>
                </a:solidFill>
                <a:effectLst/>
                <a:uFillTx/>
                <a:latin typeface="Arial"/>
                <a:ea typeface="+mn-ea"/>
                <a:cs typeface="Arial"/>
                <a:sym typeface="Avenir Light"/>
              </a:rPr>
              <a:t>Why Change is Slippery Work </a:t>
            </a:r>
          </a:p>
        </p:txBody>
      </p:sp>
      <p:sp>
        <p:nvSpPr>
          <p:cNvPr id="3" name="TextBox 2"/>
          <p:cNvSpPr txBox="1"/>
          <p:nvPr/>
        </p:nvSpPr>
        <p:spPr>
          <a:xfrm>
            <a:off x="919602" y="1402224"/>
            <a:ext cx="720353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3200" dirty="0">
                <a:solidFill>
                  <a:srgbClr val="000000"/>
                </a:solidFill>
                <a:latin typeface="Arial"/>
                <a:cs typeface="Arial"/>
                <a:sym typeface="Avenir Light"/>
              </a:rPr>
              <a:t>Jessica </a:t>
            </a:r>
            <a:r>
              <a:rPr lang="en-US" sz="3200" dirty="0" err="1">
                <a:solidFill>
                  <a:srgbClr val="000000"/>
                </a:solidFill>
                <a:latin typeface="Arial"/>
                <a:cs typeface="Arial"/>
                <a:sym typeface="Avenir Light"/>
              </a:rPr>
              <a:t>Raffoul</a:t>
            </a:r>
            <a:r>
              <a:rPr lang="en-US" sz="3200" dirty="0">
                <a:solidFill>
                  <a:srgbClr val="000000"/>
                </a:solidFill>
                <a:latin typeface="Arial"/>
                <a:cs typeface="Arial"/>
                <a:sym typeface="Avenir Light"/>
              </a:rPr>
              <a:t> &amp; Bev Hamilton</a:t>
            </a:r>
            <a:endParaRPr kumimoji="0" lang="en-US" sz="3200" b="0" i="0" u="none" strike="noStrike" cap="none" spc="0" normalizeH="0" baseline="0" dirty="0">
              <a:ln>
                <a:noFill/>
              </a:ln>
              <a:solidFill>
                <a:srgbClr val="000000"/>
              </a:solidFill>
              <a:effectLst/>
              <a:uFillTx/>
              <a:latin typeface="Arial"/>
              <a:cs typeface="Arial"/>
              <a:sym typeface="Avenir Light"/>
            </a:endParaRPr>
          </a:p>
        </p:txBody>
      </p:sp>
    </p:spTree>
    <p:extLst>
      <p:ext uri="{BB962C8B-B14F-4D97-AF65-F5344CB8AC3E}">
        <p14:creationId xmlns:p14="http://schemas.microsoft.com/office/powerpoint/2010/main" val="192038807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slippery.png" descr="slippery.png"/>
          <p:cNvPicPr>
            <a:picLocks noChangeAspect="1"/>
          </p:cNvPicPr>
          <p:nvPr/>
        </p:nvPicPr>
        <p:blipFill>
          <a:blip r:embed="rId2">
            <a:extLst/>
          </a:blip>
          <a:stretch>
            <a:fillRect/>
          </a:stretch>
        </p:blipFill>
        <p:spPr>
          <a:xfrm>
            <a:off x="6041091" y="3232652"/>
            <a:ext cx="3002056" cy="2607668"/>
          </a:xfrm>
          <a:prstGeom prst="rect">
            <a:avLst/>
          </a:prstGeom>
          <a:ln w="12700">
            <a:miter lim="400000"/>
          </a:ln>
        </p:spPr>
      </p:pic>
      <p:sp>
        <p:nvSpPr>
          <p:cNvPr id="4" name="TextBox 3"/>
          <p:cNvSpPr txBox="1"/>
          <p:nvPr/>
        </p:nvSpPr>
        <p:spPr>
          <a:xfrm>
            <a:off x="421098" y="1617667"/>
            <a:ext cx="5927537" cy="2585323"/>
          </a:xfrm>
          <a:prstGeom prst="rect">
            <a:avLst/>
          </a:prstGeom>
          <a:noFill/>
        </p:spPr>
        <p:txBody>
          <a:bodyPr wrap="square" rtlCol="0">
            <a:spAutoFit/>
          </a:bodyPr>
          <a:lstStyle/>
          <a:p>
            <a:r>
              <a:rPr lang="en-US" sz="3000" b="1" dirty="0">
                <a:solidFill>
                  <a:schemeClr val="bg1"/>
                </a:solidFill>
                <a:latin typeface="Helvetica" pitchFamily="2" charset="0"/>
              </a:rPr>
              <a:t>Normal</a:t>
            </a:r>
            <a:r>
              <a:rPr lang="en-US" sz="2400" dirty="0">
                <a:solidFill>
                  <a:schemeClr val="bg1"/>
                </a:solidFill>
                <a:latin typeface="Helvetica" pitchFamily="2" charset="0"/>
              </a:rPr>
              <a:t>: Acting in your own best interests</a:t>
            </a:r>
          </a:p>
          <a:p>
            <a:r>
              <a:rPr lang="en-US" sz="3000" b="1" dirty="0">
                <a:solidFill>
                  <a:schemeClr val="bg1"/>
                </a:solidFill>
                <a:latin typeface="Helvetica" pitchFamily="2" charset="0"/>
              </a:rPr>
              <a:t>Normal</a:t>
            </a:r>
            <a:r>
              <a:rPr lang="en-US" sz="2400" dirty="0">
                <a:solidFill>
                  <a:schemeClr val="bg1"/>
                </a:solidFill>
                <a:latin typeface="Helvetica" pitchFamily="2" charset="0"/>
              </a:rPr>
              <a:t>: Acting in the interests of your identity group(s) </a:t>
            </a:r>
          </a:p>
          <a:p>
            <a:r>
              <a:rPr lang="en-US" sz="3000" b="1" dirty="0">
                <a:solidFill>
                  <a:schemeClr val="bg1"/>
                </a:solidFill>
                <a:latin typeface="Helvetica" pitchFamily="2" charset="0"/>
              </a:rPr>
              <a:t>Normal</a:t>
            </a:r>
            <a:r>
              <a:rPr lang="en-US" sz="3000" dirty="0">
                <a:solidFill>
                  <a:schemeClr val="bg1"/>
                </a:solidFill>
                <a:latin typeface="Helvetica" pitchFamily="2" charset="0"/>
              </a:rPr>
              <a:t>: </a:t>
            </a:r>
            <a:r>
              <a:rPr lang="en-US" sz="2400" dirty="0">
                <a:solidFill>
                  <a:schemeClr val="bg1"/>
                </a:solidFill>
                <a:latin typeface="Helvetica" pitchFamily="2" charset="0"/>
              </a:rPr>
              <a:t>Using the resources available to you to forward those interests</a:t>
            </a:r>
          </a:p>
        </p:txBody>
      </p:sp>
    </p:spTree>
    <p:extLst>
      <p:ext uri="{BB962C8B-B14F-4D97-AF65-F5344CB8AC3E}">
        <p14:creationId xmlns:p14="http://schemas.microsoft.com/office/powerpoint/2010/main" val="17774241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71" y="1109291"/>
            <a:ext cx="7372350" cy="994172"/>
          </a:xfrm>
        </p:spPr>
        <p:txBody>
          <a:bodyPr>
            <a:normAutofit fontScale="90000"/>
          </a:bodyPr>
          <a:lstStyle/>
          <a:p>
            <a:r>
              <a:rPr lang="en-US" dirty="0"/>
              <a:t>Reflecting on Your Project(s)</a:t>
            </a:r>
          </a:p>
        </p:txBody>
      </p:sp>
      <p:sp>
        <p:nvSpPr>
          <p:cNvPr id="3" name="Text Placeholder 2"/>
          <p:cNvSpPr>
            <a:spLocks noGrp="1"/>
          </p:cNvSpPr>
          <p:nvPr>
            <p:ph type="body" idx="1"/>
          </p:nvPr>
        </p:nvSpPr>
        <p:spPr>
          <a:xfrm>
            <a:off x="628650" y="2226469"/>
            <a:ext cx="7886700" cy="2039611"/>
          </a:xfrm>
        </p:spPr>
        <p:txBody>
          <a:bodyPr>
            <a:normAutofit fontScale="92500"/>
          </a:bodyPr>
          <a:lstStyle/>
          <a:p>
            <a:r>
              <a:rPr lang="en-US" sz="2700" dirty="0"/>
              <a:t>Using the </a:t>
            </a:r>
            <a:r>
              <a:rPr lang="en-US" sz="2700" dirty="0" smtClean="0"/>
              <a:t>handout, </a:t>
            </a:r>
            <a:r>
              <a:rPr lang="en-US" sz="2700" dirty="0"/>
              <a:t>consider whether any of the factors we’ve discussed are part of why one of your own projects has been tricky to move forward</a:t>
            </a:r>
          </a:p>
          <a:p>
            <a:r>
              <a:rPr lang="en-US" sz="2700" dirty="0"/>
              <a:t>Identify all that apply</a:t>
            </a:r>
            <a:r>
              <a:rPr lang="mr-IN" sz="2700" dirty="0"/>
              <a:t>…</a:t>
            </a:r>
            <a:r>
              <a:rPr lang="en-CA" sz="2700" dirty="0"/>
              <a:t>. </a:t>
            </a:r>
            <a:endParaRPr lang="en-US" sz="2700" dirty="0"/>
          </a:p>
        </p:txBody>
      </p:sp>
      <p:pic>
        <p:nvPicPr>
          <p:cNvPr id="5" name="slippery.png" descr="slippery.png"/>
          <p:cNvPicPr>
            <a:picLocks noChangeAspect="1"/>
          </p:cNvPicPr>
          <p:nvPr/>
        </p:nvPicPr>
        <p:blipFill>
          <a:blip r:embed="rId2">
            <a:extLst/>
          </a:blip>
          <a:stretch>
            <a:fillRect/>
          </a:stretch>
        </p:blipFill>
        <p:spPr>
          <a:xfrm>
            <a:off x="6522030" y="3670672"/>
            <a:ext cx="2682482" cy="2330078"/>
          </a:xfrm>
          <a:prstGeom prst="rect">
            <a:avLst/>
          </a:prstGeom>
          <a:ln w="12700">
            <a:miter lim="400000"/>
          </a:ln>
        </p:spPr>
      </p:pic>
    </p:spTree>
    <p:extLst>
      <p:ext uri="{BB962C8B-B14F-4D97-AF65-F5344CB8AC3E}">
        <p14:creationId xmlns:p14="http://schemas.microsoft.com/office/powerpoint/2010/main" val="3143010285"/>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Strategies? </a:t>
            </a:r>
            <a:endParaRPr lang="en-US" dirty="0"/>
          </a:p>
        </p:txBody>
      </p:sp>
      <p:sp>
        <p:nvSpPr>
          <p:cNvPr id="10" name="Text Placeholder 9"/>
          <p:cNvSpPr>
            <a:spLocks noGrp="1"/>
          </p:cNvSpPr>
          <p:nvPr>
            <p:ph type="body" idx="1"/>
          </p:nvPr>
        </p:nvSpPr>
        <p:spPr/>
        <p:txBody>
          <a:bodyPr>
            <a:normAutofit/>
          </a:bodyPr>
          <a:lstStyle/>
          <a:p>
            <a:r>
              <a:rPr lang="en-US" sz="2400" dirty="0">
                <a:latin typeface="Helvetica"/>
                <a:cs typeface="Helvetica"/>
              </a:rPr>
              <a:t>Traction </a:t>
            </a:r>
            <a:endParaRPr lang="en-US" sz="2400" dirty="0">
              <a:latin typeface="Helvetica"/>
              <a:cs typeface="Helvetica"/>
            </a:endParaRPr>
          </a:p>
        </p:txBody>
      </p:sp>
      <p:pic>
        <p:nvPicPr>
          <p:cNvPr id="7" name="Content Placeholder 6" descr="Grivel-G12-Crampons-on-ice-in-Glen-Nevis_imagelarge.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433" b="2433"/>
          <a:stretch/>
        </p:blipFill>
        <p:spPr>
          <a:prstGeom prst="rect">
            <a:avLst/>
          </a:prstGeom>
        </p:spPr>
      </p:pic>
      <p:sp>
        <p:nvSpPr>
          <p:cNvPr id="11" name="Text Placeholder 10"/>
          <p:cNvSpPr>
            <a:spLocks noGrp="1"/>
          </p:cNvSpPr>
          <p:nvPr>
            <p:ph type="body" sz="quarter" idx="3"/>
          </p:nvPr>
        </p:nvSpPr>
        <p:spPr/>
        <p:txBody>
          <a:bodyPr/>
          <a:lstStyle/>
          <a:p>
            <a:r>
              <a:rPr lang="en-US" sz="2400" dirty="0">
                <a:latin typeface="Helvetica"/>
                <a:cs typeface="Helvetica"/>
              </a:rPr>
              <a:t>Balance </a:t>
            </a:r>
            <a:endParaRPr lang="en-US" dirty="0">
              <a:latin typeface="Helvetica"/>
              <a:cs typeface="Helvetica"/>
            </a:endParaRPr>
          </a:p>
        </p:txBody>
      </p:sp>
      <p:pic>
        <p:nvPicPr>
          <p:cNvPr id="8" name="Content Placeholder 7" descr="image.jpeg"/>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15284" r="15284"/>
          <a:stretch/>
        </p:blipFill>
        <p:spPr>
          <a:prstGeom prst="rect">
            <a:avLst/>
          </a:prstGeom>
        </p:spPr>
      </p:pic>
    </p:spTree>
    <p:extLst>
      <p:ext uri="{BB962C8B-B14F-4D97-AF65-F5344CB8AC3E}">
        <p14:creationId xmlns:p14="http://schemas.microsoft.com/office/powerpoint/2010/main" val="260547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ivel-G12-Crampons-on-ice-in-Glen-Nevis_imagelarge.jpg"/>
          <p:cNvPicPr>
            <a:picLocks noChangeAspect="1"/>
          </p:cNvPicPr>
          <p:nvPr/>
        </p:nvPicPr>
        <p:blipFill rotWithShape="1">
          <a:blip r:embed="rId3">
            <a:extLst>
              <a:ext uri="{28A0092B-C50C-407E-A947-70E740481C1C}">
                <a14:useLocalDpi xmlns:a14="http://schemas.microsoft.com/office/drawing/2010/main" val="0"/>
              </a:ext>
            </a:extLst>
          </a:blip>
          <a:srcRect t="10814" b="14186"/>
          <a:stretch/>
        </p:blipFill>
        <p:spPr>
          <a:xfrm>
            <a:off x="21664" y="857257"/>
            <a:ext cx="9092567" cy="5143493"/>
          </a:xfrm>
          <a:prstGeom prst="rect">
            <a:avLst/>
          </a:prstGeom>
        </p:spPr>
      </p:pic>
      <p:sp>
        <p:nvSpPr>
          <p:cNvPr id="2" name="Title 1"/>
          <p:cNvSpPr>
            <a:spLocks noGrp="1"/>
          </p:cNvSpPr>
          <p:nvPr>
            <p:ph type="title"/>
          </p:nvPr>
        </p:nvSpPr>
        <p:spPr>
          <a:xfrm>
            <a:off x="628650" y="1330406"/>
            <a:ext cx="7886700" cy="595548"/>
          </a:xfrm>
          <a:solidFill>
            <a:srgbClr val="000000">
              <a:alpha val="60000"/>
            </a:srgbClr>
          </a:solidFill>
        </p:spPr>
        <p:txBody>
          <a:bodyPr vert="horz" lIns="68580" tIns="34290" rIns="68580" bIns="34290" rtlCol="0" anchor="ctr">
            <a:normAutofit fontScale="90000"/>
          </a:bodyPr>
          <a:lstStyle/>
          <a:p>
            <a:r>
              <a:rPr lang="en-US" sz="4050" dirty="0">
                <a:solidFill>
                  <a:srgbClr val="FFFFFF"/>
                </a:solidFill>
              </a:rPr>
              <a:t>Traction </a:t>
            </a:r>
          </a:p>
        </p:txBody>
      </p:sp>
      <p:sp>
        <p:nvSpPr>
          <p:cNvPr id="4" name="Rectangle 3"/>
          <p:cNvSpPr/>
          <p:nvPr/>
        </p:nvSpPr>
        <p:spPr>
          <a:xfrm>
            <a:off x="5643819" y="2251757"/>
            <a:ext cx="3295230" cy="2354491"/>
          </a:xfrm>
          <a:prstGeom prst="rect">
            <a:avLst/>
          </a:prstGeom>
          <a:solidFill>
            <a:schemeClr val="tx1">
              <a:alpha val="58000"/>
            </a:schemeClr>
          </a:solidFill>
        </p:spPr>
        <p:txBody>
          <a:bodyPr wrap="square">
            <a:spAutoFit/>
          </a:bodyPr>
          <a:lstStyle/>
          <a:p>
            <a:pPr marL="207900" indent="-342900">
              <a:buFont typeface="Arial"/>
              <a:buChar char="•"/>
            </a:pPr>
            <a:r>
              <a:rPr lang="en-US" sz="2100" dirty="0">
                <a:solidFill>
                  <a:srgbClr val="000000"/>
                </a:solidFill>
              </a:rPr>
              <a:t>Core values and goals </a:t>
            </a:r>
          </a:p>
          <a:p>
            <a:pPr marL="207900" indent="-342900">
              <a:buFont typeface="Arial"/>
              <a:buChar char="•"/>
            </a:pPr>
            <a:r>
              <a:rPr lang="en-US" sz="2100" dirty="0">
                <a:solidFill>
                  <a:srgbClr val="000000"/>
                </a:solidFill>
              </a:rPr>
              <a:t>Seek and use evidence</a:t>
            </a:r>
          </a:p>
          <a:p>
            <a:pPr marL="207900" indent="-342900">
              <a:buFont typeface="Arial"/>
              <a:buChar char="•"/>
            </a:pPr>
            <a:r>
              <a:rPr lang="en-US" sz="2100" dirty="0">
                <a:solidFill>
                  <a:srgbClr val="000000"/>
                </a:solidFill>
              </a:rPr>
              <a:t>Small stages</a:t>
            </a:r>
          </a:p>
          <a:p>
            <a:pPr marL="207900" indent="-342900">
              <a:buFont typeface="Arial"/>
              <a:buChar char="•"/>
            </a:pPr>
            <a:r>
              <a:rPr lang="en-US" sz="2100" dirty="0">
                <a:solidFill>
                  <a:srgbClr val="000000"/>
                </a:solidFill>
              </a:rPr>
              <a:t>Profit and threat</a:t>
            </a:r>
          </a:p>
          <a:p>
            <a:pPr marL="207900" indent="-342900">
              <a:buFont typeface="Arial"/>
              <a:buChar char="•"/>
            </a:pPr>
            <a:r>
              <a:rPr lang="en-US" sz="2100" dirty="0">
                <a:solidFill>
                  <a:srgbClr val="000000"/>
                </a:solidFill>
              </a:rPr>
              <a:t>S</a:t>
            </a:r>
            <a:r>
              <a:rPr lang="en-US" sz="2100" dirty="0">
                <a:solidFill>
                  <a:srgbClr val="000000"/>
                </a:solidFill>
              </a:rPr>
              <a:t>cholarly values</a:t>
            </a:r>
          </a:p>
          <a:p>
            <a:pPr marL="207900" indent="-342900">
              <a:buFont typeface="Arial"/>
              <a:buChar char="•"/>
            </a:pPr>
            <a:r>
              <a:rPr lang="en-US" sz="2100" dirty="0">
                <a:solidFill>
                  <a:srgbClr val="000000"/>
                </a:solidFill>
              </a:rPr>
              <a:t>Big-picture, grass roots</a:t>
            </a:r>
            <a:r>
              <a:rPr lang="en-US" sz="2100" dirty="0"/>
              <a:t> </a:t>
            </a:r>
            <a:endParaRPr lang="en-US" sz="2100" dirty="0">
              <a:solidFill>
                <a:srgbClr val="000000"/>
              </a:solidFill>
            </a:endParaRPr>
          </a:p>
          <a:p>
            <a:pPr marL="207900" indent="-342900">
              <a:buFont typeface="Arial"/>
              <a:buChar char="•"/>
            </a:pPr>
            <a:r>
              <a:rPr lang="en-US" sz="2100" dirty="0">
                <a:solidFill>
                  <a:srgbClr val="000000"/>
                </a:solidFill>
              </a:rPr>
              <a:t>Trust and capital </a:t>
            </a:r>
          </a:p>
        </p:txBody>
      </p:sp>
    </p:spTree>
    <p:extLst>
      <p:ext uri="{BB962C8B-B14F-4D97-AF65-F5344CB8AC3E}">
        <p14:creationId xmlns:p14="http://schemas.microsoft.com/office/powerpoint/2010/main" val="104560913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jpeg"/>
          <p:cNvPicPr>
            <a:picLocks noChangeAspect="1"/>
          </p:cNvPicPr>
          <p:nvPr/>
        </p:nvPicPr>
        <p:blipFill rotWithShape="1">
          <a:blip r:embed="rId3">
            <a:extLst>
              <a:ext uri="{28A0092B-C50C-407E-A947-70E740481C1C}">
                <a14:useLocalDpi xmlns:a14="http://schemas.microsoft.com/office/drawing/2010/main" val="0"/>
              </a:ext>
            </a:extLst>
          </a:blip>
          <a:srcRect l="2562" r="9882"/>
          <a:stretch/>
        </p:blipFill>
        <p:spPr>
          <a:xfrm>
            <a:off x="15" y="857257"/>
            <a:ext cx="9143985" cy="5143493"/>
          </a:xfrm>
          <a:prstGeom prst="rect">
            <a:avLst/>
          </a:prstGeom>
        </p:spPr>
      </p:pic>
      <p:sp>
        <p:nvSpPr>
          <p:cNvPr id="11" name="Rectangle 10">
            <a:extLst>
              <a:ext uri="{FF2B5EF4-FFF2-40B4-BE49-F238E27FC236}">
                <a16:creationId xmlns=""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847357"/>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392907" y="4862993"/>
            <a:ext cx="8408194" cy="558627"/>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3300" b="1" dirty="0">
                <a:solidFill>
                  <a:schemeClr val="tx1">
                    <a:lumMod val="85000"/>
                    <a:lumOff val="15000"/>
                  </a:schemeClr>
                </a:solidFill>
                <a:latin typeface="Helvetica" pitchFamily="2" charset="0"/>
                <a:ea typeface="+mj-ea"/>
                <a:cs typeface="+mj-cs"/>
              </a:rPr>
              <a:t>Balance</a:t>
            </a:r>
            <a:r>
              <a:rPr lang="en-US" sz="3300" dirty="0">
                <a:solidFill>
                  <a:schemeClr val="tx1">
                    <a:lumMod val="85000"/>
                    <a:lumOff val="15000"/>
                  </a:schemeClr>
                </a:solidFill>
                <a:latin typeface="Helvetica" pitchFamily="2" charset="0"/>
                <a:ea typeface="+mj-ea"/>
                <a:cs typeface="+mj-cs"/>
              </a:rPr>
              <a:t> </a:t>
            </a:r>
          </a:p>
        </p:txBody>
      </p:sp>
      <p:cxnSp>
        <p:nvCxnSpPr>
          <p:cNvPr id="13" name="Straight Connector 12">
            <a:extLst>
              <a:ext uri="{FF2B5EF4-FFF2-40B4-BE49-F238E27FC236}">
                <a16:creationId xmlns=""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478873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0" y="545838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 y="2242560"/>
            <a:ext cx="3652234" cy="2215991"/>
          </a:xfrm>
          <a:prstGeom prst="rect">
            <a:avLst/>
          </a:prstGeom>
          <a:solidFill>
            <a:srgbClr val="FEFFEC">
              <a:alpha val="64000"/>
            </a:srgbClr>
          </a:solidFill>
        </p:spPr>
        <p:txBody>
          <a:bodyPr wrap="square" rtlCol="0">
            <a:spAutoFit/>
          </a:bodyPr>
          <a:lstStyle/>
          <a:p>
            <a:pPr marL="207900" indent="-342900">
              <a:buFont typeface="Arial"/>
              <a:buChar char="•"/>
            </a:pPr>
            <a:r>
              <a:rPr lang="en-US" sz="1725" dirty="0">
                <a:solidFill>
                  <a:schemeClr val="bg1"/>
                </a:solidFill>
              </a:rPr>
              <a:t>Adjust </a:t>
            </a:r>
            <a:r>
              <a:rPr lang="en-US" sz="1725" dirty="0">
                <a:solidFill>
                  <a:schemeClr val="bg1"/>
                </a:solidFill>
              </a:rPr>
              <a:t> to evolving conditions </a:t>
            </a:r>
            <a:endParaRPr lang="en-US" sz="1725" dirty="0">
              <a:solidFill>
                <a:schemeClr val="bg1"/>
              </a:solidFill>
            </a:endParaRPr>
          </a:p>
          <a:p>
            <a:pPr marL="207900" indent="-342900">
              <a:buFont typeface="Arial"/>
              <a:buChar char="•"/>
            </a:pPr>
            <a:r>
              <a:rPr lang="en-US" sz="1725" dirty="0">
                <a:solidFill>
                  <a:schemeClr val="bg1"/>
                </a:solidFill>
              </a:rPr>
              <a:t>Expect and listen to </a:t>
            </a:r>
            <a:r>
              <a:rPr lang="en-US" sz="1725" dirty="0">
                <a:solidFill>
                  <a:schemeClr val="bg1"/>
                </a:solidFill>
              </a:rPr>
              <a:t>opposition</a:t>
            </a:r>
          </a:p>
          <a:p>
            <a:pPr marL="207900" indent="-342900">
              <a:buFont typeface="Arial"/>
              <a:buChar char="•"/>
            </a:pPr>
            <a:r>
              <a:rPr lang="en-US" sz="1725" dirty="0">
                <a:solidFill>
                  <a:schemeClr val="bg1"/>
                </a:solidFill>
              </a:rPr>
              <a:t>Make mistakes  </a:t>
            </a:r>
            <a:endParaRPr lang="en-US" sz="1725" dirty="0">
              <a:solidFill>
                <a:schemeClr val="bg1"/>
              </a:solidFill>
            </a:endParaRPr>
          </a:p>
          <a:p>
            <a:pPr marL="207900" indent="-342900">
              <a:buFont typeface="Arial"/>
              <a:buChar char="•"/>
            </a:pPr>
            <a:r>
              <a:rPr lang="en-US" sz="1725" dirty="0">
                <a:solidFill>
                  <a:schemeClr val="bg1"/>
                </a:solidFill>
              </a:rPr>
              <a:t>Take history  </a:t>
            </a:r>
            <a:r>
              <a:rPr lang="en-US" sz="1725" dirty="0">
                <a:solidFill>
                  <a:schemeClr val="bg1"/>
                </a:solidFill>
              </a:rPr>
              <a:t>into account </a:t>
            </a:r>
          </a:p>
          <a:p>
            <a:pPr marL="207900" indent="-342900">
              <a:buFont typeface="Arial"/>
              <a:buChar char="•"/>
            </a:pPr>
            <a:r>
              <a:rPr lang="en-US" sz="1725" dirty="0">
                <a:solidFill>
                  <a:schemeClr val="bg1"/>
                </a:solidFill>
              </a:rPr>
              <a:t>C</a:t>
            </a:r>
            <a:r>
              <a:rPr lang="en-US" sz="1725" dirty="0">
                <a:solidFill>
                  <a:schemeClr val="bg1"/>
                </a:solidFill>
              </a:rPr>
              <a:t>ompliance vs. change</a:t>
            </a:r>
          </a:p>
          <a:p>
            <a:pPr marL="207900" indent="-342900">
              <a:buFont typeface="Arial"/>
              <a:buChar char="•"/>
            </a:pPr>
            <a:r>
              <a:rPr lang="en-US" sz="1725" dirty="0">
                <a:solidFill>
                  <a:schemeClr val="bg1"/>
                </a:solidFill>
              </a:rPr>
              <a:t>Waiting is an action</a:t>
            </a:r>
          </a:p>
          <a:p>
            <a:pPr marL="207900" indent="-342900">
              <a:buFont typeface="Arial"/>
              <a:buChar char="•"/>
            </a:pPr>
            <a:r>
              <a:rPr lang="en-US" sz="1725" dirty="0">
                <a:solidFill>
                  <a:schemeClr val="bg1"/>
                </a:solidFill>
              </a:rPr>
              <a:t>Make it valuable </a:t>
            </a:r>
          </a:p>
          <a:p>
            <a:pPr marL="207900" indent="-342900">
              <a:buFont typeface="Arial"/>
              <a:buChar char="•"/>
            </a:pPr>
            <a:r>
              <a:rPr lang="en-US" sz="1725" dirty="0">
                <a:solidFill>
                  <a:schemeClr val="bg1"/>
                </a:solidFill>
              </a:rPr>
              <a:t>Core values and goals </a:t>
            </a:r>
            <a:endParaRPr lang="en-US" sz="1725" dirty="0">
              <a:solidFill>
                <a:schemeClr val="bg1"/>
              </a:solidFill>
            </a:endParaRPr>
          </a:p>
        </p:txBody>
      </p:sp>
    </p:spTree>
    <p:extLst>
      <p:ext uri="{BB962C8B-B14F-4D97-AF65-F5344CB8AC3E}">
        <p14:creationId xmlns:p14="http://schemas.microsoft.com/office/powerpoint/2010/main" val="3073765039"/>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adhead bus.jpg"/>
          <p:cNvPicPr>
            <a:picLocks noChangeAspect="1"/>
          </p:cNvPicPr>
          <p:nvPr/>
        </p:nvPicPr>
        <p:blipFill rotWithShape="1">
          <a:blip r:embed="rId3">
            <a:extLst>
              <a:ext uri="{28A0092B-C50C-407E-A947-70E740481C1C}">
                <a14:useLocalDpi xmlns:a14="http://schemas.microsoft.com/office/drawing/2010/main" val="0"/>
              </a:ext>
            </a:extLst>
          </a:blip>
          <a:srcRect l="9842" r="13130"/>
          <a:stretch/>
        </p:blipFill>
        <p:spPr>
          <a:xfrm>
            <a:off x="0" y="0"/>
            <a:ext cx="9391366" cy="6858000"/>
          </a:xfrm>
          <a:prstGeom prst="rect">
            <a:avLst/>
          </a:prstGeom>
        </p:spPr>
      </p:pic>
      <p:sp>
        <p:nvSpPr>
          <p:cNvPr id="5" name="TextBox 4"/>
          <p:cNvSpPr txBox="1"/>
          <p:nvPr/>
        </p:nvSpPr>
        <p:spPr>
          <a:xfrm>
            <a:off x="5101168" y="1870341"/>
            <a:ext cx="4487332" cy="646331"/>
          </a:xfrm>
          <a:prstGeom prst="rect">
            <a:avLst/>
          </a:prstGeom>
          <a:noFill/>
        </p:spPr>
        <p:txBody>
          <a:bodyPr wrap="square" rtlCol="0">
            <a:spAutoFit/>
          </a:bodyPr>
          <a:lstStyle/>
          <a:p>
            <a:r>
              <a:rPr lang="en-US" sz="3600" b="1" dirty="0">
                <a:solidFill>
                  <a:srgbClr val="677A58"/>
                </a:solidFill>
                <a:latin typeface="Bangla Sangam MN"/>
                <a:cs typeface="Bangla Sangam MN"/>
              </a:rPr>
              <a:t>JAMES GAULD </a:t>
            </a:r>
          </a:p>
        </p:txBody>
      </p:sp>
      <p:sp>
        <p:nvSpPr>
          <p:cNvPr id="6" name="TextBox 5"/>
          <p:cNvSpPr txBox="1"/>
          <p:nvPr/>
        </p:nvSpPr>
        <p:spPr>
          <a:xfrm>
            <a:off x="646541" y="4495816"/>
            <a:ext cx="4151237" cy="707886"/>
          </a:xfrm>
          <a:prstGeom prst="rect">
            <a:avLst/>
          </a:prstGeom>
          <a:solidFill>
            <a:srgbClr val="EEEFDD">
              <a:alpha val="40000"/>
            </a:srgbClr>
          </a:solidFill>
        </p:spPr>
        <p:txBody>
          <a:bodyPr wrap="square" rtlCol="0">
            <a:spAutoFit/>
          </a:bodyPr>
          <a:lstStyle/>
          <a:p>
            <a:pPr algn="ctr"/>
            <a:r>
              <a:rPr lang="en-US" sz="4000" b="1" dirty="0">
                <a:solidFill>
                  <a:schemeClr val="tx1">
                    <a:lumMod val="75000"/>
                    <a:lumOff val="25000"/>
                  </a:schemeClr>
                </a:solidFill>
                <a:latin typeface="Arial"/>
                <a:cs typeface="Arial"/>
              </a:rPr>
              <a:t>CASE IN POINT</a:t>
            </a:r>
          </a:p>
        </p:txBody>
      </p:sp>
      <p:sp>
        <p:nvSpPr>
          <p:cNvPr id="7" name="TextBox 6"/>
          <p:cNvSpPr txBox="1"/>
          <p:nvPr/>
        </p:nvSpPr>
        <p:spPr>
          <a:xfrm>
            <a:off x="420763" y="4136089"/>
            <a:ext cx="4377015" cy="1323439"/>
          </a:xfrm>
          <a:prstGeom prst="rect">
            <a:avLst/>
          </a:prstGeom>
          <a:solidFill>
            <a:srgbClr val="EEEFDD">
              <a:alpha val="70000"/>
            </a:srgbClr>
          </a:solidFill>
        </p:spPr>
        <p:txBody>
          <a:bodyPr wrap="square" rtlCol="0">
            <a:spAutoFit/>
          </a:bodyPr>
          <a:lstStyle/>
          <a:p>
            <a:pPr algn="ctr"/>
            <a:r>
              <a:rPr lang="en-US" sz="4000" b="1" dirty="0">
                <a:solidFill>
                  <a:schemeClr val="tx1">
                    <a:lumMod val="75000"/>
                    <a:lumOff val="25000"/>
                  </a:schemeClr>
                </a:solidFill>
                <a:latin typeface="Arial"/>
                <a:cs typeface="Arial"/>
              </a:rPr>
              <a:t>FACULTY DEVELOPMENT</a:t>
            </a:r>
          </a:p>
        </p:txBody>
      </p:sp>
    </p:spTree>
    <p:extLst>
      <p:ext uri="{BB962C8B-B14F-4D97-AF65-F5344CB8AC3E}">
        <p14:creationId xmlns:p14="http://schemas.microsoft.com/office/powerpoint/2010/main" val="169942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a:t>
            </a:r>
          </a:p>
        </p:txBody>
      </p:sp>
      <p:sp>
        <p:nvSpPr>
          <p:cNvPr id="3" name="Content Placeholder 2"/>
          <p:cNvSpPr>
            <a:spLocks noGrp="1"/>
          </p:cNvSpPr>
          <p:nvPr>
            <p:ph idx="1"/>
          </p:nvPr>
        </p:nvSpPr>
        <p:spPr>
          <a:xfrm>
            <a:off x="457200" y="4967111"/>
            <a:ext cx="8229600" cy="1159052"/>
          </a:xfrm>
        </p:spPr>
        <p:txBody>
          <a:bodyPr/>
          <a:lstStyle/>
          <a:p>
            <a:pPr marL="0" indent="0">
              <a:buNone/>
            </a:pPr>
            <a:endParaRPr lang="en-US" dirty="0"/>
          </a:p>
        </p:txBody>
      </p:sp>
      <p:pic>
        <p:nvPicPr>
          <p:cNvPr id="4" name="Picture 3" descr="c243bf9711b365a6a95164aecc318be7--summer-fun-summer-goa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75638"/>
          </a:xfrm>
          <a:prstGeom prst="rect">
            <a:avLst/>
          </a:prstGeom>
        </p:spPr>
      </p:pic>
      <p:sp>
        <p:nvSpPr>
          <p:cNvPr id="5" name="TextBox 4"/>
          <p:cNvSpPr txBox="1"/>
          <p:nvPr/>
        </p:nvSpPr>
        <p:spPr>
          <a:xfrm>
            <a:off x="5136438" y="6198306"/>
            <a:ext cx="4425244" cy="707886"/>
          </a:xfrm>
          <a:prstGeom prst="rect">
            <a:avLst/>
          </a:prstGeom>
          <a:noFill/>
        </p:spPr>
        <p:txBody>
          <a:bodyPr wrap="square" rtlCol="0">
            <a:spAutoFit/>
          </a:bodyPr>
          <a:lstStyle/>
          <a:p>
            <a:r>
              <a:rPr lang="en-US" sz="4000" dirty="0"/>
              <a:t>Let’s Take a Break</a:t>
            </a:r>
          </a:p>
        </p:txBody>
      </p:sp>
    </p:spTree>
    <p:extLst>
      <p:ext uri="{BB962C8B-B14F-4D97-AF65-F5344CB8AC3E}">
        <p14:creationId xmlns:p14="http://schemas.microsoft.com/office/powerpoint/2010/main" val="1968341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6994" y="714375"/>
            <a:ext cx="7772400" cy="1849437"/>
          </a:xfrm>
        </p:spPr>
        <p:txBody>
          <a:bodyPr>
            <a:normAutofit fontScale="90000"/>
          </a:bodyPr>
          <a:lstStyle/>
          <a:p>
            <a:r>
              <a:rPr lang="en-CA" sz="5300" b="1" dirty="0"/>
              <a:t>Making Learning Likely: </a:t>
            </a:r>
            <a:r>
              <a:rPr lang="en-CA" b="1" dirty="0"/>
              <a:t>Mentorship’s Many Forms  </a:t>
            </a:r>
            <a:r>
              <a:rPr lang="en-CA" dirty="0"/>
              <a:t/>
            </a:r>
            <a:br>
              <a:rPr lang="en-CA" dirty="0"/>
            </a:br>
            <a:endParaRPr lang="en-US" dirty="0"/>
          </a:p>
        </p:txBody>
      </p:sp>
      <p:sp>
        <p:nvSpPr>
          <p:cNvPr id="3" name="Subtitle 2"/>
          <p:cNvSpPr>
            <a:spLocks noGrp="1"/>
          </p:cNvSpPr>
          <p:nvPr>
            <p:ph type="subTitle" idx="1"/>
          </p:nvPr>
        </p:nvSpPr>
        <p:spPr>
          <a:xfrm>
            <a:off x="1402794" y="2262187"/>
            <a:ext cx="6400800" cy="1752600"/>
          </a:xfrm>
        </p:spPr>
        <p:txBody>
          <a:bodyPr/>
          <a:lstStyle/>
          <a:p>
            <a:r>
              <a:rPr lang="en-US" dirty="0">
                <a:solidFill>
                  <a:schemeClr val="tx1"/>
                </a:solidFill>
              </a:rPr>
              <a:t>Bev Hamilton and Erika Kustra</a:t>
            </a:r>
          </a:p>
        </p:txBody>
      </p:sp>
      <p:pic>
        <p:nvPicPr>
          <p:cNvPr id="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21557" b="21977"/>
          <a:stretch/>
        </p:blipFill>
        <p:spPr>
          <a:xfrm>
            <a:off x="1465183" y="3732212"/>
            <a:ext cx="6338411" cy="2386013"/>
          </a:xfrm>
          <a:prstGeom prst="rect">
            <a:avLst/>
          </a:prstGeom>
        </p:spPr>
      </p:pic>
    </p:spTree>
    <p:extLst>
      <p:ext uri="{BB962C8B-B14F-4D97-AF65-F5344CB8AC3E}">
        <p14:creationId xmlns:p14="http://schemas.microsoft.com/office/powerpoint/2010/main" val="1348039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Your Experiences</a:t>
            </a:r>
            <a:r>
              <a:rPr lang="mr-IN" dirty="0"/>
              <a:t>…</a:t>
            </a:r>
            <a:endParaRPr lang="en-CA" dirty="0"/>
          </a:p>
        </p:txBody>
      </p:sp>
      <p:sp>
        <p:nvSpPr>
          <p:cNvPr id="3" name="Content Placeholder 2"/>
          <p:cNvSpPr>
            <a:spLocks noGrp="1"/>
          </p:cNvSpPr>
          <p:nvPr>
            <p:ph idx="1"/>
          </p:nvPr>
        </p:nvSpPr>
        <p:spPr>
          <a:xfrm>
            <a:off x="457200" y="1600200"/>
            <a:ext cx="8358188" cy="4525963"/>
          </a:xfrm>
        </p:spPr>
        <p:txBody>
          <a:bodyPr>
            <a:normAutofit lnSpcReduction="10000"/>
          </a:bodyPr>
          <a:lstStyle/>
          <a:p>
            <a:pPr marL="0" indent="0">
              <a:buNone/>
            </a:pPr>
            <a:r>
              <a:rPr lang="en-CA" dirty="0"/>
              <a:t>Think back to a mentorship relationship you experienced or observed.</a:t>
            </a:r>
          </a:p>
          <a:p>
            <a:pPr marL="0" indent="0">
              <a:buNone/>
            </a:pPr>
            <a:endParaRPr lang="en-CA" dirty="0"/>
          </a:p>
          <a:p>
            <a:pPr marL="0" indent="0">
              <a:buNone/>
            </a:pPr>
            <a:r>
              <a:rPr lang="en-CA" sz="3600" dirty="0"/>
              <a:t>What were the </a:t>
            </a:r>
          </a:p>
          <a:p>
            <a:pPr marL="0" indent="0">
              <a:buNone/>
            </a:pPr>
            <a:r>
              <a:rPr lang="en-CA" sz="3600" dirty="0"/>
              <a:t>benefits of the </a:t>
            </a:r>
          </a:p>
          <a:p>
            <a:pPr marL="0" indent="0">
              <a:buNone/>
            </a:pPr>
            <a:r>
              <a:rPr lang="en-CA" sz="3600" dirty="0"/>
              <a:t>relationship? </a:t>
            </a:r>
          </a:p>
          <a:p>
            <a:pPr marL="0" indent="0">
              <a:buNone/>
            </a:pPr>
            <a:endParaRPr lang="en-CA" dirty="0"/>
          </a:p>
          <a:p>
            <a:pPr marL="0" indent="0">
              <a:buNone/>
            </a:pPr>
            <a:r>
              <a:rPr lang="en-CA" dirty="0"/>
              <a:t>(Mentor or mentee)</a:t>
            </a:r>
          </a:p>
        </p:txBody>
      </p:sp>
      <p:pic>
        <p:nvPicPr>
          <p:cNvPr id="5" name="Picture 4" descr="detail_IMG_9524.jpg"/>
          <p:cNvPicPr>
            <a:picLocks noChangeAspect="1"/>
          </p:cNvPicPr>
          <p:nvPr/>
        </p:nvPicPr>
        <p:blipFill rotWithShape="1">
          <a:blip r:embed="rId3">
            <a:extLst>
              <a:ext uri="{28A0092B-C50C-407E-A947-70E740481C1C}">
                <a14:useLocalDpi xmlns:a14="http://schemas.microsoft.com/office/drawing/2010/main" val="0"/>
              </a:ext>
            </a:extLst>
          </a:blip>
          <a:srcRect l="14286" r="20952"/>
          <a:stretch/>
        </p:blipFill>
        <p:spPr>
          <a:xfrm>
            <a:off x="4848578" y="2400830"/>
            <a:ext cx="3838222" cy="3951111"/>
          </a:xfrm>
          <a:prstGeom prst="rect">
            <a:avLst/>
          </a:prstGeom>
        </p:spPr>
      </p:pic>
    </p:spTree>
    <p:extLst>
      <p:ext uri="{BB962C8B-B14F-4D97-AF65-F5344CB8AC3E}">
        <p14:creationId xmlns:p14="http://schemas.microsoft.com/office/powerpoint/2010/main" val="22951073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the Literature </a:t>
            </a:r>
          </a:p>
        </p:txBody>
      </p:sp>
      <p:sp>
        <p:nvSpPr>
          <p:cNvPr id="3" name="Content Placeholder 2"/>
          <p:cNvSpPr>
            <a:spLocks noGrp="1"/>
          </p:cNvSpPr>
          <p:nvPr>
            <p:ph idx="1"/>
          </p:nvPr>
        </p:nvSpPr>
        <p:spPr/>
        <p:txBody>
          <a:bodyPr>
            <a:normAutofit fontScale="92500" lnSpcReduction="20000"/>
          </a:bodyPr>
          <a:lstStyle/>
          <a:p>
            <a:r>
              <a:rPr lang="en-US" dirty="0"/>
              <a:t>A </a:t>
            </a:r>
            <a:r>
              <a:rPr lang="en-US" b="1" dirty="0"/>
              <a:t>guiding relationship </a:t>
            </a:r>
            <a:r>
              <a:rPr lang="en-US" dirty="0"/>
              <a:t>in which a more experienced person </a:t>
            </a:r>
            <a:r>
              <a:rPr lang="en-US" b="1" dirty="0"/>
              <a:t>assumes a supportive role </a:t>
            </a:r>
            <a:r>
              <a:rPr lang="en-US" dirty="0"/>
              <a:t>towards a less experienced person </a:t>
            </a:r>
          </a:p>
          <a:p>
            <a:r>
              <a:rPr lang="en-US" dirty="0"/>
              <a:t>Provides an </a:t>
            </a:r>
            <a:r>
              <a:rPr lang="en-US" b="1" dirty="0"/>
              <a:t>environment of support</a:t>
            </a:r>
            <a:r>
              <a:rPr lang="en-US" dirty="0"/>
              <a:t> </a:t>
            </a:r>
          </a:p>
          <a:p>
            <a:r>
              <a:rPr lang="en-US" dirty="0"/>
              <a:t>Encourages </a:t>
            </a:r>
            <a:r>
              <a:rPr lang="en-US" b="1" dirty="0"/>
              <a:t>reflection and learning  </a:t>
            </a:r>
          </a:p>
          <a:p>
            <a:r>
              <a:rPr lang="en-US" dirty="0"/>
              <a:t>Advises and coaches within </a:t>
            </a:r>
            <a:r>
              <a:rPr lang="en-US" b="1" dirty="0"/>
              <a:t>the context of the culture</a:t>
            </a:r>
            <a:r>
              <a:rPr lang="en-US" dirty="0"/>
              <a:t> and </a:t>
            </a:r>
            <a:r>
              <a:rPr lang="en-US" b="1" dirty="0"/>
              <a:t>expectations of an organization </a:t>
            </a:r>
          </a:p>
          <a:p>
            <a:endParaRPr lang="en-US" dirty="0"/>
          </a:p>
          <a:p>
            <a:pPr marL="0" indent="0" algn="r">
              <a:buNone/>
            </a:pPr>
            <a:endParaRPr lang="en-US" dirty="0"/>
          </a:p>
          <a:p>
            <a:pPr marL="0" indent="0" algn="r">
              <a:buNone/>
            </a:pPr>
            <a:r>
              <a:rPr lang="en-US" sz="2400" dirty="0"/>
              <a:t>Angelique, Kyle &amp; Taylor, 2000; </a:t>
            </a:r>
            <a:r>
              <a:rPr lang="en-US" sz="2400" dirty="0" err="1"/>
              <a:t>Zeind</a:t>
            </a:r>
            <a:r>
              <a:rPr lang="en-US" sz="2400" dirty="0"/>
              <a:t> et al., 2005;  </a:t>
            </a:r>
            <a:r>
              <a:rPr lang="en-US" sz="2400" dirty="0" err="1"/>
              <a:t>Waddel</a:t>
            </a:r>
            <a:r>
              <a:rPr lang="en-US" sz="2400" dirty="0"/>
              <a:t> et al., 2016</a:t>
            </a:r>
          </a:p>
        </p:txBody>
      </p:sp>
    </p:spTree>
    <p:extLst>
      <p:ext uri="{BB962C8B-B14F-4D97-AF65-F5344CB8AC3E}">
        <p14:creationId xmlns:p14="http://schemas.microsoft.com/office/powerpoint/2010/main" val="3905964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38D250FF-6FC9-479A-8791-DCA790DA2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 xmlns:a16="http://schemas.microsoft.com/office/drawing/2014/main" id="{DF024037-1D1F-D44C-A477-336C51329829}"/>
              </a:ext>
            </a:extLst>
          </p:cNvPr>
          <p:cNvPicPr>
            <a:picLocks noChangeAspect="1"/>
          </p:cNvPicPr>
          <p:nvPr/>
        </p:nvPicPr>
        <p:blipFill rotWithShape="1">
          <a:blip r:embed="rId3">
            <a:extLst/>
          </a:blip>
          <a:srcRect t="-3712" b="-3712"/>
          <a:stretch/>
        </p:blipFill>
        <p:spPr>
          <a:xfrm>
            <a:off x="15" y="646387"/>
            <a:ext cx="9143985" cy="6511158"/>
          </a:xfrm>
          <a:prstGeom prst="rect">
            <a:avLst/>
          </a:prstGeom>
          <a:noFill/>
          <a:ln>
            <a:noFill/>
          </a:ln>
        </p:spPr>
      </p:pic>
      <p:sp>
        <p:nvSpPr>
          <p:cNvPr id="2" name="Title 1">
            <a:extLst>
              <a:ext uri="{FF2B5EF4-FFF2-40B4-BE49-F238E27FC236}">
                <a16:creationId xmlns="" xmlns:a16="http://schemas.microsoft.com/office/drawing/2014/main" id="{D8373E34-69EB-C642-A2A7-6A2A4716F2EF}"/>
              </a:ext>
            </a:extLst>
          </p:cNvPr>
          <p:cNvSpPr>
            <a:spLocks noGrp="1"/>
          </p:cNvSpPr>
          <p:nvPr>
            <p:ph type="title"/>
          </p:nvPr>
        </p:nvSpPr>
        <p:spPr>
          <a:xfrm>
            <a:off x="15" y="261323"/>
            <a:ext cx="9144000" cy="1464189"/>
          </a:xfrm>
        </p:spPr>
        <p:txBody>
          <a:bodyPr vert="horz" lIns="68580" tIns="34290" rIns="68580" bIns="34290" rtlCol="0" anchor="t">
            <a:normAutofit/>
          </a:bodyPr>
          <a:lstStyle/>
          <a:p>
            <a:pPr algn="ctr"/>
            <a:r>
              <a:rPr lang="en-US" b="1" dirty="0">
                <a:solidFill>
                  <a:schemeClr val="bg1"/>
                </a:solidFill>
              </a:rPr>
              <a:t>A normal day at the office…</a:t>
            </a:r>
          </a:p>
        </p:txBody>
      </p:sp>
    </p:spTree>
    <p:extLst>
      <p:ext uri="{BB962C8B-B14F-4D97-AF65-F5344CB8AC3E}">
        <p14:creationId xmlns:p14="http://schemas.microsoft.com/office/powerpoint/2010/main" val="800709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entorship-C.jpg"/>
          <p:cNvPicPr>
            <a:picLocks noGrp="1" noChangeAspect="1"/>
          </p:cNvPicPr>
          <p:nvPr>
            <p:ph idx="1"/>
          </p:nvPr>
        </p:nvPicPr>
        <p:blipFill rotWithShape="1">
          <a:blip r:embed="rId3">
            <a:extLst>
              <a:ext uri="{28A0092B-C50C-407E-A947-70E740481C1C}">
                <a14:useLocalDpi xmlns:a14="http://schemas.microsoft.com/office/drawing/2010/main" val="0"/>
              </a:ext>
            </a:extLst>
          </a:blip>
          <a:srcRect t="5282" b="2491"/>
          <a:stretch/>
        </p:blipFill>
        <p:spPr>
          <a:xfrm>
            <a:off x="1" y="185017"/>
            <a:ext cx="9086288" cy="6418983"/>
          </a:xfrm>
        </p:spPr>
      </p:pic>
      <p:grpSp>
        <p:nvGrpSpPr>
          <p:cNvPr id="8" name="Group 7"/>
          <p:cNvGrpSpPr/>
          <p:nvPr/>
        </p:nvGrpSpPr>
        <p:grpSpPr>
          <a:xfrm>
            <a:off x="5994400" y="4402667"/>
            <a:ext cx="3477565" cy="2381184"/>
            <a:chOff x="5994400" y="4402667"/>
            <a:chExt cx="3477565" cy="2381184"/>
          </a:xfrm>
        </p:grpSpPr>
        <p:grpSp>
          <p:nvGrpSpPr>
            <p:cNvPr id="6" name="Group 5"/>
            <p:cNvGrpSpPr/>
            <p:nvPr/>
          </p:nvGrpSpPr>
          <p:grpSpPr>
            <a:xfrm>
              <a:off x="5994400" y="4402667"/>
              <a:ext cx="2244862" cy="1714436"/>
              <a:chOff x="5994400" y="4402667"/>
              <a:chExt cx="2244862" cy="1714436"/>
            </a:xfrm>
          </p:grpSpPr>
          <p:pic>
            <p:nvPicPr>
              <p:cNvPr id="2" name="Picture 1" descr="listening-ears-clip-art-say-clipart-ear-clip-art-1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748" y="5016438"/>
                <a:ext cx="923514" cy="1100665"/>
              </a:xfrm>
              <a:prstGeom prst="rect">
                <a:avLst/>
              </a:prstGeom>
            </p:spPr>
          </p:pic>
          <p:cxnSp>
            <p:nvCxnSpPr>
              <p:cNvPr id="5" name="Straight Arrow Connector 4"/>
              <p:cNvCxnSpPr/>
              <p:nvPr/>
            </p:nvCxnSpPr>
            <p:spPr>
              <a:xfrm>
                <a:off x="5994400" y="4402667"/>
                <a:ext cx="1214956" cy="931333"/>
              </a:xfrm>
              <a:prstGeom prst="straightConnector1">
                <a:avLst/>
              </a:prstGeom>
              <a:ln w="38100"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6515543" y="6137520"/>
              <a:ext cx="2956422" cy="646331"/>
            </a:xfrm>
            <a:prstGeom prst="rect">
              <a:avLst/>
            </a:prstGeom>
            <a:noFill/>
          </p:spPr>
          <p:txBody>
            <a:bodyPr wrap="square" rtlCol="0">
              <a:spAutoFit/>
            </a:bodyPr>
            <a:lstStyle/>
            <a:p>
              <a:pPr algn="ctr"/>
              <a:r>
                <a:rPr lang="en-US" b="1" dirty="0"/>
                <a:t>LISTENING AND </a:t>
              </a:r>
            </a:p>
            <a:p>
              <a:pPr algn="ctr"/>
              <a:r>
                <a:rPr lang="en-US" b="1" dirty="0"/>
                <a:t>REFLECTING </a:t>
              </a:r>
            </a:p>
          </p:txBody>
        </p:sp>
      </p:grpSp>
    </p:spTree>
    <p:extLst>
      <p:ext uri="{BB962C8B-B14F-4D97-AF65-F5344CB8AC3E}">
        <p14:creationId xmlns:p14="http://schemas.microsoft.com/office/powerpoint/2010/main" val="414551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Many Models of Mentorship</a:t>
            </a:r>
          </a:p>
        </p:txBody>
      </p:sp>
      <p:sp>
        <p:nvSpPr>
          <p:cNvPr id="3" name="Content Placeholder 2"/>
          <p:cNvSpPr>
            <a:spLocks noGrp="1"/>
          </p:cNvSpPr>
          <p:nvPr>
            <p:ph idx="1"/>
          </p:nvPr>
        </p:nvSpPr>
        <p:spPr/>
        <p:txBody>
          <a:bodyPr/>
          <a:lstStyle/>
          <a:p>
            <a:r>
              <a:rPr lang="en-CA" dirty="0"/>
              <a:t>Spontaneous mentoring relationships</a:t>
            </a:r>
          </a:p>
          <a:p>
            <a:r>
              <a:rPr lang="en-CA" dirty="0"/>
              <a:t>Formally </a:t>
            </a:r>
            <a:r>
              <a:rPr lang="en-CA" dirty="0" smtClean="0"/>
              <a:t>paired</a:t>
            </a:r>
          </a:p>
          <a:p>
            <a:pPr lvl="1">
              <a:buFont typeface="Courier New"/>
              <a:buChar char="o"/>
            </a:pPr>
            <a:r>
              <a:rPr lang="en-CA" dirty="0" smtClean="0"/>
              <a:t>expert </a:t>
            </a:r>
            <a:r>
              <a:rPr lang="en-CA" dirty="0"/>
              <a:t>with </a:t>
            </a:r>
            <a:r>
              <a:rPr lang="en-CA" dirty="0" smtClean="0"/>
              <a:t>novice</a:t>
            </a:r>
          </a:p>
          <a:p>
            <a:pPr lvl="1">
              <a:buFont typeface="Courier New"/>
              <a:buChar char="o"/>
            </a:pPr>
            <a:r>
              <a:rPr lang="en-CA" dirty="0" smtClean="0"/>
              <a:t>colleagues with smaller difference</a:t>
            </a:r>
          </a:p>
          <a:p>
            <a:pPr lvl="1">
              <a:buFont typeface="Courier New"/>
              <a:buChar char="o"/>
            </a:pPr>
            <a:r>
              <a:rPr lang="en-CA" dirty="0"/>
              <a:t>s</a:t>
            </a:r>
            <a:r>
              <a:rPr lang="en-CA" dirty="0" smtClean="0"/>
              <a:t>pecific characteristics </a:t>
            </a:r>
          </a:p>
          <a:p>
            <a:r>
              <a:rPr lang="en-CA" dirty="0" smtClean="0"/>
              <a:t>Small </a:t>
            </a:r>
            <a:r>
              <a:rPr lang="en-CA" dirty="0"/>
              <a:t>Group/Circle Mentoring/Mosaic</a:t>
            </a:r>
          </a:p>
          <a:p>
            <a:r>
              <a:rPr lang="en-CA" dirty="0"/>
              <a:t>Co-learning Opportunities </a:t>
            </a:r>
          </a:p>
          <a:p>
            <a:endParaRPr lang="en-CA" dirty="0"/>
          </a:p>
        </p:txBody>
      </p:sp>
      <p:grpSp>
        <p:nvGrpSpPr>
          <p:cNvPr id="4" name="Group 3"/>
          <p:cNvGrpSpPr/>
          <p:nvPr/>
        </p:nvGrpSpPr>
        <p:grpSpPr>
          <a:xfrm>
            <a:off x="6187578" y="5090587"/>
            <a:ext cx="2956422" cy="1767413"/>
            <a:chOff x="6515543" y="5016438"/>
            <a:chExt cx="2956422" cy="1767413"/>
          </a:xfrm>
        </p:grpSpPr>
        <p:pic>
          <p:nvPicPr>
            <p:cNvPr id="7" name="Picture 6" descr="listening-ears-clip-art-say-clipart-ear-clip-art-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748" y="5016438"/>
              <a:ext cx="923514" cy="1100665"/>
            </a:xfrm>
            <a:prstGeom prst="rect">
              <a:avLst/>
            </a:prstGeom>
          </p:spPr>
        </p:pic>
        <p:sp>
          <p:nvSpPr>
            <p:cNvPr id="6" name="TextBox 5"/>
            <p:cNvSpPr txBox="1"/>
            <p:nvPr/>
          </p:nvSpPr>
          <p:spPr>
            <a:xfrm>
              <a:off x="6515543" y="6137520"/>
              <a:ext cx="2956422" cy="646331"/>
            </a:xfrm>
            <a:prstGeom prst="rect">
              <a:avLst/>
            </a:prstGeom>
            <a:noFill/>
          </p:spPr>
          <p:txBody>
            <a:bodyPr wrap="square" rtlCol="0">
              <a:spAutoFit/>
            </a:bodyPr>
            <a:lstStyle/>
            <a:p>
              <a:pPr algn="ctr"/>
              <a:r>
                <a:rPr lang="en-US" b="1" dirty="0"/>
                <a:t>LISTENING AND </a:t>
              </a:r>
            </a:p>
            <a:p>
              <a:pPr algn="ctr"/>
              <a:r>
                <a:rPr lang="en-US" b="1" dirty="0"/>
                <a:t>REFLECTING </a:t>
              </a:r>
            </a:p>
          </p:txBody>
        </p:sp>
      </p:grpSp>
    </p:spTree>
    <p:extLst>
      <p:ext uri="{BB962C8B-B14F-4D97-AF65-F5344CB8AC3E}">
        <p14:creationId xmlns:p14="http://schemas.microsoft.com/office/powerpoint/2010/main" val="25362418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53"/>
            <a:ext cx="8229600" cy="1143000"/>
          </a:xfrm>
        </p:spPr>
        <p:txBody>
          <a:bodyPr/>
          <a:lstStyle/>
          <a:p>
            <a:r>
              <a:rPr lang="en-US" dirty="0"/>
              <a:t>Does It Work?  </a:t>
            </a:r>
          </a:p>
        </p:txBody>
      </p:sp>
      <p:sp>
        <p:nvSpPr>
          <p:cNvPr id="4" name="Text Placeholder 3"/>
          <p:cNvSpPr>
            <a:spLocks noGrp="1"/>
          </p:cNvSpPr>
          <p:nvPr>
            <p:ph type="body" idx="1"/>
          </p:nvPr>
        </p:nvSpPr>
        <p:spPr>
          <a:xfrm>
            <a:off x="186267" y="806994"/>
            <a:ext cx="4040188" cy="639762"/>
          </a:xfrm>
        </p:spPr>
        <p:txBody>
          <a:bodyPr>
            <a:normAutofit/>
          </a:bodyPr>
          <a:lstStyle/>
          <a:p>
            <a:r>
              <a:rPr lang="en-US" sz="3200" dirty="0"/>
              <a:t>Yes</a:t>
            </a:r>
            <a:r>
              <a:rPr lang="mr-IN" sz="3200" dirty="0"/>
              <a:t>…</a:t>
            </a:r>
            <a:endParaRPr lang="en-US" sz="3200" dirty="0"/>
          </a:p>
        </p:txBody>
      </p:sp>
      <p:sp>
        <p:nvSpPr>
          <p:cNvPr id="3" name="Content Placeholder 2"/>
          <p:cNvSpPr>
            <a:spLocks noGrp="1"/>
          </p:cNvSpPr>
          <p:nvPr>
            <p:ph sz="half" idx="2"/>
          </p:nvPr>
        </p:nvSpPr>
        <p:spPr>
          <a:xfrm>
            <a:off x="186266" y="1488030"/>
            <a:ext cx="4486217" cy="3951288"/>
          </a:xfrm>
        </p:spPr>
        <p:txBody>
          <a:bodyPr>
            <a:noAutofit/>
          </a:bodyPr>
          <a:lstStyle/>
          <a:p>
            <a:pPr marL="0" indent="0">
              <a:buNone/>
            </a:pPr>
            <a:r>
              <a:rPr lang="en-US" sz="2600" b="1" dirty="0"/>
              <a:t>For mentees: </a:t>
            </a:r>
          </a:p>
          <a:p>
            <a:r>
              <a:rPr lang="en-US" sz="2600" dirty="0"/>
              <a:t>Improved job satisfaction</a:t>
            </a:r>
          </a:p>
          <a:p>
            <a:r>
              <a:rPr lang="en-US" sz="2600" dirty="0"/>
              <a:t>Enhanced sense of “fit”</a:t>
            </a:r>
          </a:p>
          <a:p>
            <a:r>
              <a:rPr lang="en-US" sz="2600" dirty="0"/>
              <a:t>Greater faculty productivity</a:t>
            </a:r>
          </a:p>
          <a:p>
            <a:r>
              <a:rPr lang="en-US" sz="2600" dirty="0"/>
              <a:t>Higher faculty retention rates </a:t>
            </a:r>
          </a:p>
          <a:p>
            <a:pPr marL="0" indent="0">
              <a:buNone/>
            </a:pPr>
            <a:r>
              <a:rPr lang="en-US" sz="2600" b="1" dirty="0"/>
              <a:t>For mentors: </a:t>
            </a:r>
          </a:p>
          <a:p>
            <a:r>
              <a:rPr lang="en-US" sz="2600" dirty="0"/>
              <a:t>Respect and recognition</a:t>
            </a:r>
          </a:p>
          <a:p>
            <a:r>
              <a:rPr lang="en-US" sz="2600" dirty="0"/>
              <a:t>Renewal and re-energizing</a:t>
            </a:r>
          </a:p>
          <a:p>
            <a:r>
              <a:rPr lang="en-US" sz="2600" dirty="0"/>
              <a:t>Staying current</a:t>
            </a:r>
          </a:p>
          <a:p>
            <a:r>
              <a:rPr lang="en-US" sz="2600" dirty="0"/>
              <a:t>Leadership development </a:t>
            </a:r>
          </a:p>
          <a:p>
            <a:endParaRPr lang="en-US" dirty="0"/>
          </a:p>
        </p:txBody>
      </p:sp>
      <p:sp>
        <p:nvSpPr>
          <p:cNvPr id="7" name="TextBox 6"/>
          <p:cNvSpPr txBox="1"/>
          <p:nvPr/>
        </p:nvSpPr>
        <p:spPr>
          <a:xfrm>
            <a:off x="101602" y="6367263"/>
            <a:ext cx="9076266" cy="646331"/>
          </a:xfrm>
          <a:prstGeom prst="rect">
            <a:avLst/>
          </a:prstGeom>
          <a:noFill/>
        </p:spPr>
        <p:txBody>
          <a:bodyPr wrap="square" rtlCol="0">
            <a:spAutoFit/>
          </a:bodyPr>
          <a:lstStyle/>
          <a:p>
            <a:r>
              <a:rPr lang="en-US" dirty="0" err="1"/>
              <a:t>Boeren</a:t>
            </a:r>
            <a:r>
              <a:rPr lang="en-US" dirty="0"/>
              <a:t> et al., 2015; Cartwright, 2008; </a:t>
            </a:r>
            <a:r>
              <a:rPr lang="en-US" dirty="0" err="1"/>
              <a:t>Dandar</a:t>
            </a:r>
            <a:r>
              <a:rPr lang="en-US" dirty="0"/>
              <a:t> et </a:t>
            </a:r>
            <a:r>
              <a:rPr lang="en-US" dirty="0" err="1"/>
              <a:t>a.l</a:t>
            </a:r>
            <a:r>
              <a:rPr lang="en-US" dirty="0"/>
              <a:t>, 2011; Law et al., </a:t>
            </a:r>
            <a:r>
              <a:rPr lang="en-US" dirty="0" smtClean="0"/>
              <a:t>2014; </a:t>
            </a:r>
            <a:r>
              <a:rPr lang="en-US" dirty="0"/>
              <a:t>Waddell et al., 2016</a:t>
            </a:r>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42180" y="1708230"/>
            <a:ext cx="5407416" cy="3604944"/>
          </a:xfrm>
          <a:prstGeom prst="rect">
            <a:avLst/>
          </a:prstGeom>
        </p:spPr>
      </p:pic>
    </p:spTree>
    <p:extLst>
      <p:ext uri="{BB962C8B-B14F-4D97-AF65-F5344CB8AC3E}">
        <p14:creationId xmlns:p14="http://schemas.microsoft.com/office/powerpoint/2010/main" val="1917072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53"/>
            <a:ext cx="8229600" cy="1143000"/>
          </a:xfrm>
        </p:spPr>
        <p:txBody>
          <a:bodyPr/>
          <a:lstStyle/>
          <a:p>
            <a:r>
              <a:rPr lang="en-US" dirty="0"/>
              <a:t>Does It Work?  </a:t>
            </a:r>
          </a:p>
        </p:txBody>
      </p:sp>
      <p:sp>
        <p:nvSpPr>
          <p:cNvPr id="4" name="Text Placeholder 3"/>
          <p:cNvSpPr>
            <a:spLocks noGrp="1"/>
          </p:cNvSpPr>
          <p:nvPr>
            <p:ph type="body" idx="1"/>
          </p:nvPr>
        </p:nvSpPr>
        <p:spPr>
          <a:xfrm>
            <a:off x="186267" y="806994"/>
            <a:ext cx="4040188" cy="639762"/>
          </a:xfrm>
        </p:spPr>
        <p:txBody>
          <a:bodyPr/>
          <a:lstStyle/>
          <a:p>
            <a:r>
              <a:rPr lang="en-US" dirty="0"/>
              <a:t>Yes</a:t>
            </a:r>
            <a:r>
              <a:rPr lang="mr-IN" dirty="0"/>
              <a:t>…</a:t>
            </a:r>
            <a:endParaRPr lang="en-US" dirty="0"/>
          </a:p>
        </p:txBody>
      </p:sp>
      <p:sp>
        <p:nvSpPr>
          <p:cNvPr id="5" name="Text Placeholder 4"/>
          <p:cNvSpPr>
            <a:spLocks noGrp="1"/>
          </p:cNvSpPr>
          <p:nvPr>
            <p:ph type="body" sz="quarter" idx="3"/>
          </p:nvPr>
        </p:nvSpPr>
        <p:spPr>
          <a:xfrm>
            <a:off x="4645025" y="768364"/>
            <a:ext cx="4041775" cy="639762"/>
          </a:xfrm>
        </p:spPr>
        <p:txBody>
          <a:bodyPr/>
          <a:lstStyle/>
          <a:p>
            <a:r>
              <a:rPr lang="en-US" dirty="0"/>
              <a:t>But</a:t>
            </a:r>
            <a:r>
              <a:rPr lang="mr-IN" dirty="0"/>
              <a:t>…</a:t>
            </a:r>
            <a:r>
              <a:rPr lang="en-CA" dirty="0"/>
              <a:t> </a:t>
            </a:r>
            <a:endParaRPr lang="en-US" dirty="0"/>
          </a:p>
        </p:txBody>
      </p:sp>
      <p:sp>
        <p:nvSpPr>
          <p:cNvPr id="6" name="Content Placeholder 5"/>
          <p:cNvSpPr>
            <a:spLocks noGrp="1"/>
          </p:cNvSpPr>
          <p:nvPr>
            <p:ph sz="quarter" idx="4"/>
          </p:nvPr>
        </p:nvSpPr>
        <p:spPr>
          <a:xfrm>
            <a:off x="4645025" y="1819282"/>
            <a:ext cx="4498975" cy="4361718"/>
          </a:xfrm>
        </p:spPr>
        <p:txBody>
          <a:bodyPr>
            <a:normAutofit fontScale="92500" lnSpcReduction="10000"/>
          </a:bodyPr>
          <a:lstStyle/>
          <a:p>
            <a:r>
              <a:rPr lang="en-US" sz="3200" dirty="0"/>
              <a:t>Effectiveness highly dependent on successful matching </a:t>
            </a:r>
          </a:p>
          <a:p>
            <a:r>
              <a:rPr lang="en-US" sz="3200" dirty="0"/>
              <a:t>Can have negative consequences</a:t>
            </a:r>
          </a:p>
          <a:p>
            <a:r>
              <a:rPr lang="en-US" sz="3200" dirty="0"/>
              <a:t>Mentors need a degree of support to be effective </a:t>
            </a:r>
          </a:p>
          <a:p>
            <a:r>
              <a:rPr lang="en-US" sz="3200" dirty="0"/>
              <a:t>Can’t be cookie cutter </a:t>
            </a:r>
          </a:p>
          <a:p>
            <a:r>
              <a:rPr lang="en-US" sz="3200" dirty="0"/>
              <a:t>Time and resources </a:t>
            </a:r>
          </a:p>
          <a:p>
            <a:endParaRPr lang="en-US" dirty="0"/>
          </a:p>
          <a:p>
            <a:endParaRPr lang="en-US" dirty="0"/>
          </a:p>
        </p:txBody>
      </p:sp>
      <p:sp>
        <p:nvSpPr>
          <p:cNvPr id="7" name="TextBox 6"/>
          <p:cNvSpPr txBox="1"/>
          <p:nvPr/>
        </p:nvSpPr>
        <p:spPr>
          <a:xfrm>
            <a:off x="101602" y="6367263"/>
            <a:ext cx="9076266" cy="646331"/>
          </a:xfrm>
          <a:prstGeom prst="rect">
            <a:avLst/>
          </a:prstGeom>
          <a:noFill/>
        </p:spPr>
        <p:txBody>
          <a:bodyPr wrap="square" rtlCol="0">
            <a:spAutoFit/>
          </a:bodyPr>
          <a:lstStyle/>
          <a:p>
            <a:r>
              <a:rPr lang="en-US" dirty="0" err="1"/>
              <a:t>Boeren</a:t>
            </a:r>
            <a:r>
              <a:rPr lang="en-US" dirty="0"/>
              <a:t> et al., 2015; Cartwright, 2008; </a:t>
            </a:r>
            <a:r>
              <a:rPr lang="en-US" dirty="0" err="1"/>
              <a:t>Dandar</a:t>
            </a:r>
            <a:r>
              <a:rPr lang="en-US" dirty="0"/>
              <a:t> et </a:t>
            </a:r>
            <a:r>
              <a:rPr lang="en-US" dirty="0" err="1"/>
              <a:t>a.l</a:t>
            </a:r>
            <a:r>
              <a:rPr lang="en-US" dirty="0"/>
              <a:t>, 2011; Law et al., </a:t>
            </a:r>
            <a:r>
              <a:rPr lang="en-US" dirty="0" smtClean="0"/>
              <a:t>2014; </a:t>
            </a:r>
            <a:r>
              <a:rPr lang="en-US" dirty="0"/>
              <a:t>Waddell et al., 2016</a:t>
            </a:r>
          </a:p>
          <a:p>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5748"/>
          <a:stretch/>
        </p:blipFill>
        <p:spPr>
          <a:xfrm>
            <a:off x="615964" y="1970005"/>
            <a:ext cx="3760093" cy="3874008"/>
          </a:xfrm>
          <a:prstGeom prst="rect">
            <a:avLst/>
          </a:prstGeom>
        </p:spPr>
      </p:pic>
    </p:spTree>
    <p:extLst>
      <p:ext uri="{BB962C8B-B14F-4D97-AF65-F5344CB8AC3E}">
        <p14:creationId xmlns:p14="http://schemas.microsoft.com/office/powerpoint/2010/main" val="30002015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Slippery Bits</a:t>
            </a:r>
          </a:p>
        </p:txBody>
      </p:sp>
      <p:sp>
        <p:nvSpPr>
          <p:cNvPr id="3" name="Content Placeholder 2"/>
          <p:cNvSpPr>
            <a:spLocks noGrp="1"/>
          </p:cNvSpPr>
          <p:nvPr>
            <p:ph idx="1"/>
          </p:nvPr>
        </p:nvSpPr>
        <p:spPr/>
        <p:txBody>
          <a:bodyPr/>
          <a:lstStyle/>
          <a:p>
            <a:r>
              <a:rPr lang="en-CA" dirty="0"/>
              <a:t>What are the challenges?</a:t>
            </a:r>
          </a:p>
          <a:p>
            <a:r>
              <a:rPr lang="en-CA" dirty="0"/>
              <a:t>Why doesn’t mentoring happen more often?</a:t>
            </a:r>
          </a:p>
          <a:p>
            <a:r>
              <a:rPr lang="en-CA" dirty="0"/>
              <a:t>What prevents it from being effective?</a:t>
            </a:r>
          </a:p>
          <a:p>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629" y="3441322"/>
            <a:ext cx="3633889" cy="3202365"/>
          </a:xfrm>
          <a:prstGeom prst="rect">
            <a:avLst/>
          </a:prstGeom>
        </p:spPr>
      </p:pic>
    </p:spTree>
    <p:extLst>
      <p:ext uri="{BB962C8B-B14F-4D97-AF65-F5344CB8AC3E}">
        <p14:creationId xmlns:p14="http://schemas.microsoft.com/office/powerpoint/2010/main" val="3834205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426850"/>
            <a:ext cx="8229600" cy="1566546"/>
          </a:xfrm>
        </p:spPr>
        <p:txBody>
          <a:bodyPr/>
          <a:lstStyle/>
          <a:p>
            <a:r>
              <a:rPr lang="en-CA" dirty="0"/>
              <a:t>Differences in Perception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9784339"/>
              </p:ext>
            </p:extLst>
          </p:nvPr>
        </p:nvGraphicFramePr>
        <p:xfrm>
          <a:off x="185741" y="755749"/>
          <a:ext cx="8772524" cy="5638800"/>
        </p:xfrm>
        <a:graphic>
          <a:graphicData uri="http://schemas.openxmlformats.org/drawingml/2006/table">
            <a:tbl>
              <a:tblPr firstRow="1" bandRow="1">
                <a:tableStyleId>{5C22544A-7EE6-4342-B048-85BDC9FD1C3A}</a:tableStyleId>
              </a:tblPr>
              <a:tblGrid>
                <a:gridCol w="1185859">
                  <a:extLst>
                    <a:ext uri="{9D8B030D-6E8A-4147-A177-3AD203B41FA5}">
                      <a16:colId xmlns:a16="http://schemas.microsoft.com/office/drawing/2014/main" xmlns="" val="20000"/>
                    </a:ext>
                  </a:extLst>
                </a:gridCol>
                <a:gridCol w="999886">
                  <a:extLst>
                    <a:ext uri="{9D8B030D-6E8A-4147-A177-3AD203B41FA5}">
                      <a16:colId xmlns:a16="http://schemas.microsoft.com/office/drawing/2014/main" xmlns="" val="20001"/>
                    </a:ext>
                  </a:extLst>
                </a:gridCol>
                <a:gridCol w="6586779">
                  <a:extLst>
                    <a:ext uri="{9D8B030D-6E8A-4147-A177-3AD203B41FA5}">
                      <a16:colId xmlns:a16="http://schemas.microsoft.com/office/drawing/2014/main" xmlns="" val="20002"/>
                    </a:ext>
                  </a:extLst>
                </a:gridCol>
              </a:tblGrid>
              <a:tr h="370840">
                <a:tc>
                  <a:txBody>
                    <a:bodyPr/>
                    <a:lstStyle/>
                    <a:p>
                      <a:pPr algn="ctr"/>
                      <a:r>
                        <a:rPr lang="en-CA" sz="2000" b="1" dirty="0" smtClean="0"/>
                        <a:t>Head</a:t>
                      </a:r>
                      <a:endParaRPr lang="en-CA" sz="2000" b="1" dirty="0"/>
                    </a:p>
                  </a:txBody>
                  <a:tcPr/>
                </a:tc>
                <a:tc>
                  <a:txBody>
                    <a:bodyPr/>
                    <a:lstStyle/>
                    <a:p>
                      <a:pPr algn="ctr"/>
                      <a:r>
                        <a:rPr lang="en-CA" sz="2000" dirty="0"/>
                        <a:t>Early Career</a:t>
                      </a:r>
                    </a:p>
                  </a:txBody>
                  <a:tcPr/>
                </a:tc>
                <a:tc>
                  <a:txBody>
                    <a:bodyPr/>
                    <a:lstStyle/>
                    <a:p>
                      <a:r>
                        <a:rPr lang="en-CA" sz="2200" dirty="0" smtClean="0"/>
                        <a:t> </a:t>
                      </a:r>
                      <a:r>
                        <a:rPr lang="en-CA" sz="2200" dirty="0"/>
                        <a:t>Importance to Success</a:t>
                      </a:r>
                    </a:p>
                  </a:txBody>
                  <a:tcPr/>
                </a:tc>
                <a:extLst>
                  <a:ext uri="{0D108BD9-81ED-4DB2-BD59-A6C34878D82A}">
                    <a16:rowId xmlns:a16="http://schemas.microsoft.com/office/drawing/2014/main" xmlns="" val="10000"/>
                  </a:ext>
                </a:extLst>
              </a:tr>
              <a:tr h="370840">
                <a:tc>
                  <a:txBody>
                    <a:bodyPr/>
                    <a:lstStyle/>
                    <a:p>
                      <a:pPr algn="ctr"/>
                      <a:r>
                        <a:rPr lang="en-CA" sz="2300" b="1" dirty="0"/>
                        <a:t>1=</a:t>
                      </a:r>
                    </a:p>
                  </a:txBody>
                  <a:tcPr/>
                </a:tc>
                <a:tc>
                  <a:txBody>
                    <a:bodyPr/>
                    <a:lstStyle/>
                    <a:p>
                      <a:pPr algn="ctr"/>
                      <a:r>
                        <a:rPr lang="en-CA" sz="2300" b="1" dirty="0"/>
                        <a:t>9</a:t>
                      </a:r>
                    </a:p>
                  </a:txBody>
                  <a:tcPr/>
                </a:tc>
                <a:tc>
                  <a:txBody>
                    <a:bodyPr/>
                    <a:lstStyle/>
                    <a:p>
                      <a:r>
                        <a:rPr lang="en-CA" sz="2300" b="1" dirty="0"/>
                        <a:t>Good communication </a:t>
                      </a:r>
                      <a:r>
                        <a:rPr lang="en-CA" sz="2300" b="1" dirty="0" smtClean="0"/>
                        <a:t>between</a:t>
                      </a:r>
                      <a:r>
                        <a:rPr lang="en-CA" sz="2300" b="1" baseline="0" dirty="0" smtClean="0"/>
                        <a:t> management &amp; faculty</a:t>
                      </a:r>
                      <a:endParaRPr lang="en-CA" sz="2300" b="1" dirty="0"/>
                    </a:p>
                  </a:txBody>
                  <a:tcPr/>
                </a:tc>
                <a:extLst>
                  <a:ext uri="{0D108BD9-81ED-4DB2-BD59-A6C34878D82A}">
                    <a16:rowId xmlns:a16="http://schemas.microsoft.com/office/drawing/2014/main" xmlns="" val="10001"/>
                  </a:ext>
                </a:extLst>
              </a:tr>
              <a:tr h="370840">
                <a:tc>
                  <a:txBody>
                    <a:bodyPr/>
                    <a:lstStyle/>
                    <a:p>
                      <a:pPr algn="ctr"/>
                      <a:r>
                        <a:rPr lang="en-CA" sz="2300" b="1" dirty="0"/>
                        <a:t>1=</a:t>
                      </a:r>
                    </a:p>
                  </a:txBody>
                  <a:tcPr/>
                </a:tc>
                <a:tc>
                  <a:txBody>
                    <a:bodyPr/>
                    <a:lstStyle/>
                    <a:p>
                      <a:pPr algn="ctr"/>
                      <a:r>
                        <a:rPr lang="en-CA" sz="2300" b="1" dirty="0"/>
                        <a:t>12</a:t>
                      </a:r>
                    </a:p>
                  </a:txBody>
                  <a:tcPr/>
                </a:tc>
                <a:tc>
                  <a:txBody>
                    <a:bodyPr/>
                    <a:lstStyle/>
                    <a:p>
                      <a:r>
                        <a:rPr lang="en-CA" sz="2300" b="1" dirty="0"/>
                        <a:t>Feedback </a:t>
                      </a:r>
                      <a:r>
                        <a:rPr lang="en-CA" sz="2300" b="1" baseline="0" dirty="0"/>
                        <a:t>from manager about academic performance</a:t>
                      </a:r>
                      <a:endParaRPr lang="en-CA" sz="2300" b="1" dirty="0"/>
                    </a:p>
                  </a:txBody>
                  <a:tcPr/>
                </a:tc>
                <a:extLst>
                  <a:ext uri="{0D108BD9-81ED-4DB2-BD59-A6C34878D82A}">
                    <a16:rowId xmlns:a16="http://schemas.microsoft.com/office/drawing/2014/main" xmlns="" val="10002"/>
                  </a:ext>
                </a:extLst>
              </a:tr>
              <a:tr h="370840">
                <a:tc>
                  <a:txBody>
                    <a:bodyPr/>
                    <a:lstStyle/>
                    <a:p>
                      <a:pPr algn="ctr"/>
                      <a:r>
                        <a:rPr lang="en-CA" sz="2300" dirty="0"/>
                        <a:t>3</a:t>
                      </a:r>
                    </a:p>
                  </a:txBody>
                  <a:tcPr/>
                </a:tc>
                <a:tc>
                  <a:txBody>
                    <a:bodyPr/>
                    <a:lstStyle/>
                    <a:p>
                      <a:pPr algn="ctr"/>
                      <a:r>
                        <a:rPr lang="en-CA" sz="2300" dirty="0"/>
                        <a:t>2</a:t>
                      </a:r>
                    </a:p>
                  </a:txBody>
                  <a:tcPr/>
                </a:tc>
                <a:tc>
                  <a:txBody>
                    <a:bodyPr/>
                    <a:lstStyle/>
                    <a:p>
                      <a:r>
                        <a:rPr lang="en-CA" sz="2300" dirty="0"/>
                        <a:t>A Head </a:t>
                      </a:r>
                      <a:r>
                        <a:rPr lang="en-CA" sz="2300" baseline="0" dirty="0"/>
                        <a:t>committed to early career faculty success</a:t>
                      </a:r>
                      <a:endParaRPr lang="en-CA" sz="2300" dirty="0"/>
                    </a:p>
                  </a:txBody>
                  <a:tcPr/>
                </a:tc>
                <a:extLst>
                  <a:ext uri="{0D108BD9-81ED-4DB2-BD59-A6C34878D82A}">
                    <a16:rowId xmlns:a16="http://schemas.microsoft.com/office/drawing/2014/main" xmlns="" val="10003"/>
                  </a:ext>
                </a:extLst>
              </a:tr>
              <a:tr h="370840">
                <a:tc>
                  <a:txBody>
                    <a:bodyPr/>
                    <a:lstStyle/>
                    <a:p>
                      <a:pPr algn="ctr"/>
                      <a:r>
                        <a:rPr lang="en-CA" sz="2300" dirty="0"/>
                        <a:t>4</a:t>
                      </a:r>
                    </a:p>
                  </a:txBody>
                  <a:tcPr/>
                </a:tc>
                <a:tc>
                  <a:txBody>
                    <a:bodyPr/>
                    <a:lstStyle/>
                    <a:p>
                      <a:pPr algn="ctr"/>
                      <a:r>
                        <a:rPr lang="en-CA" sz="2300" dirty="0"/>
                        <a:t>3</a:t>
                      </a:r>
                    </a:p>
                  </a:txBody>
                  <a:tcPr/>
                </a:tc>
                <a:tc>
                  <a:txBody>
                    <a:bodyPr/>
                    <a:lstStyle/>
                    <a:p>
                      <a:r>
                        <a:rPr lang="en-CA" sz="2300" dirty="0"/>
                        <a:t>Support from Head to apply for promotion/tenure</a:t>
                      </a:r>
                    </a:p>
                  </a:txBody>
                  <a:tcPr/>
                </a:tc>
                <a:extLst>
                  <a:ext uri="{0D108BD9-81ED-4DB2-BD59-A6C34878D82A}">
                    <a16:rowId xmlns:a16="http://schemas.microsoft.com/office/drawing/2014/main" xmlns="" val="10004"/>
                  </a:ext>
                </a:extLst>
              </a:tr>
              <a:tr h="370840">
                <a:tc>
                  <a:txBody>
                    <a:bodyPr/>
                    <a:lstStyle/>
                    <a:p>
                      <a:pPr algn="ctr"/>
                      <a:r>
                        <a:rPr lang="en-CA" sz="2300" dirty="0"/>
                        <a:t>5</a:t>
                      </a:r>
                    </a:p>
                  </a:txBody>
                  <a:tcPr/>
                </a:tc>
                <a:tc>
                  <a:txBody>
                    <a:bodyPr/>
                    <a:lstStyle/>
                    <a:p>
                      <a:pPr algn="ctr"/>
                      <a:r>
                        <a:rPr lang="en-CA" sz="2300" dirty="0"/>
                        <a:t>8</a:t>
                      </a:r>
                    </a:p>
                  </a:txBody>
                  <a:tcPr/>
                </a:tc>
                <a:tc>
                  <a:txBody>
                    <a:bodyPr/>
                    <a:lstStyle/>
                    <a:p>
                      <a:r>
                        <a:rPr lang="en-CA" sz="2300" dirty="0"/>
                        <a:t>Regular</a:t>
                      </a:r>
                      <a:r>
                        <a:rPr lang="en-CA" sz="2300" baseline="0" dirty="0"/>
                        <a:t> contact with senior colleagues in </a:t>
                      </a:r>
                      <a:r>
                        <a:rPr lang="en-CA" sz="2300" baseline="0" dirty="0" smtClean="0"/>
                        <a:t>same dept. </a:t>
                      </a:r>
                      <a:endParaRPr lang="en-CA" sz="2300" dirty="0"/>
                    </a:p>
                  </a:txBody>
                  <a:tcPr/>
                </a:tc>
                <a:extLst>
                  <a:ext uri="{0D108BD9-81ED-4DB2-BD59-A6C34878D82A}">
                    <a16:rowId xmlns:a16="http://schemas.microsoft.com/office/drawing/2014/main" xmlns="" val="10005"/>
                  </a:ext>
                </a:extLst>
              </a:tr>
              <a:tr h="370840">
                <a:tc>
                  <a:txBody>
                    <a:bodyPr/>
                    <a:lstStyle/>
                    <a:p>
                      <a:pPr algn="ctr"/>
                      <a:r>
                        <a:rPr lang="en-CA" sz="2300" dirty="0"/>
                        <a:t>6</a:t>
                      </a:r>
                    </a:p>
                  </a:txBody>
                  <a:tcPr/>
                </a:tc>
                <a:tc>
                  <a:txBody>
                    <a:bodyPr/>
                    <a:lstStyle/>
                    <a:p>
                      <a:pPr algn="ctr"/>
                      <a:r>
                        <a:rPr lang="en-CA" sz="2300" dirty="0"/>
                        <a:t>6</a:t>
                      </a:r>
                    </a:p>
                  </a:txBody>
                  <a:tcPr/>
                </a:tc>
                <a:tc>
                  <a:txBody>
                    <a:bodyPr/>
                    <a:lstStyle/>
                    <a:p>
                      <a:r>
                        <a:rPr lang="en-CA" sz="2300" dirty="0"/>
                        <a:t>Senior colleagues are</a:t>
                      </a:r>
                      <a:r>
                        <a:rPr lang="en-CA" sz="2300" baseline="0" dirty="0"/>
                        <a:t> </a:t>
                      </a:r>
                      <a:r>
                        <a:rPr lang="en-CA" sz="2300" baseline="0" dirty="0" smtClean="0"/>
                        <a:t>interested in </a:t>
                      </a:r>
                      <a:r>
                        <a:rPr lang="en-CA" sz="2300" baseline="0" dirty="0"/>
                        <a:t>early career faculty progress and well being</a:t>
                      </a:r>
                      <a:endParaRPr lang="en-CA" sz="2300" dirty="0"/>
                    </a:p>
                  </a:txBody>
                  <a:tcPr/>
                </a:tc>
                <a:extLst>
                  <a:ext uri="{0D108BD9-81ED-4DB2-BD59-A6C34878D82A}">
                    <a16:rowId xmlns:a16="http://schemas.microsoft.com/office/drawing/2014/main" xmlns="" val="10006"/>
                  </a:ext>
                </a:extLst>
              </a:tr>
              <a:tr h="370840">
                <a:tc>
                  <a:txBody>
                    <a:bodyPr/>
                    <a:lstStyle/>
                    <a:p>
                      <a:pPr algn="ctr"/>
                      <a:r>
                        <a:rPr lang="en-CA" sz="2300" dirty="0"/>
                        <a:t>7</a:t>
                      </a:r>
                    </a:p>
                  </a:txBody>
                  <a:tcPr/>
                </a:tc>
                <a:tc>
                  <a:txBody>
                    <a:bodyPr/>
                    <a:lstStyle/>
                    <a:p>
                      <a:pPr algn="ctr"/>
                      <a:r>
                        <a:rPr lang="en-CA" sz="2300" dirty="0"/>
                        <a:t>4</a:t>
                      </a:r>
                    </a:p>
                  </a:txBody>
                  <a:tcPr/>
                </a:tc>
                <a:tc>
                  <a:txBody>
                    <a:bodyPr/>
                    <a:lstStyle/>
                    <a:p>
                      <a:r>
                        <a:rPr lang="en-CA" sz="2300" dirty="0"/>
                        <a:t>Availability</a:t>
                      </a:r>
                      <a:r>
                        <a:rPr lang="en-CA" sz="2300" baseline="0" dirty="0"/>
                        <a:t> of resources for conducting research</a:t>
                      </a:r>
                      <a:endParaRPr lang="en-CA" sz="2300" dirty="0"/>
                    </a:p>
                  </a:txBody>
                  <a:tcPr/>
                </a:tc>
                <a:extLst>
                  <a:ext uri="{0D108BD9-81ED-4DB2-BD59-A6C34878D82A}">
                    <a16:rowId xmlns:a16="http://schemas.microsoft.com/office/drawing/2014/main" xmlns="" val="10007"/>
                  </a:ext>
                </a:extLst>
              </a:tr>
              <a:tr h="468948">
                <a:tc>
                  <a:txBody>
                    <a:bodyPr/>
                    <a:lstStyle/>
                    <a:p>
                      <a:pPr algn="ctr"/>
                      <a:endParaRPr lang="en-CA" sz="2300" dirty="0"/>
                    </a:p>
                  </a:txBody>
                  <a:tcPr/>
                </a:tc>
                <a:tc>
                  <a:txBody>
                    <a:bodyPr/>
                    <a:lstStyle/>
                    <a:p>
                      <a:pPr algn="ctr"/>
                      <a:r>
                        <a:rPr lang="en-CA" sz="2300" b="1" dirty="0"/>
                        <a:t>1</a:t>
                      </a:r>
                    </a:p>
                  </a:txBody>
                  <a:tcPr/>
                </a:tc>
                <a:tc>
                  <a:txBody>
                    <a:bodyPr/>
                    <a:lstStyle/>
                    <a:p>
                      <a:r>
                        <a:rPr lang="en-CA" sz="2300" b="1" dirty="0"/>
                        <a:t>Opportunity to make decisions about the direction of my own research and teaching</a:t>
                      </a:r>
                    </a:p>
                  </a:txBody>
                  <a:tcPr/>
                </a:tc>
                <a:extLst>
                  <a:ext uri="{0D108BD9-81ED-4DB2-BD59-A6C34878D82A}">
                    <a16:rowId xmlns:a16="http://schemas.microsoft.com/office/drawing/2014/main" xmlns="" val="10008"/>
                  </a:ext>
                </a:extLst>
              </a:tr>
            </a:tbl>
          </a:graphicData>
        </a:graphic>
      </p:graphicFrame>
      <p:sp>
        <p:nvSpPr>
          <p:cNvPr id="5" name="Rectangle 4"/>
          <p:cNvSpPr/>
          <p:nvPr/>
        </p:nvSpPr>
        <p:spPr>
          <a:xfrm>
            <a:off x="185742" y="6394549"/>
            <a:ext cx="8772524" cy="338554"/>
          </a:xfrm>
          <a:prstGeom prst="rect">
            <a:avLst/>
          </a:prstGeom>
        </p:spPr>
        <p:txBody>
          <a:bodyPr wrap="square">
            <a:spAutoFit/>
          </a:bodyPr>
          <a:lstStyle/>
          <a:p>
            <a:pPr algn="r"/>
            <a:r>
              <a:rPr lang="en-CA" sz="1600" dirty="0"/>
              <a:t>Sutherland, K.A. (2018</a:t>
            </a:r>
            <a:r>
              <a:rPr lang="en-CA" sz="1600" dirty="0" smtClean="0"/>
              <a:t>)</a:t>
            </a:r>
            <a:endParaRPr lang="en-CA" sz="1600" dirty="0"/>
          </a:p>
        </p:txBody>
      </p:sp>
    </p:spTree>
    <p:extLst>
      <p:ext uri="{BB962C8B-B14F-4D97-AF65-F5344CB8AC3E}">
        <p14:creationId xmlns:p14="http://schemas.microsoft.com/office/powerpoint/2010/main" val="16892383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Best Predictors of Success</a:t>
            </a:r>
          </a:p>
        </p:txBody>
      </p:sp>
      <p:sp>
        <p:nvSpPr>
          <p:cNvPr id="3" name="Content Placeholder 2"/>
          <p:cNvSpPr>
            <a:spLocks noGrp="1"/>
          </p:cNvSpPr>
          <p:nvPr>
            <p:ph idx="1"/>
          </p:nvPr>
        </p:nvSpPr>
        <p:spPr/>
        <p:txBody>
          <a:bodyPr>
            <a:normAutofit/>
          </a:bodyPr>
          <a:lstStyle/>
          <a:p>
            <a:r>
              <a:rPr lang="en-CA" dirty="0"/>
              <a:t>Planned and structured mentoring</a:t>
            </a:r>
          </a:p>
          <a:p>
            <a:r>
              <a:rPr lang="en-CA" dirty="0"/>
              <a:t>Clarity of expectations</a:t>
            </a:r>
          </a:p>
          <a:p>
            <a:r>
              <a:rPr lang="en-CA" dirty="0"/>
              <a:t>Regular meetings</a:t>
            </a:r>
          </a:p>
          <a:p>
            <a:r>
              <a:rPr lang="en-CA" dirty="0"/>
              <a:t>Commitment by individuals who have mutual respect</a:t>
            </a:r>
          </a:p>
          <a:p>
            <a:r>
              <a:rPr lang="en-CA" dirty="0"/>
              <a:t>Group mentoring/Mosaic </a:t>
            </a:r>
            <a:r>
              <a:rPr lang="en-CA" dirty="0" smtClean="0"/>
              <a:t>mentoring</a:t>
            </a:r>
            <a:endParaRPr lang="en-CA" dirty="0"/>
          </a:p>
        </p:txBody>
      </p:sp>
      <p:sp>
        <p:nvSpPr>
          <p:cNvPr id="4" name="Rectangle 3"/>
          <p:cNvSpPr/>
          <p:nvPr/>
        </p:nvSpPr>
        <p:spPr>
          <a:xfrm>
            <a:off x="585788" y="5800893"/>
            <a:ext cx="8286749" cy="369332"/>
          </a:xfrm>
          <a:prstGeom prst="rect">
            <a:avLst/>
          </a:prstGeom>
        </p:spPr>
        <p:txBody>
          <a:bodyPr wrap="square">
            <a:spAutoFit/>
          </a:bodyPr>
          <a:lstStyle/>
          <a:p>
            <a:r>
              <a:rPr lang="en-CA" dirty="0"/>
              <a:t>												</a:t>
            </a:r>
            <a:r>
              <a:rPr lang="en-CA" dirty="0" err="1"/>
              <a:t>Kanuka</a:t>
            </a:r>
            <a:r>
              <a:rPr lang="en-CA" dirty="0"/>
              <a:t> &amp; Marini (2004)</a:t>
            </a:r>
          </a:p>
        </p:txBody>
      </p:sp>
    </p:spTree>
    <p:extLst>
      <p:ext uri="{BB962C8B-B14F-4D97-AF65-F5344CB8AC3E}">
        <p14:creationId xmlns:p14="http://schemas.microsoft.com/office/powerpoint/2010/main" val="14531810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Factors </a:t>
            </a:r>
          </a:p>
        </p:txBody>
      </p:sp>
      <p:sp>
        <p:nvSpPr>
          <p:cNvPr id="3" name="Content Placeholder 2"/>
          <p:cNvSpPr>
            <a:spLocks noGrp="1"/>
          </p:cNvSpPr>
          <p:nvPr>
            <p:ph idx="1"/>
          </p:nvPr>
        </p:nvSpPr>
        <p:spPr>
          <a:xfrm>
            <a:off x="457200" y="1841361"/>
            <a:ext cx="8229600" cy="5257800"/>
          </a:xfrm>
        </p:spPr>
        <p:txBody>
          <a:bodyPr>
            <a:normAutofit fontScale="62500" lnSpcReduction="20000"/>
          </a:bodyPr>
          <a:lstStyle/>
          <a:p>
            <a:r>
              <a:rPr lang="en-US" sz="5100" dirty="0"/>
              <a:t>Incentivizing mentors</a:t>
            </a:r>
          </a:p>
          <a:p>
            <a:r>
              <a:rPr lang="en-US" sz="5100" dirty="0"/>
              <a:t>Mentor support/training</a:t>
            </a:r>
          </a:p>
          <a:p>
            <a:r>
              <a:rPr lang="en-US" sz="5100" dirty="0"/>
              <a:t>Confidentiality </a:t>
            </a:r>
            <a:endParaRPr lang="en-US" sz="5100" dirty="0" smtClean="0"/>
          </a:p>
          <a:p>
            <a:r>
              <a:rPr lang="en-US" sz="5100" dirty="0"/>
              <a:t>Coordination assistance  </a:t>
            </a:r>
          </a:p>
          <a:p>
            <a:r>
              <a:rPr lang="en-US" sz="5100" dirty="0"/>
              <a:t>On- </a:t>
            </a:r>
            <a:r>
              <a:rPr lang="en-US" sz="5100" dirty="0" smtClean="0"/>
              <a:t> and </a:t>
            </a:r>
            <a:r>
              <a:rPr lang="en-US" sz="5100" dirty="0"/>
              <a:t>off-campus resource </a:t>
            </a:r>
            <a:r>
              <a:rPr lang="en-US" sz="5100" dirty="0" smtClean="0"/>
              <a:t>knowledge</a:t>
            </a:r>
          </a:p>
          <a:p>
            <a:r>
              <a:rPr lang="en-US" sz="5100" dirty="0" smtClean="0"/>
              <a:t>Mentors </a:t>
            </a:r>
            <a:r>
              <a:rPr lang="en-US" sz="5100" dirty="0"/>
              <a:t>in and outside department </a:t>
            </a:r>
          </a:p>
          <a:p>
            <a:r>
              <a:rPr lang="en-US" sz="5100" dirty="0" smtClean="0"/>
              <a:t>Recommended on </a:t>
            </a:r>
            <a:r>
              <a:rPr lang="en-US" sz="5100" dirty="0"/>
              <a:t>a </a:t>
            </a:r>
            <a:r>
              <a:rPr lang="en-US" sz="5100" dirty="0" smtClean="0"/>
              <a:t>time-limited </a:t>
            </a:r>
            <a:r>
              <a:rPr lang="en-US" sz="5100" dirty="0"/>
              <a:t>basis with renewal </a:t>
            </a:r>
          </a:p>
          <a:p>
            <a:r>
              <a:rPr lang="en-US" sz="5100" dirty="0"/>
              <a:t>RPT guidelines can inform elements as well </a:t>
            </a:r>
          </a:p>
          <a:p>
            <a:pPr marL="0" indent="0">
              <a:buNone/>
            </a:pPr>
            <a:r>
              <a:rPr lang="en-US" dirty="0"/>
              <a:t>												Law et al., 2014</a:t>
            </a:r>
          </a:p>
        </p:txBody>
      </p:sp>
      <p:pic>
        <p:nvPicPr>
          <p:cNvPr id="4" name="Picture 3" descr="glynn-916472_1280.jpg"/>
          <p:cNvPicPr>
            <a:picLocks noChangeAspect="1"/>
          </p:cNvPicPr>
          <p:nvPr/>
        </p:nvPicPr>
        <p:blipFill rotWithShape="1">
          <a:blip r:embed="rId3">
            <a:extLst>
              <a:ext uri="{28A0092B-C50C-407E-A947-70E740481C1C}">
                <a14:useLocalDpi xmlns:a14="http://schemas.microsoft.com/office/drawing/2010/main" val="0"/>
              </a:ext>
            </a:extLst>
          </a:blip>
          <a:srcRect r="9848"/>
          <a:stretch/>
        </p:blipFill>
        <p:spPr>
          <a:xfrm>
            <a:off x="5687368" y="1215851"/>
            <a:ext cx="2851656" cy="2180138"/>
          </a:xfrm>
          <a:prstGeom prst="rect">
            <a:avLst/>
          </a:prstGeom>
        </p:spPr>
      </p:pic>
    </p:spTree>
    <p:extLst>
      <p:ext uri="{BB962C8B-B14F-4D97-AF65-F5344CB8AC3E}">
        <p14:creationId xmlns:p14="http://schemas.microsoft.com/office/powerpoint/2010/main" val="23770285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Identifying Mentors</a:t>
            </a:r>
            <a:endParaRPr lang="en-CA" dirty="0"/>
          </a:p>
        </p:txBody>
      </p:sp>
      <p:sp>
        <p:nvSpPr>
          <p:cNvPr id="3" name="Content Placeholder 2"/>
          <p:cNvSpPr>
            <a:spLocks noGrp="1"/>
          </p:cNvSpPr>
          <p:nvPr>
            <p:ph idx="1"/>
          </p:nvPr>
        </p:nvSpPr>
        <p:spPr/>
        <p:txBody>
          <a:bodyPr>
            <a:normAutofit/>
          </a:bodyPr>
          <a:lstStyle/>
          <a:p>
            <a:pPr marL="0" indent="0">
              <a:buNone/>
            </a:pPr>
            <a:r>
              <a:rPr lang="en-CA" dirty="0"/>
              <a:t>Characteristics </a:t>
            </a:r>
            <a:r>
              <a:rPr lang="en-CA" dirty="0" smtClean="0"/>
              <a:t>of </a:t>
            </a:r>
            <a:r>
              <a:rPr lang="en-CA" dirty="0"/>
              <a:t>a mentor:</a:t>
            </a:r>
          </a:p>
          <a:p>
            <a:pPr marL="0" indent="0">
              <a:buNone/>
            </a:pPr>
            <a:endParaRPr lang="en-CA" sz="1100" dirty="0"/>
          </a:p>
          <a:p>
            <a:r>
              <a:rPr lang="en-CA" dirty="0"/>
              <a:t>Available and enthusiastic</a:t>
            </a:r>
          </a:p>
          <a:p>
            <a:r>
              <a:rPr lang="en-CA" dirty="0"/>
              <a:t>Optimistic and realistic</a:t>
            </a:r>
          </a:p>
          <a:p>
            <a:r>
              <a:rPr lang="en-CA" dirty="0"/>
              <a:t>Respectful, appreciative of difference</a:t>
            </a:r>
          </a:p>
          <a:p>
            <a:r>
              <a:rPr lang="en-CA" dirty="0" smtClean="0"/>
              <a:t>Community &amp; network builder</a:t>
            </a:r>
            <a:endParaRPr lang="en-CA" dirty="0"/>
          </a:p>
          <a:p>
            <a:r>
              <a:rPr lang="en-CA" dirty="0"/>
              <a:t>Questioning and listening</a:t>
            </a:r>
          </a:p>
          <a:p>
            <a:r>
              <a:rPr lang="en-CA" dirty="0"/>
              <a:t>Celebratory</a:t>
            </a:r>
          </a:p>
        </p:txBody>
      </p:sp>
      <p:sp>
        <p:nvSpPr>
          <p:cNvPr id="4" name="Rectangle 3"/>
          <p:cNvSpPr/>
          <p:nvPr/>
        </p:nvSpPr>
        <p:spPr>
          <a:xfrm>
            <a:off x="585788" y="5985559"/>
            <a:ext cx="8286749" cy="646331"/>
          </a:xfrm>
          <a:prstGeom prst="rect">
            <a:avLst/>
          </a:prstGeom>
        </p:spPr>
        <p:txBody>
          <a:bodyPr wrap="square">
            <a:spAutoFit/>
          </a:bodyPr>
          <a:lstStyle/>
          <a:p>
            <a:r>
              <a:rPr lang="en-CA" dirty="0"/>
              <a:t>Lee, A., Dennis, C., &amp; Campbell, P. (2007) Nature’s guide for mentors. Nature, 447, 791-797.</a:t>
            </a:r>
          </a:p>
        </p:txBody>
      </p:sp>
    </p:spTree>
    <p:extLst>
      <p:ext uri="{BB962C8B-B14F-4D97-AF65-F5344CB8AC3E}">
        <p14:creationId xmlns:p14="http://schemas.microsoft.com/office/powerpoint/2010/main" val="41188599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inessMatching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4908373"/>
          </a:xfrm>
          <a:prstGeom prst="rect">
            <a:avLst/>
          </a:prstGeom>
        </p:spPr>
      </p:pic>
      <p:sp>
        <p:nvSpPr>
          <p:cNvPr id="2" name="Title 1"/>
          <p:cNvSpPr>
            <a:spLocks noGrp="1"/>
          </p:cNvSpPr>
          <p:nvPr>
            <p:ph type="title"/>
          </p:nvPr>
        </p:nvSpPr>
        <p:spPr>
          <a:xfrm>
            <a:off x="457200" y="-186263"/>
            <a:ext cx="8229600" cy="1143000"/>
          </a:xfrm>
        </p:spPr>
        <p:txBody>
          <a:bodyPr>
            <a:normAutofit/>
          </a:bodyPr>
          <a:lstStyle/>
          <a:p>
            <a:r>
              <a:rPr lang="en-CA" dirty="0"/>
              <a:t>Mentor Matching </a:t>
            </a:r>
          </a:p>
        </p:txBody>
      </p:sp>
      <p:sp>
        <p:nvSpPr>
          <p:cNvPr id="3" name="Content Placeholder 2"/>
          <p:cNvSpPr>
            <a:spLocks noGrp="1"/>
          </p:cNvSpPr>
          <p:nvPr>
            <p:ph idx="1"/>
          </p:nvPr>
        </p:nvSpPr>
        <p:spPr>
          <a:xfrm>
            <a:off x="135467" y="5280907"/>
            <a:ext cx="4182533" cy="1217790"/>
          </a:xfrm>
        </p:spPr>
        <p:txBody>
          <a:bodyPr>
            <a:normAutofit fontScale="77500" lnSpcReduction="20000"/>
          </a:bodyPr>
          <a:lstStyle/>
          <a:p>
            <a:r>
              <a:rPr lang="en-CA" dirty="0"/>
              <a:t>Conversations</a:t>
            </a:r>
          </a:p>
          <a:p>
            <a:r>
              <a:rPr lang="en-CA" dirty="0"/>
              <a:t>Career goals </a:t>
            </a:r>
          </a:p>
          <a:p>
            <a:r>
              <a:rPr lang="en-CA" dirty="0"/>
              <a:t>Current needs and concerns </a:t>
            </a:r>
          </a:p>
        </p:txBody>
      </p:sp>
      <p:sp>
        <p:nvSpPr>
          <p:cNvPr id="5" name="TextBox 4"/>
          <p:cNvSpPr txBox="1"/>
          <p:nvPr/>
        </p:nvSpPr>
        <p:spPr>
          <a:xfrm>
            <a:off x="5012257" y="5252202"/>
            <a:ext cx="4165600" cy="1246495"/>
          </a:xfrm>
          <a:prstGeom prst="rect">
            <a:avLst/>
          </a:prstGeom>
          <a:noFill/>
        </p:spPr>
        <p:txBody>
          <a:bodyPr wrap="square" rtlCol="0">
            <a:spAutoFit/>
          </a:bodyPr>
          <a:lstStyle/>
          <a:p>
            <a:pPr marL="285750" indent="-285750">
              <a:buFont typeface="Arial"/>
              <a:buChar char="•"/>
            </a:pPr>
            <a:r>
              <a:rPr lang="en-CA" sz="2500" dirty="0"/>
              <a:t>Chemistry </a:t>
            </a:r>
          </a:p>
          <a:p>
            <a:pPr marL="285750" indent="-285750">
              <a:buFont typeface="Arial"/>
              <a:buChar char="•"/>
            </a:pPr>
            <a:r>
              <a:rPr lang="en-CA" sz="2500" dirty="0"/>
              <a:t>Commitment </a:t>
            </a:r>
          </a:p>
          <a:p>
            <a:pPr marL="285750" indent="-285750">
              <a:buFont typeface="Arial"/>
              <a:buChar char="•"/>
            </a:pPr>
            <a:r>
              <a:rPr lang="en-CA" sz="2500" dirty="0"/>
              <a:t>Multiple? </a:t>
            </a:r>
          </a:p>
        </p:txBody>
      </p:sp>
    </p:spTree>
    <p:extLst>
      <p:ext uri="{BB962C8B-B14F-4D97-AF65-F5344CB8AC3E}">
        <p14:creationId xmlns:p14="http://schemas.microsoft.com/office/powerpoint/2010/main" val="225409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CFE5C1-56F0-084C-9616-FB0B7EC25E86}"/>
              </a:ext>
            </a:extLst>
          </p:cNvPr>
          <p:cNvSpPr>
            <a:spLocks noGrp="1"/>
          </p:cNvSpPr>
          <p:nvPr>
            <p:ph type="title"/>
          </p:nvPr>
        </p:nvSpPr>
        <p:spPr>
          <a:xfrm>
            <a:off x="0" y="5592818"/>
            <a:ext cx="9144000" cy="815866"/>
          </a:xfrm>
        </p:spPr>
        <p:txBody>
          <a:bodyPr>
            <a:noAutofit/>
          </a:bodyPr>
          <a:lstStyle/>
          <a:p>
            <a:pPr algn="ctr"/>
            <a:r>
              <a:rPr lang="en-US" sz="2800" dirty="0"/>
              <a:t>What strategy do </a:t>
            </a:r>
            <a:r>
              <a:rPr lang="en-US" sz="2800" dirty="0" smtClean="0"/>
              <a:t>you use to break this news?</a:t>
            </a:r>
            <a:endParaRPr lang="en-US" sz="2800" dirty="0"/>
          </a:p>
        </p:txBody>
      </p:sp>
      <p:pic>
        <p:nvPicPr>
          <p:cNvPr id="5" name="Content Placeholder 4">
            <a:extLst>
              <a:ext uri="{FF2B5EF4-FFF2-40B4-BE49-F238E27FC236}">
                <a16:creationId xmlns="" xmlns:a16="http://schemas.microsoft.com/office/drawing/2014/main" id="{120CBDB2-6B3B-E04B-9A45-51970407198F}"/>
              </a:ext>
            </a:extLst>
          </p:cNvPr>
          <p:cNvPicPr>
            <a:picLocks noGrp="1" noChangeAspect="1"/>
          </p:cNvPicPr>
          <p:nvPr>
            <p:ph idx="1"/>
          </p:nvPr>
        </p:nvPicPr>
        <p:blipFill rotWithShape="1">
          <a:blip r:embed="rId3"/>
          <a:srcRect t="4764" b="182"/>
          <a:stretch/>
        </p:blipFill>
        <p:spPr>
          <a:xfrm>
            <a:off x="0" y="857251"/>
            <a:ext cx="9144000" cy="4327634"/>
          </a:xfrm>
        </p:spPr>
      </p:pic>
    </p:spTree>
    <p:extLst>
      <p:ext uri="{BB962C8B-B14F-4D97-AF65-F5344CB8AC3E}">
        <p14:creationId xmlns:p14="http://schemas.microsoft.com/office/powerpoint/2010/main" val="1714160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CA" dirty="0"/>
              <a:t>Mentoring Across </a:t>
            </a:r>
            <a:r>
              <a:rPr lang="en-CA" dirty="0" smtClean="0"/>
              <a:t>Difference? </a:t>
            </a:r>
            <a:endParaRPr lang="en-CA" dirty="0"/>
          </a:p>
        </p:txBody>
      </p:sp>
      <p:pic>
        <p:nvPicPr>
          <p:cNvPr id="6" name="Picture 5" descr="social-media-55076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1016004"/>
            <a:ext cx="5638800" cy="5638800"/>
          </a:xfrm>
          <a:prstGeom prst="rect">
            <a:avLst/>
          </a:prstGeom>
          <a:noFill/>
          <a:ln>
            <a:noFill/>
          </a:ln>
        </p:spPr>
      </p:pic>
      <p:sp>
        <p:nvSpPr>
          <p:cNvPr id="7" name="TextBox 6"/>
          <p:cNvSpPr txBox="1"/>
          <p:nvPr/>
        </p:nvSpPr>
        <p:spPr>
          <a:xfrm>
            <a:off x="174966" y="1859821"/>
            <a:ext cx="2153480" cy="861774"/>
          </a:xfrm>
          <a:prstGeom prst="rect">
            <a:avLst/>
          </a:prstGeom>
          <a:noFill/>
        </p:spPr>
        <p:txBody>
          <a:bodyPr wrap="square" rtlCol="0">
            <a:spAutoFit/>
          </a:bodyPr>
          <a:lstStyle/>
          <a:p>
            <a:pPr lvl="0"/>
            <a:r>
              <a:rPr lang="en-CA" sz="3200" dirty="0"/>
              <a:t>Seniority </a:t>
            </a:r>
          </a:p>
          <a:p>
            <a:endParaRPr lang="en-US" dirty="0"/>
          </a:p>
        </p:txBody>
      </p:sp>
      <p:sp>
        <p:nvSpPr>
          <p:cNvPr id="8" name="TextBox 7"/>
          <p:cNvSpPr txBox="1"/>
          <p:nvPr/>
        </p:nvSpPr>
        <p:spPr>
          <a:xfrm>
            <a:off x="6826579" y="1219200"/>
            <a:ext cx="2169688" cy="861774"/>
          </a:xfrm>
          <a:prstGeom prst="rect">
            <a:avLst/>
          </a:prstGeom>
          <a:noFill/>
        </p:spPr>
        <p:txBody>
          <a:bodyPr wrap="square" rtlCol="0">
            <a:spAutoFit/>
          </a:bodyPr>
          <a:lstStyle/>
          <a:p>
            <a:pPr lvl="0"/>
            <a:r>
              <a:rPr lang="en-CA" sz="3200" dirty="0"/>
              <a:t>Gender</a:t>
            </a:r>
          </a:p>
          <a:p>
            <a:endParaRPr lang="en-US" dirty="0"/>
          </a:p>
        </p:txBody>
      </p:sp>
      <p:sp>
        <p:nvSpPr>
          <p:cNvPr id="9" name="TextBox 8"/>
          <p:cNvSpPr txBox="1"/>
          <p:nvPr/>
        </p:nvSpPr>
        <p:spPr>
          <a:xfrm>
            <a:off x="457201" y="5115936"/>
            <a:ext cx="1871245" cy="861774"/>
          </a:xfrm>
          <a:prstGeom prst="rect">
            <a:avLst/>
          </a:prstGeom>
          <a:noFill/>
        </p:spPr>
        <p:txBody>
          <a:bodyPr wrap="square" rtlCol="0">
            <a:spAutoFit/>
          </a:bodyPr>
          <a:lstStyle/>
          <a:p>
            <a:pPr lvl="0"/>
            <a:r>
              <a:rPr lang="en-CA" sz="3200" dirty="0"/>
              <a:t>Culture </a:t>
            </a:r>
          </a:p>
          <a:p>
            <a:endParaRPr lang="en-US" dirty="0"/>
          </a:p>
        </p:txBody>
      </p:sp>
      <p:sp>
        <p:nvSpPr>
          <p:cNvPr id="10" name="TextBox 9"/>
          <p:cNvSpPr txBox="1"/>
          <p:nvPr/>
        </p:nvSpPr>
        <p:spPr>
          <a:xfrm>
            <a:off x="7691573" y="3221940"/>
            <a:ext cx="1304694" cy="861774"/>
          </a:xfrm>
          <a:prstGeom prst="rect">
            <a:avLst/>
          </a:prstGeom>
          <a:noFill/>
        </p:spPr>
        <p:txBody>
          <a:bodyPr wrap="square" rtlCol="0">
            <a:spAutoFit/>
          </a:bodyPr>
          <a:lstStyle/>
          <a:p>
            <a:pPr lvl="0"/>
            <a:r>
              <a:rPr lang="en-CA" sz="3200" dirty="0"/>
              <a:t>Role</a:t>
            </a:r>
          </a:p>
          <a:p>
            <a:endParaRPr lang="en-US" dirty="0"/>
          </a:p>
        </p:txBody>
      </p:sp>
      <p:sp>
        <p:nvSpPr>
          <p:cNvPr id="11" name="TextBox 10"/>
          <p:cNvSpPr txBox="1"/>
          <p:nvPr/>
        </p:nvSpPr>
        <p:spPr>
          <a:xfrm>
            <a:off x="7067098" y="5791158"/>
            <a:ext cx="2028570" cy="861774"/>
          </a:xfrm>
          <a:prstGeom prst="rect">
            <a:avLst/>
          </a:prstGeom>
          <a:noFill/>
        </p:spPr>
        <p:txBody>
          <a:bodyPr wrap="square" rtlCol="0">
            <a:spAutoFit/>
          </a:bodyPr>
          <a:lstStyle/>
          <a:p>
            <a:pPr lvl="0"/>
            <a:r>
              <a:rPr lang="en-CA" sz="3200" dirty="0"/>
              <a:t>Discipline </a:t>
            </a:r>
          </a:p>
          <a:p>
            <a:endParaRPr lang="en-US" dirty="0"/>
          </a:p>
        </p:txBody>
      </p:sp>
      <p:sp>
        <p:nvSpPr>
          <p:cNvPr id="3" name="TextBox 2"/>
          <p:cNvSpPr txBox="1"/>
          <p:nvPr/>
        </p:nvSpPr>
        <p:spPr>
          <a:xfrm>
            <a:off x="321547" y="3221940"/>
            <a:ext cx="1141493" cy="523220"/>
          </a:xfrm>
          <a:prstGeom prst="rect">
            <a:avLst/>
          </a:prstGeom>
          <a:noFill/>
        </p:spPr>
        <p:txBody>
          <a:bodyPr wrap="square" rtlCol="0">
            <a:spAutoFit/>
          </a:bodyPr>
          <a:lstStyle/>
          <a:p>
            <a:r>
              <a:rPr lang="en-US" sz="2800" dirty="0" smtClean="0"/>
              <a:t>Age</a:t>
            </a:r>
            <a:endParaRPr lang="en-US" dirty="0"/>
          </a:p>
        </p:txBody>
      </p:sp>
    </p:spTree>
    <p:extLst>
      <p:ext uri="{BB962C8B-B14F-4D97-AF65-F5344CB8AC3E}">
        <p14:creationId xmlns:p14="http://schemas.microsoft.com/office/powerpoint/2010/main" val="417366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CA" b="1" i="1" dirty="0"/>
              <a:t>Learning</a:t>
            </a:r>
            <a:r>
              <a:rPr lang="en-CA" dirty="0"/>
              <a:t> Across Difference </a:t>
            </a:r>
          </a:p>
        </p:txBody>
      </p:sp>
      <p:pic>
        <p:nvPicPr>
          <p:cNvPr id="6" name="Picture 5" descr="social-media-55076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1032937"/>
            <a:ext cx="5638800" cy="5638800"/>
          </a:xfrm>
          <a:prstGeom prst="rect">
            <a:avLst/>
          </a:prstGeom>
        </p:spPr>
      </p:pic>
      <p:sp>
        <p:nvSpPr>
          <p:cNvPr id="7" name="TextBox 6"/>
          <p:cNvSpPr txBox="1"/>
          <p:nvPr/>
        </p:nvSpPr>
        <p:spPr>
          <a:xfrm>
            <a:off x="174966" y="1890490"/>
            <a:ext cx="2153480" cy="861774"/>
          </a:xfrm>
          <a:prstGeom prst="rect">
            <a:avLst/>
          </a:prstGeom>
          <a:noFill/>
        </p:spPr>
        <p:txBody>
          <a:bodyPr wrap="square" rtlCol="0">
            <a:spAutoFit/>
          </a:bodyPr>
          <a:lstStyle/>
          <a:p>
            <a:pPr lvl="0"/>
            <a:r>
              <a:rPr lang="en-CA" sz="3200" dirty="0"/>
              <a:t>Seniority </a:t>
            </a:r>
          </a:p>
          <a:p>
            <a:endParaRPr lang="en-US" dirty="0"/>
          </a:p>
        </p:txBody>
      </p:sp>
      <p:sp>
        <p:nvSpPr>
          <p:cNvPr id="8" name="TextBox 7"/>
          <p:cNvSpPr txBox="1"/>
          <p:nvPr/>
        </p:nvSpPr>
        <p:spPr>
          <a:xfrm>
            <a:off x="6826579" y="1219200"/>
            <a:ext cx="2169688" cy="861774"/>
          </a:xfrm>
          <a:prstGeom prst="rect">
            <a:avLst/>
          </a:prstGeom>
          <a:noFill/>
        </p:spPr>
        <p:txBody>
          <a:bodyPr wrap="square" rtlCol="0">
            <a:spAutoFit/>
          </a:bodyPr>
          <a:lstStyle/>
          <a:p>
            <a:pPr lvl="0"/>
            <a:r>
              <a:rPr lang="en-CA" sz="3200" dirty="0"/>
              <a:t>Gender</a:t>
            </a:r>
          </a:p>
          <a:p>
            <a:endParaRPr lang="en-US" dirty="0"/>
          </a:p>
        </p:txBody>
      </p:sp>
      <p:sp>
        <p:nvSpPr>
          <p:cNvPr id="9" name="TextBox 8"/>
          <p:cNvSpPr txBox="1"/>
          <p:nvPr/>
        </p:nvSpPr>
        <p:spPr>
          <a:xfrm>
            <a:off x="457201" y="5115936"/>
            <a:ext cx="1871245" cy="861774"/>
          </a:xfrm>
          <a:prstGeom prst="rect">
            <a:avLst/>
          </a:prstGeom>
          <a:noFill/>
        </p:spPr>
        <p:txBody>
          <a:bodyPr wrap="square" rtlCol="0">
            <a:spAutoFit/>
          </a:bodyPr>
          <a:lstStyle/>
          <a:p>
            <a:pPr lvl="0"/>
            <a:r>
              <a:rPr lang="en-CA" sz="3200" dirty="0"/>
              <a:t>Culture</a:t>
            </a:r>
            <a:r>
              <a:rPr lang="en-CA" sz="2000" dirty="0"/>
              <a:t> </a:t>
            </a:r>
          </a:p>
          <a:p>
            <a:endParaRPr lang="en-US" dirty="0"/>
          </a:p>
        </p:txBody>
      </p:sp>
      <p:sp>
        <p:nvSpPr>
          <p:cNvPr id="10" name="TextBox 9"/>
          <p:cNvSpPr txBox="1"/>
          <p:nvPr/>
        </p:nvSpPr>
        <p:spPr>
          <a:xfrm>
            <a:off x="7691573" y="3221940"/>
            <a:ext cx="1304694" cy="861774"/>
          </a:xfrm>
          <a:prstGeom prst="rect">
            <a:avLst/>
          </a:prstGeom>
          <a:noFill/>
        </p:spPr>
        <p:txBody>
          <a:bodyPr wrap="square" rtlCol="0">
            <a:spAutoFit/>
          </a:bodyPr>
          <a:lstStyle/>
          <a:p>
            <a:pPr lvl="0"/>
            <a:r>
              <a:rPr lang="en-CA" sz="3200" dirty="0"/>
              <a:t>Role</a:t>
            </a:r>
          </a:p>
          <a:p>
            <a:endParaRPr lang="en-US" dirty="0"/>
          </a:p>
        </p:txBody>
      </p:sp>
      <p:sp>
        <p:nvSpPr>
          <p:cNvPr id="11" name="TextBox 10"/>
          <p:cNvSpPr txBox="1"/>
          <p:nvPr/>
        </p:nvSpPr>
        <p:spPr>
          <a:xfrm>
            <a:off x="7067098" y="5791158"/>
            <a:ext cx="2028570" cy="861774"/>
          </a:xfrm>
          <a:prstGeom prst="rect">
            <a:avLst/>
          </a:prstGeom>
          <a:noFill/>
        </p:spPr>
        <p:txBody>
          <a:bodyPr wrap="square" rtlCol="0">
            <a:spAutoFit/>
          </a:bodyPr>
          <a:lstStyle/>
          <a:p>
            <a:pPr lvl="0"/>
            <a:r>
              <a:rPr lang="en-CA" sz="3200" dirty="0"/>
              <a:t>Discipline</a:t>
            </a:r>
            <a:r>
              <a:rPr lang="en-CA" sz="2000" dirty="0"/>
              <a:t> </a:t>
            </a:r>
          </a:p>
          <a:p>
            <a:endParaRPr lang="en-US" dirty="0"/>
          </a:p>
        </p:txBody>
      </p:sp>
      <p:sp>
        <p:nvSpPr>
          <p:cNvPr id="12" name="TextBox 11"/>
          <p:cNvSpPr txBox="1"/>
          <p:nvPr/>
        </p:nvSpPr>
        <p:spPr>
          <a:xfrm>
            <a:off x="321547" y="3221940"/>
            <a:ext cx="1141493" cy="523220"/>
          </a:xfrm>
          <a:prstGeom prst="rect">
            <a:avLst/>
          </a:prstGeom>
          <a:noFill/>
        </p:spPr>
        <p:txBody>
          <a:bodyPr wrap="square" rtlCol="0">
            <a:spAutoFit/>
          </a:bodyPr>
          <a:lstStyle/>
          <a:p>
            <a:r>
              <a:rPr lang="en-US" sz="2800" dirty="0" smtClean="0"/>
              <a:t>Age</a:t>
            </a:r>
            <a:endParaRPr lang="en-US" dirty="0"/>
          </a:p>
        </p:txBody>
      </p:sp>
    </p:spTree>
    <p:extLst>
      <p:ext uri="{BB962C8B-B14F-4D97-AF65-F5344CB8AC3E}">
        <p14:creationId xmlns:p14="http://schemas.microsoft.com/office/powerpoint/2010/main" val="248172700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Creating Learning-Oriented Contexts </a:t>
            </a:r>
          </a:p>
        </p:txBody>
      </p:sp>
      <p:sp>
        <p:nvSpPr>
          <p:cNvPr id="3" name="Content Placeholder 2"/>
          <p:cNvSpPr>
            <a:spLocks noGrp="1"/>
          </p:cNvSpPr>
          <p:nvPr>
            <p:ph idx="1"/>
          </p:nvPr>
        </p:nvSpPr>
        <p:spPr/>
        <p:txBody>
          <a:bodyPr/>
          <a:lstStyle/>
          <a:p>
            <a:pPr marL="0" indent="0">
              <a:buNone/>
            </a:pPr>
            <a:endParaRPr lang="en-CA" dirty="0"/>
          </a:p>
          <a:p>
            <a:pPr marL="0" indent="0">
              <a:buNone/>
            </a:pPr>
            <a:r>
              <a:rPr lang="en-CA" dirty="0"/>
              <a:t>Becoming an organization that is skilled at creating, acquiring, and transferring knowledge, and where practices and behaviours change to reflect new knowledge and insights </a:t>
            </a:r>
          </a:p>
          <a:p>
            <a:pPr marL="0" indent="0" algn="r">
              <a:buNone/>
            </a:pPr>
            <a:r>
              <a:rPr lang="en-CA" dirty="0"/>
              <a:t>Garvin, 1993</a:t>
            </a:r>
          </a:p>
        </p:txBody>
      </p:sp>
    </p:spTree>
    <p:extLst>
      <p:ext uri="{BB962C8B-B14F-4D97-AF65-F5344CB8AC3E}">
        <p14:creationId xmlns:p14="http://schemas.microsoft.com/office/powerpoint/2010/main" val="31067071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p>
        </p:txBody>
      </p:sp>
      <p:sp>
        <p:nvSpPr>
          <p:cNvPr id="3" name="Content Placeholder 2"/>
          <p:cNvSpPr>
            <a:spLocks noGrp="1"/>
          </p:cNvSpPr>
          <p:nvPr>
            <p:ph idx="1"/>
          </p:nvPr>
        </p:nvSpPr>
        <p:spPr/>
        <p:txBody>
          <a:bodyPr>
            <a:normAutofit/>
          </a:bodyPr>
          <a:lstStyle/>
          <a:p>
            <a:r>
              <a:rPr lang="en-US" dirty="0"/>
              <a:t>Progress</a:t>
            </a:r>
          </a:p>
          <a:p>
            <a:r>
              <a:rPr lang="en-US" dirty="0"/>
              <a:t>Faculty renewal challenges </a:t>
            </a:r>
          </a:p>
          <a:p>
            <a:r>
              <a:rPr lang="en-US" dirty="0"/>
              <a:t>Early career faculty engagement </a:t>
            </a:r>
          </a:p>
          <a:p>
            <a:r>
              <a:rPr lang="en-US" dirty="0"/>
              <a:t>Leadership development </a:t>
            </a:r>
          </a:p>
          <a:p>
            <a:r>
              <a:rPr lang="en-US" dirty="0"/>
              <a:t>Sense of identity</a:t>
            </a:r>
          </a:p>
          <a:p>
            <a:r>
              <a:rPr lang="en-US" dirty="0" smtClean="0"/>
              <a:t>Learning</a:t>
            </a:r>
            <a:r>
              <a:rPr lang="mr-IN" dirty="0"/>
              <a:t>…</a:t>
            </a:r>
            <a:r>
              <a:rPr lang="en-CA" dirty="0"/>
              <a:t> the opposite of </a:t>
            </a:r>
            <a:r>
              <a:rPr lang="en-US" dirty="0"/>
              <a:t>bitterness? </a:t>
            </a:r>
          </a:p>
        </p:txBody>
      </p:sp>
    </p:spTree>
    <p:extLst>
      <p:ext uri="{BB962C8B-B14F-4D97-AF65-F5344CB8AC3E}">
        <p14:creationId xmlns:p14="http://schemas.microsoft.com/office/powerpoint/2010/main" val="6757207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36"/>
            <a:ext cx="8229600" cy="1143000"/>
          </a:xfrm>
        </p:spPr>
        <p:txBody>
          <a:bodyPr>
            <a:normAutofit/>
          </a:bodyPr>
          <a:lstStyle/>
          <a:p>
            <a:r>
              <a:rPr lang="en-US" dirty="0"/>
              <a:t>Entry Points </a:t>
            </a:r>
          </a:p>
        </p:txBody>
      </p:sp>
      <p:sp>
        <p:nvSpPr>
          <p:cNvPr id="3" name="Content Placeholder 2"/>
          <p:cNvSpPr>
            <a:spLocks noGrp="1"/>
          </p:cNvSpPr>
          <p:nvPr>
            <p:ph idx="1"/>
          </p:nvPr>
        </p:nvSpPr>
        <p:spPr>
          <a:xfrm>
            <a:off x="157017" y="1346199"/>
            <a:ext cx="4807527" cy="4525963"/>
          </a:xfrm>
        </p:spPr>
        <p:txBody>
          <a:bodyPr>
            <a:normAutofit fontScale="92500" lnSpcReduction="10000"/>
          </a:bodyPr>
          <a:lstStyle/>
          <a:p>
            <a:r>
              <a:rPr lang="en-US" dirty="0"/>
              <a:t>Access and use of data </a:t>
            </a:r>
          </a:p>
          <a:p>
            <a:r>
              <a:rPr lang="en-US" dirty="0"/>
              <a:t>Project teams</a:t>
            </a:r>
          </a:p>
          <a:p>
            <a:r>
              <a:rPr lang="en-US" dirty="0"/>
              <a:t>Learning communities</a:t>
            </a:r>
          </a:p>
          <a:p>
            <a:r>
              <a:rPr lang="en-US" dirty="0"/>
              <a:t>Pilot projects </a:t>
            </a:r>
          </a:p>
          <a:p>
            <a:r>
              <a:rPr lang="en-US" dirty="0"/>
              <a:t>Internal grants </a:t>
            </a:r>
          </a:p>
          <a:p>
            <a:r>
              <a:rPr lang="en-US" dirty="0"/>
              <a:t>Project sharing </a:t>
            </a:r>
          </a:p>
          <a:p>
            <a:r>
              <a:rPr lang="en-US" dirty="0"/>
              <a:t>Cross-AAU knowledge exchange </a:t>
            </a:r>
          </a:p>
          <a:p>
            <a:r>
              <a:rPr lang="en-US" dirty="0"/>
              <a:t>Making it okay to fail </a:t>
            </a:r>
          </a:p>
          <a:p>
            <a:endParaRPr lang="en-US" dirty="0"/>
          </a:p>
        </p:txBody>
      </p:sp>
      <p:pic>
        <p:nvPicPr>
          <p:cNvPr id="4" name="Picture 3" descr="baby_steps.jpg"/>
          <p:cNvPicPr>
            <a:picLocks noChangeAspect="1"/>
          </p:cNvPicPr>
          <p:nvPr/>
        </p:nvPicPr>
        <p:blipFill rotWithShape="1">
          <a:blip r:embed="rId3">
            <a:extLst>
              <a:ext uri="{28A0092B-C50C-407E-A947-70E740481C1C}">
                <a14:useLocalDpi xmlns:a14="http://schemas.microsoft.com/office/drawing/2010/main" val="0"/>
              </a:ext>
            </a:extLst>
          </a:blip>
          <a:srcRect l="9764" r="6667"/>
          <a:stretch/>
        </p:blipFill>
        <p:spPr>
          <a:xfrm>
            <a:off x="4297350" y="1177637"/>
            <a:ext cx="4592650" cy="5495636"/>
          </a:xfrm>
          <a:prstGeom prst="rect">
            <a:avLst/>
          </a:prstGeom>
        </p:spPr>
      </p:pic>
    </p:spTree>
    <p:extLst>
      <p:ext uri="{BB962C8B-B14F-4D97-AF65-F5344CB8AC3E}">
        <p14:creationId xmlns:p14="http://schemas.microsoft.com/office/powerpoint/2010/main" val="9208659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chitecture-2562618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2472" y="0"/>
            <a:ext cx="5430362" cy="1143000"/>
          </a:xfrm>
        </p:spPr>
        <p:txBody>
          <a:bodyPr/>
          <a:lstStyle/>
          <a:p>
            <a:r>
              <a:rPr lang="en-CA" dirty="0"/>
              <a:t>Making it Happen</a:t>
            </a:r>
          </a:p>
        </p:txBody>
      </p:sp>
      <p:sp>
        <p:nvSpPr>
          <p:cNvPr id="3" name="Content Placeholder 2"/>
          <p:cNvSpPr>
            <a:spLocks noGrp="1"/>
          </p:cNvSpPr>
          <p:nvPr>
            <p:ph idx="1"/>
          </p:nvPr>
        </p:nvSpPr>
        <p:spPr>
          <a:xfrm>
            <a:off x="272472" y="1145967"/>
            <a:ext cx="5430362" cy="4525963"/>
          </a:xfrm>
        </p:spPr>
        <p:txBody>
          <a:bodyPr/>
          <a:lstStyle/>
          <a:p>
            <a:r>
              <a:rPr lang="en-CA" sz="3600" dirty="0"/>
              <a:t>What kinds of mentorship and learning  do we need more of? </a:t>
            </a:r>
          </a:p>
          <a:p>
            <a:r>
              <a:rPr lang="en-CA" sz="3600" dirty="0"/>
              <a:t>What would help that happen? </a:t>
            </a:r>
          </a:p>
        </p:txBody>
      </p:sp>
    </p:spTree>
    <p:extLst>
      <p:ext uri="{BB962C8B-B14F-4D97-AF65-F5344CB8AC3E}">
        <p14:creationId xmlns:p14="http://schemas.microsoft.com/office/powerpoint/2010/main" val="35414028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adhead bus.jpg"/>
          <p:cNvPicPr>
            <a:picLocks noChangeAspect="1"/>
          </p:cNvPicPr>
          <p:nvPr/>
        </p:nvPicPr>
        <p:blipFill rotWithShape="1">
          <a:blip r:embed="rId3">
            <a:extLst>
              <a:ext uri="{28A0092B-C50C-407E-A947-70E740481C1C}">
                <a14:useLocalDpi xmlns:a14="http://schemas.microsoft.com/office/drawing/2010/main" val="0"/>
              </a:ext>
            </a:extLst>
          </a:blip>
          <a:srcRect l="9842" r="13130"/>
          <a:stretch/>
        </p:blipFill>
        <p:spPr>
          <a:xfrm>
            <a:off x="0" y="0"/>
            <a:ext cx="9391366" cy="6858000"/>
          </a:xfrm>
          <a:prstGeom prst="rect">
            <a:avLst/>
          </a:prstGeom>
        </p:spPr>
      </p:pic>
      <p:sp>
        <p:nvSpPr>
          <p:cNvPr id="5" name="TextBox 4"/>
          <p:cNvSpPr txBox="1"/>
          <p:nvPr/>
        </p:nvSpPr>
        <p:spPr>
          <a:xfrm>
            <a:off x="5101168" y="1870341"/>
            <a:ext cx="4487332" cy="646331"/>
          </a:xfrm>
          <a:prstGeom prst="rect">
            <a:avLst/>
          </a:prstGeom>
          <a:noFill/>
        </p:spPr>
        <p:txBody>
          <a:bodyPr wrap="square" rtlCol="0">
            <a:spAutoFit/>
          </a:bodyPr>
          <a:lstStyle/>
          <a:p>
            <a:r>
              <a:rPr lang="en-US" sz="3600" b="1" dirty="0">
                <a:solidFill>
                  <a:srgbClr val="677A58"/>
                </a:solidFill>
                <a:latin typeface="Bangla Sangam MN"/>
                <a:cs typeface="Bangla Sangam MN"/>
              </a:rPr>
              <a:t> ANNE FORREST</a:t>
            </a:r>
          </a:p>
        </p:txBody>
      </p:sp>
      <p:sp>
        <p:nvSpPr>
          <p:cNvPr id="6" name="TextBox 5"/>
          <p:cNvSpPr txBox="1"/>
          <p:nvPr/>
        </p:nvSpPr>
        <p:spPr>
          <a:xfrm>
            <a:off x="646541" y="4495816"/>
            <a:ext cx="4151237" cy="707886"/>
          </a:xfrm>
          <a:prstGeom prst="rect">
            <a:avLst/>
          </a:prstGeom>
          <a:solidFill>
            <a:srgbClr val="EEEFDD">
              <a:alpha val="40000"/>
            </a:srgbClr>
          </a:solidFill>
        </p:spPr>
        <p:txBody>
          <a:bodyPr wrap="square" rtlCol="0">
            <a:spAutoFit/>
          </a:bodyPr>
          <a:lstStyle/>
          <a:p>
            <a:pPr algn="ctr"/>
            <a:r>
              <a:rPr lang="en-US" sz="4000" b="1" dirty="0">
                <a:solidFill>
                  <a:schemeClr val="tx1">
                    <a:lumMod val="75000"/>
                    <a:lumOff val="25000"/>
                  </a:schemeClr>
                </a:solidFill>
                <a:latin typeface="Arial"/>
                <a:cs typeface="Arial"/>
              </a:rPr>
              <a:t>CASE IN POINT</a:t>
            </a:r>
          </a:p>
        </p:txBody>
      </p:sp>
      <p:sp>
        <p:nvSpPr>
          <p:cNvPr id="7" name="TextBox 6"/>
          <p:cNvSpPr txBox="1"/>
          <p:nvPr/>
        </p:nvSpPr>
        <p:spPr>
          <a:xfrm>
            <a:off x="420763" y="4136089"/>
            <a:ext cx="4377015" cy="1200329"/>
          </a:xfrm>
          <a:prstGeom prst="rect">
            <a:avLst/>
          </a:prstGeom>
          <a:solidFill>
            <a:srgbClr val="EEEFDD">
              <a:alpha val="70000"/>
            </a:srgbClr>
          </a:solidFill>
        </p:spPr>
        <p:txBody>
          <a:bodyPr wrap="square" rtlCol="0">
            <a:spAutoFit/>
          </a:bodyPr>
          <a:lstStyle/>
          <a:p>
            <a:pPr algn="ctr"/>
            <a:r>
              <a:rPr lang="en-US" sz="3600" b="1" dirty="0">
                <a:solidFill>
                  <a:schemeClr val="tx1">
                    <a:lumMod val="75000"/>
                    <a:lumOff val="25000"/>
                  </a:schemeClr>
                </a:solidFill>
                <a:latin typeface="Arial"/>
                <a:cs typeface="Arial"/>
              </a:rPr>
              <a:t>CONVERSATIONS ABOUT TEACHING</a:t>
            </a:r>
          </a:p>
        </p:txBody>
      </p:sp>
    </p:spTree>
    <p:extLst>
      <p:ext uri="{BB962C8B-B14F-4D97-AF65-F5344CB8AC3E}">
        <p14:creationId xmlns:p14="http://schemas.microsoft.com/office/powerpoint/2010/main" val="306957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1895" y="836712"/>
            <a:ext cx="7772400" cy="1470025"/>
          </a:xfrm>
        </p:spPr>
        <p:txBody>
          <a:bodyPr/>
          <a:lstStyle/>
          <a:p>
            <a:r>
              <a:rPr lang="en-CA" b="1" dirty="0">
                <a:solidFill>
                  <a:schemeClr val="accent1"/>
                </a:solidFill>
              </a:rPr>
              <a:t>Performance Review</a:t>
            </a:r>
          </a:p>
        </p:txBody>
      </p:sp>
      <p:sp>
        <p:nvSpPr>
          <p:cNvPr id="3" name="Subtitle 2"/>
          <p:cNvSpPr>
            <a:spLocks noGrp="1"/>
          </p:cNvSpPr>
          <p:nvPr>
            <p:ph type="subTitle" idx="1"/>
          </p:nvPr>
        </p:nvSpPr>
        <p:spPr>
          <a:xfrm>
            <a:off x="1547664" y="4437112"/>
            <a:ext cx="5752728" cy="1404623"/>
          </a:xfrm>
        </p:spPr>
        <p:txBody>
          <a:bodyPr>
            <a:normAutofit fontScale="92500" lnSpcReduction="20000"/>
          </a:bodyPr>
          <a:lstStyle/>
          <a:p>
            <a:endParaRPr lang="en-CA" b="1" dirty="0">
              <a:solidFill>
                <a:schemeClr val="tx1"/>
              </a:solidFill>
            </a:endParaRPr>
          </a:p>
          <a:p>
            <a:r>
              <a:rPr lang="en-CA" b="1" dirty="0">
                <a:solidFill>
                  <a:schemeClr val="tx1"/>
                </a:solidFill>
              </a:rPr>
              <a:t>Some Best </a:t>
            </a:r>
            <a:r>
              <a:rPr lang="en-CA" b="1" dirty="0" smtClean="0">
                <a:solidFill>
                  <a:schemeClr val="tx1"/>
                </a:solidFill>
              </a:rPr>
              <a:t>Practices</a:t>
            </a:r>
          </a:p>
          <a:p>
            <a:r>
              <a:rPr lang="en-CA" b="1" dirty="0" smtClean="0">
                <a:solidFill>
                  <a:schemeClr val="tx1"/>
                </a:solidFill>
              </a:rPr>
              <a:t>Mitch Fields and Jeff Berryman </a:t>
            </a:r>
            <a:endParaRPr lang="en-CA" b="1" dirty="0">
              <a:solidFill>
                <a:schemeClr val="tx1"/>
              </a:solidFill>
            </a:endParaRPr>
          </a:p>
        </p:txBody>
      </p:sp>
      <p:pic>
        <p:nvPicPr>
          <p:cNvPr id="1028" name="Picture 4" descr="Image result for performance revi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9883" y="2060848"/>
            <a:ext cx="3816424" cy="203797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649773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Putting it In Perspective</a:t>
            </a:r>
          </a:p>
        </p:txBody>
      </p:sp>
      <p:sp>
        <p:nvSpPr>
          <p:cNvPr id="3" name="Content Placeholder 2"/>
          <p:cNvSpPr>
            <a:spLocks noGrp="1"/>
          </p:cNvSpPr>
          <p:nvPr>
            <p:ph idx="1"/>
          </p:nvPr>
        </p:nvSpPr>
        <p:spPr>
          <a:xfrm>
            <a:off x="457200" y="1600200"/>
            <a:ext cx="8363272" cy="4525963"/>
          </a:xfrm>
        </p:spPr>
        <p:txBody>
          <a:bodyPr>
            <a:normAutofit fontScale="92500" lnSpcReduction="10000"/>
          </a:bodyPr>
          <a:lstStyle/>
          <a:p>
            <a:r>
              <a:rPr lang="en-US" b="1" dirty="0">
                <a:solidFill>
                  <a:schemeClr val="accent4"/>
                </a:solidFill>
              </a:rPr>
              <a:t>Performance Reviews are part of a Performance Management Process</a:t>
            </a:r>
          </a:p>
          <a:p>
            <a:pPr marL="0" indent="0">
              <a:buNone/>
            </a:pPr>
            <a:endParaRPr lang="en-US" b="1" dirty="0">
              <a:solidFill>
                <a:schemeClr val="accent4"/>
              </a:solidFill>
            </a:endParaRPr>
          </a:p>
          <a:p>
            <a:r>
              <a:rPr lang="en-US" b="1" dirty="0">
                <a:solidFill>
                  <a:schemeClr val="accent4"/>
                </a:solidFill>
              </a:rPr>
              <a:t>Opportunity to provide feedback</a:t>
            </a:r>
          </a:p>
          <a:p>
            <a:endParaRPr lang="en-US" b="1" dirty="0">
              <a:solidFill>
                <a:schemeClr val="accent4"/>
              </a:solidFill>
            </a:endParaRPr>
          </a:p>
          <a:p>
            <a:r>
              <a:rPr lang="en-US" b="1" dirty="0">
                <a:solidFill>
                  <a:schemeClr val="accent4"/>
                </a:solidFill>
              </a:rPr>
              <a:t>Designed to be a helping process</a:t>
            </a:r>
          </a:p>
          <a:p>
            <a:pPr marL="0" indent="0">
              <a:buNone/>
            </a:pPr>
            <a:endParaRPr lang="en-US" b="1" dirty="0">
              <a:solidFill>
                <a:schemeClr val="accent4"/>
              </a:solidFill>
            </a:endParaRPr>
          </a:p>
          <a:p>
            <a:r>
              <a:rPr lang="en-US" b="1" dirty="0">
                <a:solidFill>
                  <a:schemeClr val="accent4"/>
                </a:solidFill>
              </a:rPr>
              <a:t>In early career reviews – a chance for early intervention</a:t>
            </a:r>
          </a:p>
        </p:txBody>
      </p:sp>
    </p:spTree>
    <p:extLst>
      <p:ext uri="{BB962C8B-B14F-4D97-AF65-F5344CB8AC3E}">
        <p14:creationId xmlns:p14="http://schemas.microsoft.com/office/powerpoint/2010/main" val="42670093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27584" y="620688"/>
            <a:ext cx="7772400" cy="1470025"/>
          </a:xfrm>
        </p:spPr>
        <p:txBody>
          <a:bodyPr/>
          <a:lstStyle/>
          <a:p>
            <a:r>
              <a:rPr lang="en-CA" b="1" dirty="0">
                <a:solidFill>
                  <a:schemeClr val="accent2"/>
                </a:solidFill>
              </a:rPr>
              <a:t>Performance Management</a:t>
            </a:r>
          </a:p>
        </p:txBody>
      </p:sp>
      <p:sp>
        <p:nvSpPr>
          <p:cNvPr id="5" name="Subtitle 4"/>
          <p:cNvSpPr>
            <a:spLocks noGrp="1"/>
          </p:cNvSpPr>
          <p:nvPr>
            <p:ph type="subTitle" idx="1"/>
          </p:nvPr>
        </p:nvSpPr>
        <p:spPr>
          <a:xfrm>
            <a:off x="1403648" y="4725144"/>
            <a:ext cx="6368752" cy="913655"/>
          </a:xfrm>
        </p:spPr>
        <p:txBody>
          <a:bodyPr/>
          <a:lstStyle/>
          <a:p>
            <a:r>
              <a:rPr lang="en-CA" b="1" dirty="0">
                <a:solidFill>
                  <a:schemeClr val="accent2"/>
                </a:solidFill>
              </a:rPr>
              <a:t>A Three Part Process</a:t>
            </a:r>
          </a:p>
        </p:txBody>
      </p:sp>
      <p:pic>
        <p:nvPicPr>
          <p:cNvPr id="1029" name="Picture 5" descr="C:\Users\Mitch\AppData\Local\Microsoft\Windows\Temporary Internet Files\Content.IE5\ZTDRAJJR\MC90038405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6287" y="2641701"/>
            <a:ext cx="1811426" cy="157459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Mitch\AppData\Local\Microsoft\Windows\Temporary Internet Files\Content.IE5\ZTDRAJJR\MC900384052[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7844" y="1983636"/>
            <a:ext cx="2808312" cy="2253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68257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9B1866-F1DC-5B47-8C93-719FF8CC4038}"/>
              </a:ext>
            </a:extLst>
          </p:cNvPr>
          <p:cNvSpPr>
            <a:spLocks noGrp="1"/>
          </p:cNvSpPr>
          <p:nvPr>
            <p:ph type="title"/>
          </p:nvPr>
        </p:nvSpPr>
        <p:spPr>
          <a:xfrm>
            <a:off x="5059301" y="1337311"/>
            <a:ext cx="3604638" cy="2728030"/>
          </a:xfrm>
          <a:noFill/>
        </p:spPr>
        <p:txBody>
          <a:bodyPr vert="horz" lIns="68580" tIns="34290" rIns="68580" bIns="34290" rtlCol="0" anchor="b">
            <a:normAutofit/>
          </a:bodyPr>
          <a:lstStyle/>
          <a:p>
            <a:r>
              <a:rPr lang="en-US" sz="4500" dirty="0"/>
              <a:t>Wait them out.</a:t>
            </a:r>
          </a:p>
        </p:txBody>
      </p:sp>
      <p:pic>
        <p:nvPicPr>
          <p:cNvPr id="4" name="Picture 3">
            <a:extLst>
              <a:ext uri="{FF2B5EF4-FFF2-40B4-BE49-F238E27FC236}">
                <a16:creationId xmlns="" xmlns:a16="http://schemas.microsoft.com/office/drawing/2014/main" id="{BF662D8A-BBBB-7044-A746-27763211C5A6}"/>
              </a:ext>
            </a:extLst>
          </p:cNvPr>
          <p:cNvPicPr>
            <a:picLocks noChangeAspect="1"/>
          </p:cNvPicPr>
          <p:nvPr/>
        </p:nvPicPr>
        <p:blipFill rotWithShape="1">
          <a:blip r:embed="rId3"/>
          <a:srcRect b="2280"/>
          <a:stretch/>
        </p:blipFill>
        <p:spPr>
          <a:xfrm>
            <a:off x="16" y="857257"/>
            <a:ext cx="4579226" cy="5143493"/>
          </a:xfrm>
          <a:prstGeom prst="rect">
            <a:avLst/>
          </a:prstGeom>
        </p:spPr>
      </p:pic>
    </p:spTree>
    <p:extLst>
      <p:ext uri="{BB962C8B-B14F-4D97-AF65-F5344CB8AC3E}">
        <p14:creationId xmlns:p14="http://schemas.microsoft.com/office/powerpoint/2010/main" val="4168025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52" y="99193"/>
            <a:ext cx="8229600" cy="1143000"/>
          </a:xfrm>
        </p:spPr>
        <p:txBody>
          <a:bodyPr/>
          <a:lstStyle/>
          <a:p>
            <a:r>
              <a:rPr lang="en-CA" dirty="0">
                <a:solidFill>
                  <a:schemeClr val="tx2"/>
                </a:solidFill>
              </a:rPr>
              <a:t>Performance 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4557651"/>
              </p:ext>
            </p:extLst>
          </p:nvPr>
        </p:nvGraphicFramePr>
        <p:xfrm>
          <a:off x="107504" y="1242193"/>
          <a:ext cx="9036496" cy="544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567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3568" y="1268760"/>
            <a:ext cx="7772400" cy="1470025"/>
          </a:xfrm>
        </p:spPr>
        <p:txBody>
          <a:bodyPr>
            <a:normAutofit/>
          </a:bodyPr>
          <a:lstStyle/>
          <a:p>
            <a:r>
              <a:rPr lang="en-CA" sz="3200" b="1" dirty="0">
                <a:solidFill>
                  <a:schemeClr val="accent1"/>
                </a:solidFill>
              </a:rPr>
              <a:t>PERFORMANCE MANAGEMENT PART </a:t>
            </a:r>
            <a:r>
              <a:rPr lang="en-CA" sz="3200" dirty="0">
                <a:solidFill>
                  <a:schemeClr val="accent1"/>
                </a:solidFill>
              </a:rPr>
              <a:t>I</a:t>
            </a:r>
          </a:p>
        </p:txBody>
      </p:sp>
      <p:sp>
        <p:nvSpPr>
          <p:cNvPr id="7" name="Subtitle 6"/>
          <p:cNvSpPr>
            <a:spLocks noGrp="1"/>
          </p:cNvSpPr>
          <p:nvPr>
            <p:ph type="subTitle" idx="1"/>
          </p:nvPr>
        </p:nvSpPr>
        <p:spPr/>
        <p:txBody>
          <a:bodyPr/>
          <a:lstStyle/>
          <a:p>
            <a:r>
              <a:rPr lang="en-CA" b="1" dirty="0"/>
              <a:t>COUNSELLING, COACHING, </a:t>
            </a:r>
          </a:p>
          <a:p>
            <a:r>
              <a:rPr lang="en-CA" b="1" dirty="0"/>
              <a:t>AND DEVELOPING</a:t>
            </a:r>
          </a:p>
          <a:p>
            <a:endParaRPr lang="en-CA" dirty="0"/>
          </a:p>
        </p:txBody>
      </p:sp>
      <p:pic>
        <p:nvPicPr>
          <p:cNvPr id="8" name="Picture 7" descr="C:\Users\Mitch\AppData\Local\Microsoft\Windows\Temporary Internet Files\Content.IE5\7C8P2HA9\MC900279274[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4371766"/>
            <a:ext cx="1150620" cy="1813560"/>
          </a:xfrm>
          <a:prstGeom prst="rect">
            <a:avLst/>
          </a:prstGeom>
          <a:noFill/>
          <a:ln>
            <a:noFill/>
          </a:ln>
        </p:spPr>
      </p:pic>
    </p:spTree>
    <p:extLst>
      <p:ext uri="{BB962C8B-B14F-4D97-AF65-F5344CB8AC3E}">
        <p14:creationId xmlns:p14="http://schemas.microsoft.com/office/powerpoint/2010/main" val="37797688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3568" y="1268760"/>
            <a:ext cx="7772400" cy="1470025"/>
          </a:xfrm>
        </p:spPr>
        <p:txBody>
          <a:bodyPr>
            <a:normAutofit/>
          </a:bodyPr>
          <a:lstStyle/>
          <a:p>
            <a:r>
              <a:rPr lang="en-CA" sz="3200" b="1" dirty="0">
                <a:solidFill>
                  <a:schemeClr val="accent1"/>
                </a:solidFill>
              </a:rPr>
              <a:t>PERFORMANCE MANAGEMENT PART </a:t>
            </a:r>
            <a:r>
              <a:rPr lang="en-CA" sz="3200" dirty="0">
                <a:solidFill>
                  <a:schemeClr val="accent1"/>
                </a:solidFill>
              </a:rPr>
              <a:t>II</a:t>
            </a:r>
          </a:p>
        </p:txBody>
      </p:sp>
      <p:sp>
        <p:nvSpPr>
          <p:cNvPr id="7" name="Subtitle 6"/>
          <p:cNvSpPr>
            <a:spLocks noGrp="1"/>
          </p:cNvSpPr>
          <p:nvPr>
            <p:ph type="subTitle" idx="1"/>
          </p:nvPr>
        </p:nvSpPr>
        <p:spPr>
          <a:xfrm>
            <a:off x="1403648" y="3356992"/>
            <a:ext cx="6400800" cy="1752600"/>
          </a:xfrm>
        </p:spPr>
        <p:txBody>
          <a:bodyPr/>
          <a:lstStyle/>
          <a:p>
            <a:r>
              <a:rPr lang="en-CA" b="1" dirty="0"/>
              <a:t>SETTING GOALS AND OBJECTIVES</a:t>
            </a:r>
          </a:p>
          <a:p>
            <a:endParaRPr lang="en-CA"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509120"/>
            <a:ext cx="2143125" cy="2143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41891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CA" sz="3600" b="1" dirty="0">
                <a:solidFill>
                  <a:schemeClr val="accent1"/>
                </a:solidFill>
              </a:rPr>
              <a:t>PERFORMANCE MANAGEMENT PART III</a:t>
            </a:r>
          </a:p>
        </p:txBody>
      </p:sp>
      <p:sp>
        <p:nvSpPr>
          <p:cNvPr id="5" name="Subtitle 4"/>
          <p:cNvSpPr>
            <a:spLocks noGrp="1"/>
          </p:cNvSpPr>
          <p:nvPr>
            <p:ph type="subTitle" idx="1"/>
          </p:nvPr>
        </p:nvSpPr>
        <p:spPr/>
        <p:txBody>
          <a:bodyPr/>
          <a:lstStyle/>
          <a:p>
            <a:r>
              <a:rPr lang="en-CA" b="1" dirty="0"/>
              <a:t>THE PERFORMANCE REVIEW</a:t>
            </a:r>
            <a:endParaRPr lang="en-CA" dirty="0"/>
          </a:p>
          <a:p>
            <a:endParaRPr lang="en-CA" dirty="0"/>
          </a:p>
        </p:txBody>
      </p:sp>
      <p:pic>
        <p:nvPicPr>
          <p:cNvPr id="6" name="Picture 5" descr="C:\Users\Mitch\AppData\Local\Microsoft\Windows\Temporary Internet Files\Content.IE5\WH1IC6F6\MC900251265[1].wm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76672"/>
            <a:ext cx="1432560" cy="1408430"/>
          </a:xfrm>
          <a:prstGeom prst="rect">
            <a:avLst/>
          </a:prstGeom>
          <a:noFill/>
          <a:ln>
            <a:noFill/>
          </a:ln>
        </p:spPr>
      </p:pic>
    </p:spTree>
    <p:extLst>
      <p:ext uri="{BB962C8B-B14F-4D97-AF65-F5344CB8AC3E}">
        <p14:creationId xmlns:p14="http://schemas.microsoft.com/office/powerpoint/2010/main" val="37047095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83568" y="1097251"/>
            <a:ext cx="7848872" cy="800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2800" b="1" i="0" u="none" strike="noStrike" cap="none" normalizeH="0" baseline="0" dirty="0">
                <a:ln>
                  <a:noFill/>
                </a:ln>
                <a:solidFill>
                  <a:schemeClr val="accent1"/>
                </a:solidFill>
                <a:effectLst/>
                <a:latin typeface="Arial" pitchFamily="34" charset="0"/>
                <a:ea typeface="Times New Roman" pitchFamily="18" charset="0"/>
                <a:cs typeface="Arial" pitchFamily="34" charset="0"/>
              </a:rPr>
              <a:t>THERE SHOULD BE NO SURPRISES </a:t>
            </a:r>
            <a:endParaRPr kumimoji="0" lang="en-CA" altLang="en-US" sz="2800" b="0" i="0" u="none" strike="noStrike" cap="none" normalizeH="0" baseline="0" dirty="0">
              <a:ln>
                <a:noFill/>
              </a:ln>
              <a:solidFill>
                <a:schemeClr val="accent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25" name="Picture 3" descr="MC90015705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9774" y="2204863"/>
            <a:ext cx="2100436" cy="2009113"/>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3"/>
          <p:cNvSpPr>
            <a:spLocks noChangeArrowheads="1"/>
          </p:cNvSpPr>
          <p:nvPr/>
        </p:nvSpPr>
        <p:spPr bwMode="auto">
          <a:xfrm>
            <a:off x="683568" y="4573757"/>
            <a:ext cx="7632848" cy="8002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2800" b="1" i="0" u="none" strike="noStrike" cap="none" normalizeH="0" baseline="0" dirty="0">
                <a:ln>
                  <a:noFill/>
                </a:ln>
                <a:solidFill>
                  <a:schemeClr val="accent1"/>
                </a:solidFill>
                <a:effectLst/>
                <a:latin typeface="Arial" pitchFamily="34" charset="0"/>
                <a:ea typeface="Times New Roman" pitchFamily="18" charset="0"/>
                <a:cs typeface="Arial" pitchFamily="34" charset="0"/>
              </a:rPr>
              <a:t>AT THE FORMAL PERFORMANCE REVIEW</a:t>
            </a:r>
            <a:endParaRPr kumimoji="0" lang="en-CA" altLang="en-US" sz="2800" b="0" i="0" u="none" strike="noStrike" cap="none" normalizeH="0" baseline="0" dirty="0">
              <a:ln>
                <a:noFill/>
              </a:ln>
              <a:solidFill>
                <a:schemeClr val="accent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86800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3131"/>
            <a:ext cx="8229600" cy="1143000"/>
          </a:xfrm>
        </p:spPr>
        <p:txBody>
          <a:bodyPr/>
          <a:lstStyle/>
          <a:p>
            <a:r>
              <a:rPr lang="en-US" dirty="0">
                <a:solidFill>
                  <a:schemeClr val="accent2"/>
                </a:solidFill>
              </a:rPr>
              <a:t>Performance Reviews</a:t>
            </a:r>
          </a:p>
        </p:txBody>
      </p:sp>
      <p:sp>
        <p:nvSpPr>
          <p:cNvPr id="3" name="Content Placeholder 2"/>
          <p:cNvSpPr>
            <a:spLocks noGrp="1"/>
          </p:cNvSpPr>
          <p:nvPr>
            <p:ph idx="1"/>
          </p:nvPr>
        </p:nvSpPr>
        <p:spPr>
          <a:xfrm>
            <a:off x="467544" y="908720"/>
            <a:ext cx="8568952" cy="5760640"/>
          </a:xfrm>
        </p:spPr>
        <p:txBody>
          <a:bodyPr/>
          <a:lstStyle/>
          <a:p>
            <a:pPr marL="0" indent="0">
              <a:buNone/>
            </a:pPr>
            <a:r>
              <a:rPr lang="en-US" dirty="0"/>
              <a:t>Two main functions of a performance review</a:t>
            </a:r>
          </a:p>
          <a:p>
            <a:pPr marL="0" indent="0">
              <a:buNone/>
            </a:pPr>
            <a:endParaRPr lang="en-US" dirty="0"/>
          </a:p>
          <a:p>
            <a:r>
              <a:rPr lang="en-US" dirty="0">
                <a:solidFill>
                  <a:schemeClr val="accent2"/>
                </a:solidFill>
              </a:rPr>
              <a:t>Administrative Functions</a:t>
            </a:r>
          </a:p>
          <a:p>
            <a:pPr lvl="1"/>
            <a:r>
              <a:rPr lang="en-US" dirty="0"/>
              <a:t>Traditional approach</a:t>
            </a:r>
          </a:p>
          <a:p>
            <a:pPr lvl="1"/>
            <a:r>
              <a:rPr lang="en-US" dirty="0"/>
              <a:t>Administrative decisions need to be made (i.e., RPT)</a:t>
            </a:r>
          </a:p>
          <a:p>
            <a:pPr marL="457200" lvl="1" indent="0">
              <a:buNone/>
            </a:pPr>
            <a:endParaRPr lang="en-US" dirty="0"/>
          </a:p>
          <a:p>
            <a:r>
              <a:rPr lang="en-US" dirty="0">
                <a:solidFill>
                  <a:schemeClr val="accent2"/>
                </a:solidFill>
              </a:rPr>
              <a:t>Developmental Functions</a:t>
            </a:r>
          </a:p>
          <a:p>
            <a:pPr lvl="1"/>
            <a:r>
              <a:rPr lang="en-US" dirty="0"/>
              <a:t>Focus on the future, counsel, coach, advise</a:t>
            </a:r>
          </a:p>
          <a:p>
            <a:pPr lvl="1"/>
            <a:r>
              <a:rPr lang="en-US" dirty="0"/>
              <a:t>Set goals</a:t>
            </a:r>
          </a:p>
          <a:p>
            <a:pPr lvl="1"/>
            <a:r>
              <a:rPr lang="en-US" dirty="0"/>
              <a:t>Build on strengths, overcome potential concerns</a:t>
            </a:r>
          </a:p>
          <a:p>
            <a:endParaRPr lang="en-US" dirty="0"/>
          </a:p>
        </p:txBody>
      </p:sp>
    </p:spTree>
    <p:extLst>
      <p:ext uri="{BB962C8B-B14F-4D97-AF65-F5344CB8AC3E}">
        <p14:creationId xmlns:p14="http://schemas.microsoft.com/office/powerpoint/2010/main" val="39557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12968" cy="1143000"/>
          </a:xfrm>
        </p:spPr>
        <p:txBody>
          <a:bodyPr>
            <a:normAutofit/>
          </a:bodyPr>
          <a:lstStyle/>
          <a:p>
            <a:r>
              <a:rPr lang="en-CA" sz="3600" b="1" dirty="0">
                <a:solidFill>
                  <a:schemeClr val="accent1"/>
                </a:solidFill>
              </a:rPr>
              <a:t>Preparing for The Review</a:t>
            </a:r>
          </a:p>
        </p:txBody>
      </p:sp>
      <p:sp>
        <p:nvSpPr>
          <p:cNvPr id="3" name="Content Placeholder 2"/>
          <p:cNvSpPr>
            <a:spLocks noGrp="1"/>
          </p:cNvSpPr>
          <p:nvPr>
            <p:ph idx="1"/>
          </p:nvPr>
        </p:nvSpPr>
        <p:spPr>
          <a:xfrm>
            <a:off x="251520" y="980728"/>
            <a:ext cx="8892480" cy="5760640"/>
          </a:xfrm>
        </p:spPr>
        <p:txBody>
          <a:bodyPr>
            <a:noAutofit/>
          </a:bodyPr>
          <a:lstStyle/>
          <a:p>
            <a:pPr marL="457200" indent="-457200">
              <a:buAutoNum type="arabicPeriod"/>
            </a:pPr>
            <a:endParaRPr lang="en-CA" sz="2000" dirty="0"/>
          </a:p>
          <a:p>
            <a:pPr marL="457200" indent="-457200">
              <a:buAutoNum type="arabicPeriod"/>
            </a:pPr>
            <a:r>
              <a:rPr lang="en-CA" sz="2400" dirty="0"/>
              <a:t>        Do your homework in advance</a:t>
            </a:r>
          </a:p>
          <a:p>
            <a:pPr marL="0" indent="0">
              <a:buNone/>
            </a:pPr>
            <a:r>
              <a:rPr lang="en-CA" sz="2400" dirty="0"/>
              <a:t>		</a:t>
            </a:r>
          </a:p>
          <a:p>
            <a:pPr marL="457200" indent="-457200">
              <a:buAutoNum type="arabicPeriod" startAt="2"/>
            </a:pPr>
            <a:r>
              <a:rPr lang="en-CA" sz="2400" dirty="0"/>
              <a:t>        Review the collective agreement and senate by-laws</a:t>
            </a:r>
          </a:p>
          <a:p>
            <a:pPr marL="0" indent="0">
              <a:buNone/>
            </a:pPr>
            <a:r>
              <a:rPr lang="en-CA" sz="2400" dirty="0"/>
              <a:t>	</a:t>
            </a:r>
          </a:p>
          <a:p>
            <a:pPr marL="0" indent="0">
              <a:buNone/>
            </a:pPr>
            <a:r>
              <a:rPr lang="en-CA" sz="2400" dirty="0"/>
              <a:t>3.   	Review the individual's record against objective criteria</a:t>
            </a:r>
          </a:p>
          <a:p>
            <a:pPr marL="0" indent="0">
              <a:buNone/>
            </a:pPr>
            <a:r>
              <a:rPr lang="en-CA" sz="2400" dirty="0"/>
              <a:t>	</a:t>
            </a:r>
          </a:p>
          <a:p>
            <a:pPr marL="0" indent="0">
              <a:buNone/>
            </a:pPr>
            <a:r>
              <a:rPr lang="en-CA" sz="2400" dirty="0"/>
              <a:t>4.	Have specific examples ready to back-up statements</a:t>
            </a:r>
          </a:p>
          <a:p>
            <a:pPr marL="0" indent="0">
              <a:buNone/>
            </a:pPr>
            <a:r>
              <a:rPr lang="en-CA" sz="2400" dirty="0"/>
              <a:t>		</a:t>
            </a:r>
          </a:p>
          <a:p>
            <a:pPr marL="0" indent="0">
              <a:buNone/>
            </a:pPr>
            <a:r>
              <a:rPr lang="en-CA" sz="2400" dirty="0"/>
              <a:t>5.	Allow sufficient time to cover the proposed ground</a:t>
            </a:r>
          </a:p>
          <a:p>
            <a:pPr marL="0" indent="0">
              <a:buNone/>
            </a:pPr>
            <a:r>
              <a:rPr lang="en-CA" sz="2400" dirty="0"/>
              <a:t>	</a:t>
            </a:r>
          </a:p>
          <a:p>
            <a:pPr marL="0" indent="0">
              <a:buNone/>
            </a:pPr>
            <a:r>
              <a:rPr lang="en-CA" sz="2400" dirty="0"/>
              <a:t>6.	Allow the member to prepare in advance (e.g., self-appraisal). </a:t>
            </a:r>
          </a:p>
          <a:p>
            <a:pPr marL="0" indent="0">
              <a:buNone/>
            </a:pPr>
            <a:endParaRPr lang="en-CA" sz="2000" dirty="0"/>
          </a:p>
        </p:txBody>
      </p:sp>
    </p:spTree>
    <p:extLst>
      <p:ext uri="{BB962C8B-B14F-4D97-AF65-F5344CB8AC3E}">
        <p14:creationId xmlns:p14="http://schemas.microsoft.com/office/powerpoint/2010/main" val="32216294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9951"/>
            <a:ext cx="7560840" cy="720080"/>
          </a:xfrm>
        </p:spPr>
        <p:txBody>
          <a:bodyPr>
            <a:normAutofit/>
          </a:bodyPr>
          <a:lstStyle/>
          <a:p>
            <a:r>
              <a:rPr lang="en-CA" sz="3600" b="1" dirty="0">
                <a:solidFill>
                  <a:schemeClr val="accent1"/>
                </a:solidFill>
              </a:rPr>
              <a:t>Conducting The Review</a:t>
            </a:r>
          </a:p>
        </p:txBody>
      </p:sp>
      <p:sp>
        <p:nvSpPr>
          <p:cNvPr id="3" name="Content Placeholder 2"/>
          <p:cNvSpPr>
            <a:spLocks noGrp="1"/>
          </p:cNvSpPr>
          <p:nvPr>
            <p:ph idx="1"/>
          </p:nvPr>
        </p:nvSpPr>
        <p:spPr>
          <a:xfrm>
            <a:off x="317657" y="693835"/>
            <a:ext cx="8580694" cy="6104240"/>
          </a:xfrm>
        </p:spPr>
        <p:txBody>
          <a:bodyPr>
            <a:noAutofit/>
          </a:bodyPr>
          <a:lstStyle/>
          <a:p>
            <a:pPr>
              <a:spcBef>
                <a:spcPts val="0"/>
              </a:spcBef>
            </a:pPr>
            <a:r>
              <a:rPr lang="en-CA" sz="2200" dirty="0"/>
              <a:t>Outline the purpose of the review </a:t>
            </a:r>
          </a:p>
          <a:p>
            <a:pPr>
              <a:spcBef>
                <a:spcPts val="0"/>
              </a:spcBef>
            </a:pPr>
            <a:endParaRPr lang="en-CA" sz="2200" dirty="0"/>
          </a:p>
          <a:p>
            <a:pPr>
              <a:spcBef>
                <a:spcPts val="0"/>
              </a:spcBef>
            </a:pPr>
            <a:r>
              <a:rPr lang="en-CA" sz="2200" dirty="0"/>
              <a:t>Clarify objectives and criteria at the outset</a:t>
            </a:r>
          </a:p>
          <a:p>
            <a:pPr marL="0" indent="0">
              <a:spcBef>
                <a:spcPts val="0"/>
              </a:spcBef>
              <a:buNone/>
            </a:pPr>
            <a:endParaRPr lang="en-CA" sz="2200" dirty="0"/>
          </a:p>
          <a:p>
            <a:pPr>
              <a:spcBef>
                <a:spcPts val="0"/>
              </a:spcBef>
            </a:pPr>
            <a:r>
              <a:rPr lang="en-CA" sz="2200" dirty="0"/>
              <a:t>Set a free and open climate</a:t>
            </a:r>
          </a:p>
          <a:p>
            <a:pPr marL="0" indent="0">
              <a:spcBef>
                <a:spcPts val="0"/>
              </a:spcBef>
              <a:buNone/>
            </a:pPr>
            <a:endParaRPr lang="en-CA" sz="2200" dirty="0"/>
          </a:p>
          <a:p>
            <a:pPr>
              <a:spcBef>
                <a:spcPts val="0"/>
              </a:spcBef>
            </a:pPr>
            <a:r>
              <a:rPr lang="en-CA" sz="2200" dirty="0"/>
              <a:t> Review the individual's record against objective criteria</a:t>
            </a:r>
          </a:p>
          <a:p>
            <a:pPr marL="0" indent="0">
              <a:spcBef>
                <a:spcPts val="0"/>
              </a:spcBef>
              <a:buNone/>
            </a:pPr>
            <a:endParaRPr lang="en-CA" sz="2200" dirty="0"/>
          </a:p>
          <a:p>
            <a:pPr>
              <a:spcBef>
                <a:spcPts val="0"/>
              </a:spcBef>
            </a:pPr>
            <a:r>
              <a:rPr lang="en-CA" sz="2200" dirty="0"/>
              <a:t>Be prepared for potential resistance </a:t>
            </a:r>
          </a:p>
          <a:p>
            <a:pPr marL="0" indent="0">
              <a:spcBef>
                <a:spcPts val="0"/>
              </a:spcBef>
              <a:buNone/>
            </a:pPr>
            <a:r>
              <a:rPr lang="en-CA" sz="2200" dirty="0"/>
              <a:t>	-Handle points of disagreement </a:t>
            </a:r>
          </a:p>
          <a:p>
            <a:pPr marL="0" indent="0">
              <a:spcBef>
                <a:spcPts val="0"/>
              </a:spcBef>
              <a:buNone/>
            </a:pPr>
            <a:r>
              <a:rPr lang="en-CA" sz="2200" dirty="0"/>
              <a:t>	-Be flexible but consistent with criteria</a:t>
            </a:r>
          </a:p>
          <a:p>
            <a:pPr marL="0" indent="0">
              <a:spcBef>
                <a:spcPts val="0"/>
              </a:spcBef>
              <a:buNone/>
            </a:pPr>
            <a:r>
              <a:rPr lang="en-CA" sz="2200" dirty="0"/>
              <a:t>	-Where appropriate, offer concrete suggestions for improvement</a:t>
            </a:r>
          </a:p>
          <a:p>
            <a:pPr marL="0" indent="0">
              <a:spcBef>
                <a:spcPts val="0"/>
              </a:spcBef>
              <a:buNone/>
            </a:pPr>
            <a:r>
              <a:rPr lang="en-CA" sz="2200" dirty="0"/>
              <a:t>	</a:t>
            </a:r>
          </a:p>
          <a:p>
            <a:pPr>
              <a:spcBef>
                <a:spcPts val="0"/>
              </a:spcBef>
            </a:pPr>
            <a:r>
              <a:rPr lang="en-CA" sz="2200" dirty="0"/>
              <a:t>Take notes and maintain documentation</a:t>
            </a:r>
          </a:p>
          <a:p>
            <a:pPr marL="0" indent="0">
              <a:buNone/>
            </a:pPr>
            <a:endParaRPr lang="en-CA" sz="2200" dirty="0"/>
          </a:p>
          <a:p>
            <a:r>
              <a:rPr lang="en-CA" sz="2200" dirty="0"/>
              <a:t> End the meeting with summary of follow-ups</a:t>
            </a:r>
          </a:p>
          <a:p>
            <a:pPr marL="0" indent="0">
              <a:buNone/>
            </a:pPr>
            <a:endParaRPr lang="en-CA" sz="2200" dirty="0"/>
          </a:p>
        </p:txBody>
      </p:sp>
    </p:spTree>
    <p:extLst>
      <p:ext uri="{BB962C8B-B14F-4D97-AF65-F5344CB8AC3E}">
        <p14:creationId xmlns:p14="http://schemas.microsoft.com/office/powerpoint/2010/main" val="14011235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6B5D6-9DED-ED41-B251-3F9E17CFF509}"/>
              </a:ext>
            </a:extLst>
          </p:cNvPr>
          <p:cNvSpPr>
            <a:spLocks noGrp="1"/>
          </p:cNvSpPr>
          <p:nvPr>
            <p:ph type="title"/>
          </p:nvPr>
        </p:nvSpPr>
        <p:spPr/>
        <p:txBody>
          <a:bodyPr/>
          <a:lstStyle/>
          <a:p>
            <a:r>
              <a:rPr lang="en-US" dirty="0"/>
              <a:t>AAU Heads Resources</a:t>
            </a:r>
          </a:p>
        </p:txBody>
      </p:sp>
      <p:sp>
        <p:nvSpPr>
          <p:cNvPr id="3" name="Content Placeholder 2">
            <a:extLst>
              <a:ext uri="{FF2B5EF4-FFF2-40B4-BE49-F238E27FC236}">
                <a16:creationId xmlns:a16="http://schemas.microsoft.com/office/drawing/2014/main" xmlns="" id="{BA61FB16-702A-CD4A-AFFD-A02F69970B43}"/>
              </a:ext>
            </a:extLst>
          </p:cNvPr>
          <p:cNvSpPr>
            <a:spLocks noGrp="1"/>
          </p:cNvSpPr>
          <p:nvPr>
            <p:ph idx="1"/>
          </p:nvPr>
        </p:nvSpPr>
        <p:spPr/>
        <p:txBody>
          <a:bodyPr/>
          <a:lstStyle/>
          <a:p>
            <a:r>
              <a:rPr lang="en-US" dirty="0"/>
              <a:t>AAU Heads Webpage</a:t>
            </a:r>
          </a:p>
          <a:p>
            <a:endParaRPr lang="en-US" dirty="0"/>
          </a:p>
          <a:p>
            <a:r>
              <a:rPr lang="en-US" dirty="0">
                <a:hlinkClick r:id="rId2"/>
              </a:rPr>
              <a:t>http://www.uwindsor.ca/aauheads/resources/performance-reviews.html</a:t>
            </a:r>
            <a:endParaRPr lang="en-US" dirty="0"/>
          </a:p>
          <a:p>
            <a:endParaRPr lang="en-US" dirty="0"/>
          </a:p>
          <a:p>
            <a:endParaRPr lang="en-US" dirty="0"/>
          </a:p>
        </p:txBody>
      </p:sp>
    </p:spTree>
    <p:extLst>
      <p:ext uri="{BB962C8B-B14F-4D97-AF65-F5344CB8AC3E}">
        <p14:creationId xmlns:p14="http://schemas.microsoft.com/office/powerpoint/2010/main" val="40441640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D64B2C-4963-634A-A80C-1913CE5228CE}"/>
              </a:ext>
            </a:extLst>
          </p:cNvPr>
          <p:cNvSpPr>
            <a:spLocks noGrp="1"/>
          </p:cNvSpPr>
          <p:nvPr>
            <p:ph type="title"/>
          </p:nvPr>
        </p:nvSpPr>
        <p:spPr/>
        <p:txBody>
          <a:bodyPr>
            <a:normAutofit fontScale="90000"/>
          </a:bodyPr>
          <a:lstStyle/>
          <a:p>
            <a:r>
              <a:rPr lang="en-US" dirty="0">
                <a:solidFill>
                  <a:schemeClr val="tx2">
                    <a:lumMod val="60000"/>
                    <a:lumOff val="40000"/>
                  </a:schemeClr>
                </a:solidFill>
              </a:rPr>
              <a:t>Performance Reviews</a:t>
            </a:r>
            <a:br>
              <a:rPr lang="en-US" dirty="0">
                <a:solidFill>
                  <a:schemeClr val="tx2">
                    <a:lumMod val="60000"/>
                    <a:lumOff val="40000"/>
                  </a:schemeClr>
                </a:solidFill>
              </a:rPr>
            </a:br>
            <a:r>
              <a:rPr lang="en-US" dirty="0">
                <a:solidFill>
                  <a:schemeClr val="tx2">
                    <a:lumMod val="60000"/>
                    <a:lumOff val="40000"/>
                  </a:schemeClr>
                </a:solidFill>
              </a:rPr>
              <a:t>Senate Bylaws</a:t>
            </a:r>
          </a:p>
        </p:txBody>
      </p:sp>
      <p:sp>
        <p:nvSpPr>
          <p:cNvPr id="3" name="Content Placeholder 2">
            <a:extLst>
              <a:ext uri="{FF2B5EF4-FFF2-40B4-BE49-F238E27FC236}">
                <a16:creationId xmlns:a16="http://schemas.microsoft.com/office/drawing/2014/main" xmlns="" id="{2901FFED-457E-3A4D-8C73-679113A9C49A}"/>
              </a:ext>
            </a:extLst>
          </p:cNvPr>
          <p:cNvSpPr>
            <a:spLocks noGrp="1"/>
          </p:cNvSpPr>
          <p:nvPr>
            <p:ph idx="1"/>
          </p:nvPr>
        </p:nvSpPr>
        <p:spPr/>
        <p:txBody>
          <a:bodyPr>
            <a:normAutofit fontScale="92500"/>
          </a:bodyPr>
          <a:lstStyle/>
          <a:p>
            <a:r>
              <a:rPr lang="en-US" dirty="0"/>
              <a:t>Bylaw 22.4.3.1</a:t>
            </a:r>
          </a:p>
          <a:p>
            <a:pPr lvl="1"/>
            <a:r>
              <a:rPr lang="en-US" dirty="0">
                <a:solidFill>
                  <a:srgbClr val="FF0000"/>
                </a:solidFill>
              </a:rPr>
              <a:t>Untenured faculty </a:t>
            </a:r>
            <a:r>
              <a:rPr lang="en-US" dirty="0"/>
              <a:t>member – 2</a:t>
            </a:r>
            <a:r>
              <a:rPr lang="en-US" baseline="30000" dirty="0"/>
              <a:t>nd</a:t>
            </a:r>
            <a:r>
              <a:rPr lang="en-US" dirty="0"/>
              <a:t> , 4</a:t>
            </a:r>
            <a:r>
              <a:rPr lang="en-US" baseline="30000" dirty="0"/>
              <a:t>th</a:t>
            </a:r>
            <a:r>
              <a:rPr lang="en-US" dirty="0"/>
              <a:t> , and 6</a:t>
            </a:r>
            <a:r>
              <a:rPr lang="en-US" baseline="30000" dirty="0"/>
              <a:t>th</a:t>
            </a:r>
            <a:r>
              <a:rPr lang="en-US" dirty="0"/>
              <a:t>  year of employment before October 1</a:t>
            </a:r>
            <a:r>
              <a:rPr lang="en-US" baseline="30000" dirty="0"/>
              <a:t>st</a:t>
            </a:r>
            <a:r>
              <a:rPr lang="en-US" dirty="0"/>
              <a:t> of that year.</a:t>
            </a:r>
          </a:p>
          <a:p>
            <a:pPr lvl="1"/>
            <a:r>
              <a:rPr lang="en-US" dirty="0">
                <a:solidFill>
                  <a:srgbClr val="FF0000"/>
                </a:solidFill>
              </a:rPr>
              <a:t>Untenured faculty </a:t>
            </a:r>
            <a:r>
              <a:rPr lang="en-US" dirty="0"/>
              <a:t>member may request performance review prior to September 15</a:t>
            </a:r>
            <a:r>
              <a:rPr lang="en-US" baseline="30000" dirty="0"/>
              <a:t>th</a:t>
            </a:r>
            <a:r>
              <a:rPr lang="en-US" dirty="0"/>
              <a:t> of any year (22.4.3.4)</a:t>
            </a:r>
          </a:p>
          <a:p>
            <a:pPr lvl="1"/>
            <a:r>
              <a:rPr lang="en-US" dirty="0">
                <a:solidFill>
                  <a:schemeClr val="tx2">
                    <a:lumMod val="60000"/>
                    <a:lumOff val="40000"/>
                  </a:schemeClr>
                </a:solidFill>
              </a:rPr>
              <a:t>Tenured faculty </a:t>
            </a:r>
            <a:r>
              <a:rPr lang="en-US" dirty="0"/>
              <a:t>member – performance review every three years (22.4.3.2) </a:t>
            </a:r>
          </a:p>
          <a:p>
            <a:pPr lvl="1"/>
            <a:r>
              <a:rPr lang="en-US" dirty="0">
                <a:solidFill>
                  <a:srgbClr val="00B050"/>
                </a:solidFill>
              </a:rPr>
              <a:t>AAS and Librarian with Permanence </a:t>
            </a:r>
            <a:r>
              <a:rPr lang="en-US" dirty="0"/>
              <a:t>– every three years (Collective Agreement 5.32)</a:t>
            </a:r>
          </a:p>
          <a:p>
            <a:pPr lvl="1"/>
            <a:endParaRPr lang="en-US" dirty="0"/>
          </a:p>
        </p:txBody>
      </p:sp>
    </p:spTree>
    <p:extLst>
      <p:ext uri="{BB962C8B-B14F-4D97-AF65-F5344CB8AC3E}">
        <p14:creationId xmlns:p14="http://schemas.microsoft.com/office/powerpoint/2010/main" val="1355481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58578-581E-2744-807A-64CCC433D071}"/>
              </a:ext>
            </a:extLst>
          </p:cNvPr>
          <p:cNvSpPr>
            <a:spLocks noGrp="1"/>
          </p:cNvSpPr>
          <p:nvPr>
            <p:ph type="title"/>
          </p:nvPr>
        </p:nvSpPr>
        <p:spPr>
          <a:xfrm>
            <a:off x="671902" y="948018"/>
            <a:ext cx="7886700" cy="544606"/>
          </a:xfrm>
        </p:spPr>
        <p:txBody>
          <a:bodyPr anchor="t">
            <a:normAutofit fontScale="90000"/>
          </a:bodyPr>
          <a:lstStyle/>
          <a:p>
            <a:pPr algn="ctr"/>
            <a:r>
              <a:rPr lang="en-US" dirty="0">
                <a:solidFill>
                  <a:schemeClr val="bg1"/>
                </a:solidFill>
              </a:rPr>
              <a:t>Bury them in procedure.</a:t>
            </a:r>
          </a:p>
        </p:txBody>
      </p:sp>
      <p:pic>
        <p:nvPicPr>
          <p:cNvPr id="4" name="Picture 3">
            <a:extLst>
              <a:ext uri="{FF2B5EF4-FFF2-40B4-BE49-F238E27FC236}">
                <a16:creationId xmlns="" xmlns:a16="http://schemas.microsoft.com/office/drawing/2014/main" id="{E1880F5E-698A-0446-B5D7-D4E5C7825928}"/>
              </a:ext>
            </a:extLst>
          </p:cNvPr>
          <p:cNvPicPr>
            <a:picLocks noChangeAspect="1"/>
          </p:cNvPicPr>
          <p:nvPr/>
        </p:nvPicPr>
        <p:blipFill rotWithShape="1">
          <a:blip r:embed="rId3"/>
          <a:srcRect l="9801" t="616" r="7218" b="37672"/>
          <a:stretch/>
        </p:blipFill>
        <p:spPr>
          <a:xfrm>
            <a:off x="363071" y="1567668"/>
            <a:ext cx="8405191" cy="4070012"/>
          </a:xfrm>
          <a:prstGeom prst="rect">
            <a:avLst/>
          </a:prstGeom>
        </p:spPr>
      </p:pic>
    </p:spTree>
    <p:extLst>
      <p:ext uri="{BB962C8B-B14F-4D97-AF65-F5344CB8AC3E}">
        <p14:creationId xmlns:p14="http://schemas.microsoft.com/office/powerpoint/2010/main" val="877296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5FC4D1-96C6-AC49-818E-F295E11D5D19}"/>
              </a:ext>
            </a:extLst>
          </p:cNvPr>
          <p:cNvSpPr>
            <a:spLocks noGrp="1"/>
          </p:cNvSpPr>
          <p:nvPr>
            <p:ph type="title"/>
          </p:nvPr>
        </p:nvSpPr>
        <p:spPr/>
        <p:txBody>
          <a:bodyPr>
            <a:normAutofit fontScale="90000"/>
          </a:bodyPr>
          <a:lstStyle/>
          <a:p>
            <a:r>
              <a:rPr lang="en-US" dirty="0">
                <a:solidFill>
                  <a:schemeClr val="tx2">
                    <a:lumMod val="60000"/>
                    <a:lumOff val="40000"/>
                  </a:schemeClr>
                </a:solidFill>
              </a:rPr>
              <a:t>Performance Reviews</a:t>
            </a:r>
            <a:br>
              <a:rPr lang="en-US" dirty="0">
                <a:solidFill>
                  <a:schemeClr val="tx2">
                    <a:lumMod val="60000"/>
                    <a:lumOff val="40000"/>
                  </a:schemeClr>
                </a:solidFill>
              </a:rPr>
            </a:br>
            <a:r>
              <a:rPr lang="en-US" dirty="0">
                <a:solidFill>
                  <a:schemeClr val="tx2">
                    <a:lumMod val="60000"/>
                    <a:lumOff val="40000"/>
                  </a:schemeClr>
                </a:solidFill>
              </a:rPr>
              <a:t>Senate Bylaws</a:t>
            </a:r>
          </a:p>
        </p:txBody>
      </p:sp>
      <p:sp>
        <p:nvSpPr>
          <p:cNvPr id="3" name="Content Placeholder 2">
            <a:extLst>
              <a:ext uri="{FF2B5EF4-FFF2-40B4-BE49-F238E27FC236}">
                <a16:creationId xmlns:a16="http://schemas.microsoft.com/office/drawing/2014/main" xmlns="" id="{B550C2EE-BD56-5F40-A559-A494AFFB4396}"/>
              </a:ext>
            </a:extLst>
          </p:cNvPr>
          <p:cNvSpPr>
            <a:spLocks noGrp="1"/>
          </p:cNvSpPr>
          <p:nvPr>
            <p:ph idx="1"/>
          </p:nvPr>
        </p:nvSpPr>
        <p:spPr/>
        <p:txBody>
          <a:bodyPr/>
          <a:lstStyle/>
          <a:p>
            <a:r>
              <a:rPr lang="en-US" dirty="0"/>
              <a:t>After completion of performance review, faculty member given copy and right to respond within 5 working days (normally before October 8</a:t>
            </a:r>
            <a:r>
              <a:rPr lang="en-US" baseline="30000" dirty="0"/>
              <a:t>th</a:t>
            </a:r>
            <a:r>
              <a:rPr lang="en-US" dirty="0"/>
              <a:t>).</a:t>
            </a:r>
          </a:p>
          <a:p>
            <a:pPr lvl="1"/>
            <a:r>
              <a:rPr lang="en-US" dirty="0"/>
              <a:t>Both original performance review and faculty member’s response placed in personnel file to be made available to RTP committee (22.5.1)</a:t>
            </a:r>
          </a:p>
        </p:txBody>
      </p:sp>
    </p:spTree>
    <p:extLst>
      <p:ext uri="{BB962C8B-B14F-4D97-AF65-F5344CB8AC3E}">
        <p14:creationId xmlns:p14="http://schemas.microsoft.com/office/powerpoint/2010/main" val="8997279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D50527-BC6E-7A45-8F8D-9F63641524A3}"/>
              </a:ext>
            </a:extLst>
          </p:cNvPr>
          <p:cNvSpPr>
            <a:spLocks noGrp="1"/>
          </p:cNvSpPr>
          <p:nvPr>
            <p:ph type="title"/>
          </p:nvPr>
        </p:nvSpPr>
        <p:spPr/>
        <p:txBody>
          <a:bodyPr>
            <a:normAutofit fontScale="90000"/>
          </a:bodyPr>
          <a:lstStyle/>
          <a:p>
            <a:r>
              <a:rPr lang="en-US" dirty="0">
                <a:solidFill>
                  <a:schemeClr val="tx2">
                    <a:lumMod val="60000"/>
                    <a:lumOff val="40000"/>
                  </a:schemeClr>
                </a:solidFill>
              </a:rPr>
              <a:t>Performance Review</a:t>
            </a:r>
            <a:br>
              <a:rPr lang="en-US" dirty="0">
                <a:solidFill>
                  <a:schemeClr val="tx2">
                    <a:lumMod val="60000"/>
                    <a:lumOff val="40000"/>
                  </a:schemeClr>
                </a:solidFill>
              </a:rPr>
            </a:br>
            <a:r>
              <a:rPr lang="en-US" dirty="0">
                <a:solidFill>
                  <a:schemeClr val="tx2">
                    <a:lumMod val="60000"/>
                    <a:lumOff val="40000"/>
                  </a:schemeClr>
                </a:solidFill>
              </a:rPr>
              <a:t>Consequences</a:t>
            </a:r>
          </a:p>
        </p:txBody>
      </p:sp>
      <p:sp>
        <p:nvSpPr>
          <p:cNvPr id="3" name="Content Placeholder 2">
            <a:extLst>
              <a:ext uri="{FF2B5EF4-FFF2-40B4-BE49-F238E27FC236}">
                <a16:creationId xmlns:a16="http://schemas.microsoft.com/office/drawing/2014/main" xmlns="" id="{C1211D13-959C-B448-98C4-0396B2E5D50F}"/>
              </a:ext>
            </a:extLst>
          </p:cNvPr>
          <p:cNvSpPr>
            <a:spLocks noGrp="1"/>
          </p:cNvSpPr>
          <p:nvPr>
            <p:ph idx="1"/>
          </p:nvPr>
        </p:nvSpPr>
        <p:spPr/>
        <p:txBody>
          <a:bodyPr>
            <a:normAutofit fontScale="92500"/>
          </a:bodyPr>
          <a:lstStyle/>
          <a:p>
            <a:r>
              <a:rPr lang="en-US" dirty="0"/>
              <a:t>Tenured faculty, AAS and Librarians with permanence – If review ‘unsatisfactory’ member placed on annual reviews until such time as performance review moves back to satisfactory.</a:t>
            </a:r>
          </a:p>
          <a:p>
            <a:r>
              <a:rPr lang="en-US" dirty="0"/>
              <a:t>Two consecutive ‘unsatisfactory’ performance reviews results in denial of PTR increments in the following year, and until performance returns to ‘satisfactory’ (Collective agreement Article A.1.[a].)</a:t>
            </a:r>
          </a:p>
        </p:txBody>
      </p:sp>
    </p:spTree>
    <p:extLst>
      <p:ext uri="{BB962C8B-B14F-4D97-AF65-F5344CB8AC3E}">
        <p14:creationId xmlns:p14="http://schemas.microsoft.com/office/powerpoint/2010/main" val="27285621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43FC4-602E-2447-AEE2-8A35CAE3BAE6}"/>
              </a:ext>
            </a:extLst>
          </p:cNvPr>
          <p:cNvSpPr>
            <a:spLocks noGrp="1"/>
          </p:cNvSpPr>
          <p:nvPr>
            <p:ph type="title"/>
          </p:nvPr>
        </p:nvSpPr>
        <p:spPr/>
        <p:txBody>
          <a:bodyPr/>
          <a:lstStyle/>
          <a:p>
            <a:r>
              <a:rPr lang="en-US" dirty="0">
                <a:solidFill>
                  <a:schemeClr val="tx2">
                    <a:lumMod val="60000"/>
                    <a:lumOff val="40000"/>
                  </a:schemeClr>
                </a:solidFill>
              </a:rPr>
              <a:t>Performance Reviews</a:t>
            </a:r>
          </a:p>
        </p:txBody>
      </p:sp>
      <p:sp>
        <p:nvSpPr>
          <p:cNvPr id="3" name="Content Placeholder 2">
            <a:extLst>
              <a:ext uri="{FF2B5EF4-FFF2-40B4-BE49-F238E27FC236}">
                <a16:creationId xmlns:a16="http://schemas.microsoft.com/office/drawing/2014/main" xmlns="" id="{EDB8D54D-142D-7C46-B187-C75576371E28}"/>
              </a:ext>
            </a:extLst>
          </p:cNvPr>
          <p:cNvSpPr>
            <a:spLocks noGrp="1"/>
          </p:cNvSpPr>
          <p:nvPr>
            <p:ph idx="1"/>
          </p:nvPr>
        </p:nvSpPr>
        <p:spPr/>
        <p:txBody>
          <a:bodyPr>
            <a:normAutofit lnSpcReduction="10000"/>
          </a:bodyPr>
          <a:lstStyle/>
          <a:p>
            <a:r>
              <a:rPr lang="en-US" dirty="0"/>
              <a:t>‘</a:t>
            </a:r>
            <a:r>
              <a:rPr lang="en-US" dirty="0">
                <a:solidFill>
                  <a:srgbClr val="FF0000"/>
                </a:solidFill>
              </a:rPr>
              <a:t>Should write themselves</a:t>
            </a:r>
            <a:r>
              <a:rPr lang="en-US" dirty="0"/>
              <a:t>’ – With clear criteria, a person should be able to readily determine whether they are meeting or exceeding what is the level of required performance.</a:t>
            </a:r>
          </a:p>
          <a:p>
            <a:r>
              <a:rPr lang="en-US" dirty="0"/>
              <a:t>‘</a:t>
            </a:r>
            <a:r>
              <a:rPr lang="en-US" dirty="0">
                <a:solidFill>
                  <a:srgbClr val="FF0000"/>
                </a:solidFill>
              </a:rPr>
              <a:t>Should be factually accurate</a:t>
            </a:r>
            <a:r>
              <a:rPr lang="en-US" dirty="0"/>
              <a:t>’ – clearly state what the person has attained in terms of research/creative activity, teaching and service during the period of review.</a:t>
            </a:r>
          </a:p>
          <a:p>
            <a:endParaRPr lang="en-US" dirty="0"/>
          </a:p>
        </p:txBody>
      </p:sp>
    </p:spTree>
    <p:extLst>
      <p:ext uri="{BB962C8B-B14F-4D97-AF65-F5344CB8AC3E}">
        <p14:creationId xmlns:p14="http://schemas.microsoft.com/office/powerpoint/2010/main" val="671426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2F5B2E-2A6B-8D4B-9E43-038E015074F6}"/>
              </a:ext>
            </a:extLst>
          </p:cNvPr>
          <p:cNvSpPr>
            <a:spLocks noGrp="1"/>
          </p:cNvSpPr>
          <p:nvPr>
            <p:ph type="title"/>
          </p:nvPr>
        </p:nvSpPr>
        <p:spPr/>
        <p:txBody>
          <a:bodyPr/>
          <a:lstStyle/>
          <a:p>
            <a:r>
              <a:rPr lang="en-US" dirty="0">
                <a:solidFill>
                  <a:schemeClr val="tx2">
                    <a:lumMod val="60000"/>
                    <a:lumOff val="40000"/>
                  </a:schemeClr>
                </a:solidFill>
              </a:rPr>
              <a:t>Performance Reviews</a:t>
            </a:r>
          </a:p>
        </p:txBody>
      </p:sp>
      <p:sp>
        <p:nvSpPr>
          <p:cNvPr id="3" name="Content Placeholder 2">
            <a:extLst>
              <a:ext uri="{FF2B5EF4-FFF2-40B4-BE49-F238E27FC236}">
                <a16:creationId xmlns:a16="http://schemas.microsoft.com/office/drawing/2014/main" xmlns="" id="{84C764E3-E529-AA4B-9EDE-94A31EC95797}"/>
              </a:ext>
            </a:extLst>
          </p:cNvPr>
          <p:cNvSpPr>
            <a:spLocks noGrp="1"/>
          </p:cNvSpPr>
          <p:nvPr>
            <p:ph idx="1"/>
          </p:nvPr>
        </p:nvSpPr>
        <p:spPr/>
        <p:txBody>
          <a:bodyPr>
            <a:normAutofit lnSpcReduction="10000"/>
          </a:bodyPr>
          <a:lstStyle/>
          <a:p>
            <a:r>
              <a:rPr lang="en-US" dirty="0"/>
              <a:t>‘</a:t>
            </a:r>
            <a:r>
              <a:rPr lang="en-US" dirty="0">
                <a:solidFill>
                  <a:srgbClr val="FF0000"/>
                </a:solidFill>
              </a:rPr>
              <a:t>Should express an opinion</a:t>
            </a:r>
            <a:r>
              <a:rPr lang="en-US" dirty="0"/>
              <a:t>’ – where the head’s conclusion is to indicate an ‘unsatisfactory’ performance review, that should be clearly stated with supporting reasons. </a:t>
            </a:r>
          </a:p>
          <a:p>
            <a:endParaRPr lang="en-US" dirty="0"/>
          </a:p>
          <a:p>
            <a:r>
              <a:rPr lang="en-US" dirty="0">
                <a:solidFill>
                  <a:srgbClr val="FF0000"/>
                </a:solidFill>
              </a:rPr>
              <a:t>Take home </a:t>
            </a:r>
            <a:r>
              <a:rPr lang="en-US" dirty="0">
                <a:solidFill>
                  <a:schemeClr val="tx2">
                    <a:lumMod val="60000"/>
                    <a:lumOff val="40000"/>
                  </a:schemeClr>
                </a:solidFill>
              </a:rPr>
              <a:t>– The easiest and best way to create an effective performance review is to have clear criteria and standards.</a:t>
            </a:r>
          </a:p>
          <a:p>
            <a:endParaRPr lang="en-US" dirty="0"/>
          </a:p>
        </p:txBody>
      </p:sp>
    </p:spTree>
    <p:extLst>
      <p:ext uri="{BB962C8B-B14F-4D97-AF65-F5344CB8AC3E}">
        <p14:creationId xmlns:p14="http://schemas.microsoft.com/office/powerpoint/2010/main" val="11106867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608CC-BB98-7D49-B91F-8D6D7642372E}"/>
              </a:ext>
            </a:extLst>
          </p:cNvPr>
          <p:cNvSpPr>
            <a:spLocks noGrp="1"/>
          </p:cNvSpPr>
          <p:nvPr>
            <p:ph type="title"/>
          </p:nvPr>
        </p:nvSpPr>
        <p:spPr/>
        <p:txBody>
          <a:bodyPr/>
          <a:lstStyle/>
          <a:p>
            <a:r>
              <a:rPr lang="en-US" dirty="0">
                <a:solidFill>
                  <a:schemeClr val="tx2">
                    <a:lumMod val="60000"/>
                    <a:lumOff val="40000"/>
                  </a:schemeClr>
                </a:solidFill>
              </a:rPr>
              <a:t>Performance Reviews</a:t>
            </a:r>
          </a:p>
        </p:txBody>
      </p:sp>
      <p:pic>
        <p:nvPicPr>
          <p:cNvPr id="4" name="Content Placeholder 3">
            <a:extLst>
              <a:ext uri="{FF2B5EF4-FFF2-40B4-BE49-F238E27FC236}">
                <a16:creationId xmlns:a16="http://schemas.microsoft.com/office/drawing/2014/main" xmlns="" id="{87F04B3B-566F-744D-A73B-9DB4365A8C17}"/>
              </a:ext>
            </a:extLst>
          </p:cNvPr>
          <p:cNvPicPr>
            <a:picLocks noGrp="1" noChangeAspect="1"/>
          </p:cNvPicPr>
          <p:nvPr>
            <p:ph idx="1"/>
          </p:nvPr>
        </p:nvPicPr>
        <p:blipFill>
          <a:blip r:embed="rId2"/>
          <a:stretch>
            <a:fillRect/>
          </a:stretch>
        </p:blipFill>
        <p:spPr>
          <a:xfrm>
            <a:off x="454711" y="1417638"/>
            <a:ext cx="3225958" cy="4032448"/>
          </a:xfrm>
        </p:spPr>
      </p:pic>
      <p:sp>
        <p:nvSpPr>
          <p:cNvPr id="5" name="TextBox 4">
            <a:extLst>
              <a:ext uri="{FF2B5EF4-FFF2-40B4-BE49-F238E27FC236}">
                <a16:creationId xmlns:a16="http://schemas.microsoft.com/office/drawing/2014/main" xmlns="" id="{FF8A5BBA-2625-AA4C-8236-75EE2A64CA83}"/>
              </a:ext>
            </a:extLst>
          </p:cNvPr>
          <p:cNvSpPr txBox="1"/>
          <p:nvPr/>
        </p:nvSpPr>
        <p:spPr>
          <a:xfrm>
            <a:off x="2843808" y="3861048"/>
            <a:ext cx="5616624" cy="646331"/>
          </a:xfrm>
          <a:prstGeom prst="rect">
            <a:avLst/>
          </a:prstGeom>
          <a:noFill/>
        </p:spPr>
        <p:txBody>
          <a:bodyPr wrap="square" rtlCol="0">
            <a:spAutoFit/>
          </a:bodyPr>
          <a:lstStyle/>
          <a:p>
            <a:r>
              <a:rPr lang="en-US" dirty="0"/>
              <a:t>I need </a:t>
            </a:r>
            <a:r>
              <a:rPr lang="en-US" dirty="0">
                <a:solidFill>
                  <a:srgbClr val="FF0000"/>
                </a:solidFill>
              </a:rPr>
              <a:t>YOU</a:t>
            </a:r>
            <a:r>
              <a:rPr lang="en-US" dirty="0"/>
              <a:t> to create your RPT Criteria Now.</a:t>
            </a:r>
          </a:p>
          <a:p>
            <a:r>
              <a:rPr lang="en-US" dirty="0"/>
              <a:t>Check out PROVOST’S WEBPAGE, Initiatives, RPT.</a:t>
            </a:r>
          </a:p>
        </p:txBody>
      </p:sp>
    </p:spTree>
    <p:extLst>
      <p:ext uri="{BB962C8B-B14F-4D97-AF65-F5344CB8AC3E}">
        <p14:creationId xmlns:p14="http://schemas.microsoft.com/office/powerpoint/2010/main" val="2968295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56691" cy="6858000"/>
          </a:xfrm>
        </p:spPr>
      </p:pic>
      <p:sp>
        <p:nvSpPr>
          <p:cNvPr id="2" name="Title 1"/>
          <p:cNvSpPr>
            <a:spLocks noGrp="1"/>
          </p:cNvSpPr>
          <p:nvPr>
            <p:ph type="title"/>
          </p:nvPr>
        </p:nvSpPr>
        <p:spPr>
          <a:xfrm>
            <a:off x="187835" y="5591145"/>
            <a:ext cx="3390880" cy="1143000"/>
          </a:xfrm>
        </p:spPr>
        <p:txBody>
          <a:bodyPr/>
          <a:lstStyle/>
          <a:p>
            <a:pPr algn="l"/>
            <a:r>
              <a:rPr lang="en-CA" dirty="0">
                <a:solidFill>
                  <a:schemeClr val="bg1"/>
                </a:solidFill>
              </a:rPr>
              <a:t>Lunch!</a:t>
            </a:r>
          </a:p>
        </p:txBody>
      </p:sp>
    </p:spTree>
    <p:extLst>
      <p:ext uri="{BB962C8B-B14F-4D97-AF65-F5344CB8AC3E}">
        <p14:creationId xmlns:p14="http://schemas.microsoft.com/office/powerpoint/2010/main" val="28515063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CA" b="1" dirty="0"/>
              <a:t>Conversational Guide for Faculty Mentorship: Windsor Edition</a:t>
            </a:r>
            <a:r>
              <a:rPr lang="en-CA" dirty="0"/>
              <a:t/>
            </a:r>
            <a:br>
              <a:rPr lang="en-CA" dirty="0"/>
            </a:br>
            <a:endParaRPr lang="en-US" dirty="0"/>
          </a:p>
        </p:txBody>
      </p:sp>
      <p:grpSp>
        <p:nvGrpSpPr>
          <p:cNvPr id="4" name="Group 3"/>
          <p:cNvGrpSpPr>
            <a:grpSpLocks/>
          </p:cNvGrpSpPr>
          <p:nvPr/>
        </p:nvGrpSpPr>
        <p:grpSpPr bwMode="auto">
          <a:xfrm>
            <a:off x="5179377" y="3156267"/>
            <a:ext cx="2915285" cy="3202940"/>
            <a:chOff x="3800" y="0"/>
            <a:chExt cx="4591" cy="5044"/>
          </a:xfrm>
        </p:grpSpPr>
        <p:pic>
          <p:nvPicPr>
            <p:cNvPr id="1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 y="0"/>
              <a:ext cx="815" cy="1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 y="156"/>
              <a:ext cx="3747" cy="4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 y="4145"/>
              <a:ext cx="431"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 y="1420"/>
              <a:ext cx="625" cy="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2" y="3923"/>
              <a:ext cx="878" cy="5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0" y="2444"/>
              <a:ext cx="371"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6" y="2632"/>
              <a:ext cx="456" cy="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6" y="4697"/>
              <a:ext cx="630" cy="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6" y="3406"/>
              <a:ext cx="284" cy="4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3" y="3620"/>
              <a:ext cx="348" cy="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2" y="4747"/>
              <a:ext cx="42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4"/>
          <p:cNvGrpSpPr>
            <a:grpSpLocks/>
          </p:cNvGrpSpPr>
          <p:nvPr/>
        </p:nvGrpSpPr>
        <p:grpSpPr bwMode="auto">
          <a:xfrm>
            <a:off x="3313747" y="3916997"/>
            <a:ext cx="1793875" cy="2654300"/>
            <a:chOff x="141" y="1490"/>
            <a:chExt cx="2825" cy="4180"/>
          </a:xfrm>
        </p:grpSpPr>
        <p:pic>
          <p:nvPicPr>
            <p:cNvPr id="1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 y="1490"/>
              <a:ext cx="2252" cy="1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2" y="4857"/>
              <a:ext cx="654" cy="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7" y="2740"/>
              <a:ext cx="1984" cy="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64" y="2503"/>
              <a:ext cx="402" cy="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21" y="5377"/>
              <a:ext cx="442" cy="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8" y="4887"/>
              <a:ext cx="473"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55" y="3510"/>
              <a:ext cx="310" cy="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p:txBody>
          <a:bodyPr/>
          <a:lstStyle/>
          <a:p>
            <a:r>
              <a:rPr lang="en-US" dirty="0">
                <a:solidFill>
                  <a:schemeClr val="tx1"/>
                </a:solidFill>
              </a:rPr>
              <a:t>Bev Hamilton and Erika Kustra</a:t>
            </a:r>
          </a:p>
        </p:txBody>
      </p:sp>
    </p:spTree>
    <p:extLst>
      <p:ext uri="{BB962C8B-B14F-4D97-AF65-F5344CB8AC3E}">
        <p14:creationId xmlns:p14="http://schemas.microsoft.com/office/powerpoint/2010/main" val="29537557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a:t>Resources</a:t>
            </a:r>
          </a:p>
        </p:txBody>
      </p:sp>
      <p:sp>
        <p:nvSpPr>
          <p:cNvPr id="3" name="Content Placeholder 2"/>
          <p:cNvSpPr>
            <a:spLocks noGrp="1"/>
          </p:cNvSpPr>
          <p:nvPr>
            <p:ph idx="1"/>
          </p:nvPr>
        </p:nvSpPr>
        <p:spPr>
          <a:xfrm>
            <a:off x="457200" y="1600200"/>
            <a:ext cx="3771900" cy="4525963"/>
          </a:xfrm>
        </p:spPr>
        <p:txBody>
          <a:bodyPr/>
          <a:lstStyle/>
          <a:p>
            <a:r>
              <a:rPr lang="en-CA" dirty="0"/>
              <a:t>Surveyed deadheads were often not aware of the resources or opportunities for mentees</a:t>
            </a:r>
          </a:p>
          <a:p>
            <a:endParaRPr lang="en-CA" dirty="0"/>
          </a:p>
          <a:p>
            <a:pPr marL="0" indent="0">
              <a:buNone/>
            </a:pPr>
            <a:r>
              <a:rPr lang="en-CA" dirty="0"/>
              <a:t>Sutherland, K. (2018)</a:t>
            </a:r>
          </a:p>
        </p:txBody>
      </p:sp>
      <p:pic>
        <p:nvPicPr>
          <p:cNvPr id="4" name="Picture 3"/>
          <p:cNvPicPr>
            <a:picLocks noChangeAspect="1"/>
          </p:cNvPicPr>
          <p:nvPr/>
        </p:nvPicPr>
        <p:blipFill>
          <a:blip r:embed="rId2"/>
          <a:stretch>
            <a:fillRect/>
          </a:stretch>
        </p:blipFill>
        <p:spPr>
          <a:xfrm>
            <a:off x="4429143" y="457200"/>
            <a:ext cx="4257657" cy="5815012"/>
          </a:xfrm>
          <a:prstGeom prst="rect">
            <a:avLst/>
          </a:prstGeom>
        </p:spPr>
      </p:pic>
    </p:spTree>
    <p:extLst>
      <p:ext uri="{BB962C8B-B14F-4D97-AF65-F5344CB8AC3E}">
        <p14:creationId xmlns:p14="http://schemas.microsoft.com/office/powerpoint/2010/main" val="4376168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8890"/>
          <a:stretch/>
        </p:blipFill>
        <p:spPr>
          <a:xfrm>
            <a:off x="-1" y="0"/>
            <a:ext cx="9191931" cy="6858000"/>
          </a:xfrm>
        </p:spPr>
      </p:pic>
    </p:spTree>
    <p:extLst>
      <p:ext uri="{BB962C8B-B14F-4D97-AF65-F5344CB8AC3E}">
        <p14:creationId xmlns:p14="http://schemas.microsoft.com/office/powerpoint/2010/main" val="505098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Conversational Guides </a:t>
            </a:r>
          </a:p>
        </p:txBody>
      </p:sp>
      <p:sp>
        <p:nvSpPr>
          <p:cNvPr id="6" name="Content Placeholder 5"/>
          <p:cNvSpPr>
            <a:spLocks noGrp="1"/>
          </p:cNvSpPr>
          <p:nvPr>
            <p:ph idx="1"/>
          </p:nvPr>
        </p:nvSpPr>
        <p:spPr/>
        <p:txBody>
          <a:bodyPr/>
          <a:lstStyle/>
          <a:p>
            <a:r>
              <a:rPr lang="en-US" dirty="0"/>
              <a:t>Teaching</a:t>
            </a:r>
          </a:p>
          <a:p>
            <a:r>
              <a:rPr lang="en-US" dirty="0"/>
              <a:t>Research</a:t>
            </a:r>
          </a:p>
          <a:p>
            <a:r>
              <a:rPr lang="en-US" dirty="0"/>
              <a:t>Supervision</a:t>
            </a:r>
          </a:p>
          <a:p>
            <a:r>
              <a:rPr lang="en-US" dirty="0"/>
              <a:t>Service and Leadership </a:t>
            </a:r>
          </a:p>
        </p:txBody>
      </p:sp>
      <p:pic>
        <p:nvPicPr>
          <p:cNvPr id="7" name="Picture 6"/>
          <p:cNvPicPr>
            <a:picLocks noChangeAspect="1"/>
          </p:cNvPicPr>
          <p:nvPr/>
        </p:nvPicPr>
        <p:blipFill>
          <a:blip r:embed="rId3"/>
          <a:stretch>
            <a:fillRect/>
          </a:stretch>
        </p:blipFill>
        <p:spPr>
          <a:xfrm>
            <a:off x="5266029" y="1454151"/>
            <a:ext cx="3420771" cy="4672012"/>
          </a:xfrm>
          <a:prstGeom prst="rect">
            <a:avLst/>
          </a:prstGeom>
        </p:spPr>
      </p:pic>
    </p:spTree>
    <p:extLst>
      <p:ext uri="{BB962C8B-B14F-4D97-AF65-F5344CB8AC3E}">
        <p14:creationId xmlns:p14="http://schemas.microsoft.com/office/powerpoint/2010/main" val="2082167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92F4054-2CEF-174C-BF03-E27F6A11D95A}"/>
              </a:ext>
            </a:extLst>
          </p:cNvPr>
          <p:cNvPicPr>
            <a:picLocks noChangeAspect="1"/>
          </p:cNvPicPr>
          <p:nvPr/>
        </p:nvPicPr>
        <p:blipFill rotWithShape="1">
          <a:blip r:embed="rId3">
            <a:extLst/>
          </a:blip>
          <a:srcRect t="2188" b="41562"/>
          <a:stretch/>
        </p:blipFill>
        <p:spPr>
          <a:xfrm>
            <a:off x="15" y="857257"/>
            <a:ext cx="9143985" cy="5143493"/>
          </a:xfrm>
          <a:prstGeom prst="rect">
            <a:avLst/>
          </a:prstGeom>
          <a:noFill/>
          <a:ln>
            <a:noFill/>
          </a:ln>
        </p:spPr>
      </p:pic>
      <p:sp>
        <p:nvSpPr>
          <p:cNvPr id="9" name="Freeform 12">
            <a:extLst>
              <a:ext uri="{FF2B5EF4-FFF2-40B4-BE49-F238E27FC236}">
                <a16:creationId xmlns="" xmlns:a16="http://schemas.microsoft.com/office/drawing/2014/main" id="{5625EBD2-B0F5-41AE-B3A7-8EC4682642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936196" y="2590583"/>
            <a:ext cx="5271609" cy="1676835"/>
          </a:xfrm>
          <a:custGeom>
            <a:avLst/>
            <a:gdLst>
              <a:gd name="connsiteX0" fmla="*/ 0 w 8935452"/>
              <a:gd name="connsiteY0" fmla="*/ 0 h 3735526"/>
              <a:gd name="connsiteX1" fmla="*/ 8935452 w 8935452"/>
              <a:gd name="connsiteY1" fmla="*/ 0 h 3735526"/>
              <a:gd name="connsiteX2" fmla="*/ 8935452 w 8935452"/>
              <a:gd name="connsiteY2" fmla="*/ 3384463 h 3735526"/>
              <a:gd name="connsiteX3" fmla="*/ 4674433 w 8935452"/>
              <a:gd name="connsiteY3" fmla="*/ 3384463 h 3735526"/>
              <a:gd name="connsiteX4" fmla="*/ 4470816 w 8935452"/>
              <a:gd name="connsiteY4" fmla="*/ 3735526 h 3735526"/>
              <a:gd name="connsiteX5" fmla="*/ 4267200 w 8935452"/>
              <a:gd name="connsiteY5" fmla="*/ 3384463 h 3735526"/>
              <a:gd name="connsiteX6" fmla="*/ 0 w 8935452"/>
              <a:gd name="connsiteY6" fmla="*/ 3384463 h 373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5452" h="3735526">
                <a:moveTo>
                  <a:pt x="0" y="0"/>
                </a:moveTo>
                <a:lnTo>
                  <a:pt x="8935452" y="0"/>
                </a:lnTo>
                <a:lnTo>
                  <a:pt x="8935452" y="3384463"/>
                </a:lnTo>
                <a:lnTo>
                  <a:pt x="4674433" y="3384463"/>
                </a:lnTo>
                <a:lnTo>
                  <a:pt x="4470816" y="3735526"/>
                </a:lnTo>
                <a:lnTo>
                  <a:pt x="4267200" y="3384463"/>
                </a:lnTo>
                <a:lnTo>
                  <a:pt x="0" y="3384463"/>
                </a:lnTo>
                <a:close/>
              </a:path>
            </a:pathLst>
          </a:custGeom>
          <a:solidFill>
            <a:schemeClr val="bg2"/>
          </a:solidFill>
          <a:ln w="1905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 xmlns:a16="http://schemas.microsoft.com/office/drawing/2014/main" id="{08FC2953-AE7E-CD44-86EB-207BA4CE3BC0}"/>
              </a:ext>
            </a:extLst>
          </p:cNvPr>
          <p:cNvSpPr>
            <a:spLocks noGrp="1"/>
          </p:cNvSpPr>
          <p:nvPr>
            <p:ph type="title"/>
          </p:nvPr>
        </p:nvSpPr>
        <p:spPr>
          <a:xfrm>
            <a:off x="2006974" y="2721769"/>
            <a:ext cx="5123329" cy="1257300"/>
          </a:xfrm>
        </p:spPr>
        <p:txBody>
          <a:bodyPr>
            <a:normAutofit fontScale="90000"/>
          </a:bodyPr>
          <a:lstStyle/>
          <a:p>
            <a:pPr algn="ctr"/>
            <a:r>
              <a:rPr lang="en-US" sz="4050" dirty="0"/>
              <a:t>Blame the hierarchy.</a:t>
            </a:r>
          </a:p>
        </p:txBody>
      </p:sp>
    </p:spTree>
    <p:extLst>
      <p:ext uri="{BB962C8B-B14F-4D97-AF65-F5344CB8AC3E}">
        <p14:creationId xmlns:p14="http://schemas.microsoft.com/office/powerpoint/2010/main" val="42135140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98977" cy="1143000"/>
          </a:xfrm>
        </p:spPr>
        <p:txBody>
          <a:bodyPr/>
          <a:lstStyle/>
          <a:p>
            <a:r>
              <a:rPr lang="en-US" dirty="0"/>
              <a:t>Components </a:t>
            </a:r>
          </a:p>
        </p:txBody>
      </p:sp>
      <p:sp>
        <p:nvSpPr>
          <p:cNvPr id="3" name="Content Placeholder 2"/>
          <p:cNvSpPr>
            <a:spLocks noGrp="1"/>
          </p:cNvSpPr>
          <p:nvPr>
            <p:ph idx="1"/>
          </p:nvPr>
        </p:nvSpPr>
        <p:spPr>
          <a:xfrm>
            <a:off x="457200" y="1600200"/>
            <a:ext cx="4776189" cy="4525963"/>
          </a:xfrm>
        </p:spPr>
        <p:txBody>
          <a:bodyPr/>
          <a:lstStyle/>
          <a:p>
            <a:r>
              <a:rPr lang="en-US" dirty="0"/>
              <a:t>Prior experience</a:t>
            </a:r>
          </a:p>
          <a:p>
            <a:r>
              <a:rPr lang="en-US" dirty="0"/>
              <a:t>Support needed </a:t>
            </a:r>
          </a:p>
          <a:p>
            <a:r>
              <a:rPr lang="en-US" dirty="0"/>
              <a:t>Just in time policies and procedures </a:t>
            </a:r>
          </a:p>
          <a:p>
            <a:r>
              <a:rPr lang="en-US" dirty="0"/>
              <a:t>Support, training, and professional development opportunities   </a:t>
            </a:r>
          </a:p>
        </p:txBody>
      </p:sp>
      <p:pic>
        <p:nvPicPr>
          <p:cNvPr id="5" name="Picture 4"/>
          <p:cNvPicPr>
            <a:picLocks noChangeAspect="1"/>
          </p:cNvPicPr>
          <p:nvPr/>
        </p:nvPicPr>
        <p:blipFill>
          <a:blip r:embed="rId3"/>
          <a:stretch>
            <a:fillRect/>
          </a:stretch>
        </p:blipFill>
        <p:spPr>
          <a:xfrm>
            <a:off x="4937837" y="1022887"/>
            <a:ext cx="4023750" cy="5257800"/>
          </a:xfrm>
          <a:prstGeom prst="rect">
            <a:avLst/>
          </a:prstGeom>
        </p:spPr>
      </p:pic>
    </p:spTree>
    <p:extLst>
      <p:ext uri="{BB962C8B-B14F-4D97-AF65-F5344CB8AC3E}">
        <p14:creationId xmlns:p14="http://schemas.microsoft.com/office/powerpoint/2010/main" val="19434104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Professional Development and Support Planner </a:t>
            </a:r>
          </a:p>
        </p:txBody>
      </p:sp>
      <p:pic>
        <p:nvPicPr>
          <p:cNvPr id="6" name="Picture 5"/>
          <p:cNvPicPr>
            <a:picLocks noChangeAspect="1"/>
          </p:cNvPicPr>
          <p:nvPr/>
        </p:nvPicPr>
        <p:blipFill>
          <a:blip r:embed="rId3"/>
          <a:stretch>
            <a:fillRect/>
          </a:stretch>
        </p:blipFill>
        <p:spPr>
          <a:xfrm>
            <a:off x="1015596" y="1590834"/>
            <a:ext cx="7070179" cy="4903331"/>
          </a:xfrm>
          <a:prstGeom prst="rect">
            <a:avLst/>
          </a:prstGeom>
        </p:spPr>
      </p:pic>
    </p:spTree>
    <p:extLst>
      <p:ext uri="{BB962C8B-B14F-4D97-AF65-F5344CB8AC3E}">
        <p14:creationId xmlns:p14="http://schemas.microsoft.com/office/powerpoint/2010/main" val="10568020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Developing Windsor Resources</a:t>
            </a:r>
          </a:p>
        </p:txBody>
      </p:sp>
      <p:sp>
        <p:nvSpPr>
          <p:cNvPr id="3" name="Content Placeholder 2"/>
          <p:cNvSpPr>
            <a:spLocks noGrp="1"/>
          </p:cNvSpPr>
          <p:nvPr>
            <p:ph idx="1"/>
          </p:nvPr>
        </p:nvSpPr>
        <p:spPr>
          <a:xfrm>
            <a:off x="457200" y="1600200"/>
            <a:ext cx="4122015" cy="4772025"/>
          </a:xfrm>
        </p:spPr>
        <p:txBody>
          <a:bodyPr>
            <a:normAutofit fontScale="92500" lnSpcReduction="20000"/>
          </a:bodyPr>
          <a:lstStyle/>
          <a:p>
            <a:pPr marL="0" indent="0">
              <a:buNone/>
            </a:pPr>
            <a:r>
              <a:rPr lang="en-CA" sz="3500" dirty="0"/>
              <a:t>Choose a group:</a:t>
            </a:r>
          </a:p>
          <a:p>
            <a:pPr marL="514350" indent="-514350">
              <a:buFont typeface="+mj-lt"/>
              <a:buAutoNum type="arabicPeriod"/>
            </a:pPr>
            <a:r>
              <a:rPr lang="en-CA" sz="3500" dirty="0"/>
              <a:t>Early Career Faculty</a:t>
            </a:r>
          </a:p>
          <a:p>
            <a:pPr marL="514350" indent="-514350">
              <a:buFont typeface="+mj-lt"/>
              <a:buAutoNum type="arabicPeriod"/>
            </a:pPr>
            <a:r>
              <a:rPr lang="en-CA" sz="3500" dirty="0"/>
              <a:t>Library Faculty</a:t>
            </a:r>
          </a:p>
          <a:p>
            <a:pPr marL="514350" indent="-514350">
              <a:buFont typeface="+mj-lt"/>
              <a:buAutoNum type="arabicPeriod"/>
            </a:pPr>
            <a:r>
              <a:rPr lang="en-CA" sz="3500" dirty="0"/>
              <a:t>Experienced Faculty</a:t>
            </a:r>
          </a:p>
          <a:p>
            <a:pPr marL="514350" indent="-514350">
              <a:buFont typeface="+mj-lt"/>
              <a:buAutoNum type="arabicPeriod"/>
            </a:pPr>
            <a:endParaRPr lang="en-CA" dirty="0"/>
          </a:p>
          <a:p>
            <a:r>
              <a:rPr lang="en-CA" sz="3500" dirty="0"/>
              <a:t>Identify questions and resources that would be useful for mentoring your population. </a:t>
            </a:r>
          </a:p>
          <a:p>
            <a:pPr marL="0" indent="0">
              <a:buNone/>
            </a:pPr>
            <a:endParaRPr lang="en-CA" sz="3000" i="1" dirty="0"/>
          </a:p>
          <a:p>
            <a:pPr marL="0" indent="0">
              <a:buNone/>
            </a:pPr>
            <a:endParaRPr lang="en-CA" dirty="0"/>
          </a:p>
        </p:txBody>
      </p:sp>
      <p:pic>
        <p:nvPicPr>
          <p:cNvPr id="14" name="Picture 13"/>
          <p:cNvPicPr>
            <a:picLocks noChangeAspect="1"/>
          </p:cNvPicPr>
          <p:nvPr/>
        </p:nvPicPr>
        <p:blipFill rotWithShape="1">
          <a:blip r:embed="rId3"/>
          <a:srcRect l="31094" t="21931" r="14687" b="10258"/>
          <a:stretch/>
        </p:blipFill>
        <p:spPr>
          <a:xfrm>
            <a:off x="4786313" y="1600200"/>
            <a:ext cx="3900487" cy="2742706"/>
          </a:xfrm>
          <a:prstGeom prst="rect">
            <a:avLst/>
          </a:prstGeom>
        </p:spPr>
      </p:pic>
      <p:sp>
        <p:nvSpPr>
          <p:cNvPr id="4" name="TextBox 3"/>
          <p:cNvSpPr txBox="1"/>
          <p:nvPr/>
        </p:nvSpPr>
        <p:spPr>
          <a:xfrm>
            <a:off x="4925542" y="4618506"/>
            <a:ext cx="3578715" cy="1508105"/>
          </a:xfrm>
          <a:prstGeom prst="rect">
            <a:avLst/>
          </a:prstGeom>
          <a:noFill/>
        </p:spPr>
        <p:txBody>
          <a:bodyPr wrap="square" rtlCol="0">
            <a:spAutoFit/>
          </a:bodyPr>
          <a:lstStyle/>
          <a:p>
            <a:endParaRPr lang="en-CA" sz="2000" dirty="0"/>
          </a:p>
          <a:p>
            <a:pPr marL="342900" indent="-342900">
              <a:buFont typeface="Arial"/>
              <a:buChar char="•"/>
            </a:pPr>
            <a:r>
              <a:rPr lang="en-CA" sz="2400" dirty="0"/>
              <a:t>Resources in your email!</a:t>
            </a:r>
          </a:p>
          <a:p>
            <a:pPr marL="285750" indent="-285750">
              <a:buFont typeface="Arial"/>
              <a:buChar char="•"/>
            </a:pPr>
            <a:r>
              <a:rPr lang="en-CA" sz="2400" dirty="0"/>
              <a:t>You may modify  the Sutherland resource</a:t>
            </a:r>
            <a:endParaRPr lang="en-US" sz="2400" dirty="0"/>
          </a:p>
        </p:txBody>
      </p:sp>
    </p:spTree>
    <p:extLst>
      <p:ext uri="{BB962C8B-B14F-4D97-AF65-F5344CB8AC3E}">
        <p14:creationId xmlns:p14="http://schemas.microsoft.com/office/powerpoint/2010/main" val="23719873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Windsor-Specific Resources</a:t>
            </a:r>
          </a:p>
        </p:txBody>
      </p:sp>
      <p:sp>
        <p:nvSpPr>
          <p:cNvPr id="3" name="Content Placeholder 2"/>
          <p:cNvSpPr>
            <a:spLocks noGrp="1"/>
          </p:cNvSpPr>
          <p:nvPr>
            <p:ph idx="1"/>
          </p:nvPr>
        </p:nvSpPr>
        <p:spPr/>
        <p:txBody>
          <a:bodyPr/>
          <a:lstStyle/>
          <a:p>
            <a:pPr marL="514350" indent="-514350">
              <a:buFont typeface="+mj-lt"/>
              <a:buAutoNum type="arabicPeriod"/>
            </a:pPr>
            <a:r>
              <a:rPr lang="en-CA" dirty="0"/>
              <a:t>Early Career Faculty</a:t>
            </a:r>
          </a:p>
          <a:p>
            <a:pPr marL="514350" indent="-514350">
              <a:buFont typeface="+mj-lt"/>
              <a:buAutoNum type="arabicPeriod"/>
            </a:pPr>
            <a:r>
              <a:rPr lang="en-CA" dirty="0"/>
              <a:t>Library Faculty</a:t>
            </a:r>
          </a:p>
          <a:p>
            <a:pPr marL="514350" indent="-514350">
              <a:buFont typeface="+mj-lt"/>
              <a:buAutoNum type="arabicPeriod"/>
            </a:pPr>
            <a:r>
              <a:rPr lang="en-CA" dirty="0"/>
              <a:t>Experienced Faculty</a:t>
            </a:r>
          </a:p>
          <a:p>
            <a:endParaRPr lang="en-C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147" y="3514725"/>
            <a:ext cx="4648782" cy="3171825"/>
          </a:xfrm>
          <a:prstGeom prst="rect">
            <a:avLst/>
          </a:prstGeom>
        </p:spPr>
      </p:pic>
    </p:spTree>
    <p:extLst>
      <p:ext uri="{BB962C8B-B14F-4D97-AF65-F5344CB8AC3E}">
        <p14:creationId xmlns:p14="http://schemas.microsoft.com/office/powerpoint/2010/main" val="14066143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BC8908-4072-6D49-8AED-B5D812B22B53}"/>
              </a:ext>
            </a:extLst>
          </p:cNvPr>
          <p:cNvSpPr>
            <a:spLocks noGrp="1"/>
          </p:cNvSpPr>
          <p:nvPr>
            <p:ph type="title"/>
          </p:nvPr>
        </p:nvSpPr>
        <p:spPr>
          <a:xfrm>
            <a:off x="480060" y="5039916"/>
            <a:ext cx="8183880" cy="809555"/>
          </a:xfrm>
        </p:spPr>
        <p:txBody>
          <a:bodyPr>
            <a:normAutofit/>
          </a:bodyPr>
          <a:lstStyle/>
          <a:p>
            <a:pPr algn="ctr"/>
            <a:r>
              <a:rPr lang="en-US" dirty="0"/>
              <a:t>Circle the wagons.</a:t>
            </a:r>
          </a:p>
        </p:txBody>
      </p:sp>
      <p:pic>
        <p:nvPicPr>
          <p:cNvPr id="3" name="Picture 2">
            <a:extLst>
              <a:ext uri="{FF2B5EF4-FFF2-40B4-BE49-F238E27FC236}">
                <a16:creationId xmlns="" xmlns:a16="http://schemas.microsoft.com/office/drawing/2014/main" id="{763D0773-4F02-3745-83A7-29E64684DDD6}"/>
              </a:ext>
            </a:extLst>
          </p:cNvPr>
          <p:cNvPicPr>
            <a:picLocks noChangeAspect="1"/>
          </p:cNvPicPr>
          <p:nvPr/>
        </p:nvPicPr>
        <p:blipFill rotWithShape="1">
          <a:blip r:embed="rId3"/>
          <a:srcRect t="7081" r="1" b="22312"/>
          <a:stretch/>
        </p:blipFill>
        <p:spPr>
          <a:xfrm>
            <a:off x="480060" y="1337311"/>
            <a:ext cx="8183880" cy="3627596"/>
          </a:xfrm>
          <a:prstGeom prst="rect">
            <a:avLst/>
          </a:prstGeom>
          <a:ln w="19050">
            <a:solidFill>
              <a:schemeClr val="tx1"/>
            </a:solidFill>
            <a:miter lim="800000"/>
          </a:ln>
        </p:spPr>
      </p:pic>
    </p:spTree>
    <p:extLst>
      <p:ext uri="{BB962C8B-B14F-4D97-AF65-F5344CB8AC3E}">
        <p14:creationId xmlns:p14="http://schemas.microsoft.com/office/powerpoint/2010/main" val="769198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Heavy"/>
        <a:ea typeface="Avenir Heavy"/>
        <a:cs typeface="Avenir Heavy"/>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1231</TotalTime>
  <Words>2246</Words>
  <Application>Microsoft Office PowerPoint</Application>
  <PresentationFormat>On-screen Show (4:3)</PresentationFormat>
  <Paragraphs>482</Paragraphs>
  <Slides>83</Slides>
  <Notes>55</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83</vt:i4>
      </vt:variant>
    </vt:vector>
  </HeadingPairs>
  <TitlesOfParts>
    <vt:vector size="97" baseType="lpstr">
      <vt:lpstr>ＭＳ Ｐゴシック</vt:lpstr>
      <vt:lpstr>Arial</vt:lpstr>
      <vt:lpstr>Avenir Book</vt:lpstr>
      <vt:lpstr>Avenir Heavy</vt:lpstr>
      <vt:lpstr>Avenir Light</vt:lpstr>
      <vt:lpstr>Bangla Sangam MN</vt:lpstr>
      <vt:lpstr>Calibri</vt:lpstr>
      <vt:lpstr>Courier New</vt:lpstr>
      <vt:lpstr>Helvetica</vt:lpstr>
      <vt:lpstr>Helvetica Light</vt:lpstr>
      <vt:lpstr>Mangal</vt:lpstr>
      <vt:lpstr>Times New Roman</vt:lpstr>
      <vt:lpstr>Office Theme</vt:lpstr>
      <vt:lpstr>New_Template1</vt:lpstr>
      <vt:lpstr>Better Living Through… </vt:lpstr>
      <vt:lpstr>PowerPoint Presentation</vt:lpstr>
      <vt:lpstr>PowerPoint Presentation</vt:lpstr>
      <vt:lpstr>A normal day at the office…</vt:lpstr>
      <vt:lpstr>What strategy do you use to break this news?</vt:lpstr>
      <vt:lpstr>Wait them out.</vt:lpstr>
      <vt:lpstr>Bury them in procedure.</vt:lpstr>
      <vt:lpstr>Blame the hierarchy.</vt:lpstr>
      <vt:lpstr>Circle the wagons.</vt:lpstr>
      <vt:lpstr>Defend academic freedom.</vt:lpstr>
      <vt:lpstr>Prey on the weak.</vt:lpstr>
      <vt:lpstr>Establish a good conspiracy theory.</vt:lpstr>
      <vt:lpstr>Dismiss the “facts.”</vt:lpstr>
      <vt:lpstr>Express concern for the University’s reputation.</vt:lpstr>
      <vt:lpstr>Hide the bodies.</vt:lpstr>
      <vt:lpstr>Obey the letter of the law.</vt:lpstr>
      <vt:lpstr>And last, but not least…</vt:lpstr>
      <vt:lpstr>Compare it – Unfavourably – to what U of T does.</vt:lpstr>
      <vt:lpstr>PowerPoint Presentation</vt:lpstr>
      <vt:lpstr>PowerPoint Presentation</vt:lpstr>
      <vt:lpstr>Hard to grasp</vt:lpstr>
      <vt:lpstr>PowerPoint Presentation</vt:lpstr>
      <vt:lpstr>Decentralized practice</vt:lpstr>
      <vt:lpstr>PowerPoint Presentation</vt:lpstr>
      <vt:lpstr>Multiple initiatives…</vt:lpstr>
      <vt:lpstr>Rapidly changing conditions</vt:lpstr>
      <vt:lpstr>Hierarchies  #programapproval #brokentelephone</vt:lpstr>
      <vt:lpstr>PowerPoint Presentation</vt:lpstr>
      <vt:lpstr>Networks</vt:lpstr>
      <vt:lpstr>PowerPoint Presentation</vt:lpstr>
      <vt:lpstr>Reflecting on Your Project(s)</vt:lpstr>
      <vt:lpstr>Strategies? </vt:lpstr>
      <vt:lpstr>Traction </vt:lpstr>
      <vt:lpstr>PowerPoint Presentation</vt:lpstr>
      <vt:lpstr>PowerPoint Presentation</vt:lpstr>
      <vt:lpstr>BREAK</vt:lpstr>
      <vt:lpstr>Making Learning Likely: Mentorship’s Many Forms   </vt:lpstr>
      <vt:lpstr>Your Experiences…</vt:lpstr>
      <vt:lpstr>From the Literature </vt:lpstr>
      <vt:lpstr>PowerPoint Presentation</vt:lpstr>
      <vt:lpstr>Many Models of Mentorship</vt:lpstr>
      <vt:lpstr>Does It Work?  </vt:lpstr>
      <vt:lpstr>Does It Work?  </vt:lpstr>
      <vt:lpstr>Slippery Bits</vt:lpstr>
      <vt:lpstr>Differences in Perception</vt:lpstr>
      <vt:lpstr>Best Predictors of Success</vt:lpstr>
      <vt:lpstr>Structural Factors </vt:lpstr>
      <vt:lpstr>Identifying Mentors</vt:lpstr>
      <vt:lpstr>Mentor Matching </vt:lpstr>
      <vt:lpstr>Mentoring Across Difference? </vt:lpstr>
      <vt:lpstr>Learning Across Difference </vt:lpstr>
      <vt:lpstr>Creating Learning-Oriented Contexts </vt:lpstr>
      <vt:lpstr>Why? </vt:lpstr>
      <vt:lpstr>Entry Points </vt:lpstr>
      <vt:lpstr>Making it Happen</vt:lpstr>
      <vt:lpstr>PowerPoint Presentation</vt:lpstr>
      <vt:lpstr>Performance Review</vt:lpstr>
      <vt:lpstr>Putting it In Perspective</vt:lpstr>
      <vt:lpstr>Performance Management</vt:lpstr>
      <vt:lpstr>Performance Management</vt:lpstr>
      <vt:lpstr>PERFORMANCE MANAGEMENT PART I</vt:lpstr>
      <vt:lpstr>PERFORMANCE MANAGEMENT PART II</vt:lpstr>
      <vt:lpstr>PERFORMANCE MANAGEMENT PART III</vt:lpstr>
      <vt:lpstr>PowerPoint Presentation</vt:lpstr>
      <vt:lpstr>Performance Reviews</vt:lpstr>
      <vt:lpstr>Preparing for The Review</vt:lpstr>
      <vt:lpstr>Conducting The Review</vt:lpstr>
      <vt:lpstr>AAU Heads Resources</vt:lpstr>
      <vt:lpstr>Performance Reviews Senate Bylaws</vt:lpstr>
      <vt:lpstr>Performance Reviews Senate Bylaws</vt:lpstr>
      <vt:lpstr>Performance Review Consequences</vt:lpstr>
      <vt:lpstr>Performance Reviews</vt:lpstr>
      <vt:lpstr>Performance Reviews</vt:lpstr>
      <vt:lpstr>Performance Reviews</vt:lpstr>
      <vt:lpstr>Lunch!</vt:lpstr>
      <vt:lpstr>Conversational Guide for Faculty Mentorship: Windsor Edition </vt:lpstr>
      <vt:lpstr>Resources</vt:lpstr>
      <vt:lpstr>PowerPoint Presentation</vt:lpstr>
      <vt:lpstr>Conversational Guides </vt:lpstr>
      <vt:lpstr>Components </vt:lpstr>
      <vt:lpstr>Professional Development and Support Planner </vt:lpstr>
      <vt:lpstr>Developing Windsor Resources</vt:lpstr>
      <vt:lpstr>Windsor-Specific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Living Through….</dc:title>
  <dc:creator>Beverley Hamilton</dc:creator>
  <cp:lastModifiedBy>Beverley Hamilton</cp:lastModifiedBy>
  <cp:revision>72</cp:revision>
  <dcterms:created xsi:type="dcterms:W3CDTF">2018-07-08T15:06:50Z</dcterms:created>
  <dcterms:modified xsi:type="dcterms:W3CDTF">2018-08-16T17:57:12Z</dcterms:modified>
</cp:coreProperties>
</file>