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xml" ContentType="application/vnd.openxmlformats-officedocument.presentationml.tags+xml"/>
  <Override PartName="/ppt/notesSlides/notesSlide21.xml" ContentType="application/vnd.openxmlformats-officedocument.presentationml.notesSlide+xml"/>
  <Override PartName="/ppt/tags/tag2.xml" ContentType="application/vnd.openxmlformats-officedocument.presentationml.tags+xml"/>
  <Override PartName="/ppt/notesSlides/notesSlide22.xml" ContentType="application/vnd.openxmlformats-officedocument.presentationml.notesSlide+xml"/>
  <Override PartName="/ppt/tags/tag3.xml" ContentType="application/vnd.openxmlformats-officedocument.presentationml.tags+xml"/>
  <Override PartName="/ppt/notesSlides/notesSlide23.xml" ContentType="application/vnd.openxmlformats-officedocument.presentationml.notesSlide+xml"/>
  <Override PartName="/ppt/tags/tag4.xml" ContentType="application/vnd.openxmlformats-officedocument.presentationml.tags+xml"/>
  <Override PartName="/ppt/notesSlides/notesSlide24.xml" ContentType="application/vnd.openxmlformats-officedocument.presentationml.notesSlide+xml"/>
  <Override PartName="/ppt/tags/tag5.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6.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5"/>
    <p:sldMasterId id="2147483661" r:id="rId6"/>
  </p:sldMasterIdLst>
  <p:notesMasterIdLst>
    <p:notesMasterId r:id="rId47"/>
  </p:notesMasterIdLst>
  <p:sldIdLst>
    <p:sldId id="257" r:id="rId7"/>
    <p:sldId id="331" r:id="rId8"/>
    <p:sldId id="390" r:id="rId9"/>
    <p:sldId id="293" r:id="rId10"/>
    <p:sldId id="319" r:id="rId11"/>
    <p:sldId id="389" r:id="rId12"/>
    <p:sldId id="320" r:id="rId13"/>
    <p:sldId id="327" r:id="rId14"/>
    <p:sldId id="308" r:id="rId15"/>
    <p:sldId id="386" r:id="rId16"/>
    <p:sldId id="314" r:id="rId17"/>
    <p:sldId id="317" r:id="rId18"/>
    <p:sldId id="318" r:id="rId19"/>
    <p:sldId id="316" r:id="rId20"/>
    <p:sldId id="392" r:id="rId21"/>
    <p:sldId id="289" r:id="rId22"/>
    <p:sldId id="397" r:id="rId23"/>
    <p:sldId id="398" r:id="rId24"/>
    <p:sldId id="396" r:id="rId25"/>
    <p:sldId id="393" r:id="rId26"/>
    <p:sldId id="323" r:id="rId27"/>
    <p:sldId id="324" r:id="rId28"/>
    <p:sldId id="325" r:id="rId29"/>
    <p:sldId id="326" r:id="rId30"/>
    <p:sldId id="310" r:id="rId31"/>
    <p:sldId id="383" r:id="rId32"/>
    <p:sldId id="261" r:id="rId33"/>
    <p:sldId id="262" r:id="rId34"/>
    <p:sldId id="263" r:id="rId35"/>
    <p:sldId id="384" r:id="rId36"/>
    <p:sldId id="395" r:id="rId37"/>
    <p:sldId id="259" r:id="rId38"/>
    <p:sldId id="366" r:id="rId39"/>
    <p:sldId id="364" r:id="rId40"/>
    <p:sldId id="363" r:id="rId41"/>
    <p:sldId id="360" r:id="rId42"/>
    <p:sldId id="362" r:id="rId43"/>
    <p:sldId id="387" r:id="rId44"/>
    <p:sldId id="273" r:id="rId45"/>
    <p:sldId id="391" r:id="rId46"/>
  </p:sldIdLst>
  <p:sldSz cx="9144000" cy="6858000" type="screen4x3"/>
  <p:notesSz cx="7004050" cy="929005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an Meloche"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F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F76134-0CD0-40C9-B3D0-6C32CFE8DF81}" v="1" dt="2024-03-19T13:38:02.0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7320" autoAdjust="0"/>
  </p:normalViewPr>
  <p:slideViewPr>
    <p:cSldViewPr snapToGrid="0">
      <p:cViewPr varScale="1">
        <p:scale>
          <a:sx n="55" d="100"/>
          <a:sy n="55" d="100"/>
        </p:scale>
        <p:origin x="2242" y="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microsoft.com/office/2016/11/relationships/changesInfo" Target="changesInfos/changesInfo1.xml"/><Relationship Id="rId5" Type="http://schemas.openxmlformats.org/officeDocument/2006/relationships/slideMaster" Target="slideMasters/slide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commentAuthors" Target="commentAuthors.xml"/><Relationship Id="rId8" Type="http://schemas.openxmlformats.org/officeDocument/2006/relationships/slide" Target="slides/slide2.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hryn Corby" userId="f6b6f2a0-82a2-47c1-ab04-7d19963e06cc" providerId="ADAL" clId="{6AF76134-0CD0-40C9-B3D0-6C32CFE8DF81}"/>
    <pc:docChg chg="custSel modSld">
      <pc:chgData name="Kathryn Corby" userId="f6b6f2a0-82a2-47c1-ab04-7d19963e06cc" providerId="ADAL" clId="{6AF76134-0CD0-40C9-B3D0-6C32CFE8DF81}" dt="2024-03-19T14:23:53.149" v="48" actId="6549"/>
      <pc:docMkLst>
        <pc:docMk/>
      </pc:docMkLst>
      <pc:sldChg chg="modNotes modNotesTx">
        <pc:chgData name="Kathryn Corby" userId="f6b6f2a0-82a2-47c1-ab04-7d19963e06cc" providerId="ADAL" clId="{6AF76134-0CD0-40C9-B3D0-6C32CFE8DF81}" dt="2024-03-19T13:38:02.110" v="33" actId="27636"/>
        <pc:sldMkLst>
          <pc:docMk/>
          <pc:sldMk cId="0" sldId="293"/>
        </pc:sldMkLst>
      </pc:sldChg>
      <pc:sldChg chg="modSp mod">
        <pc:chgData name="Kathryn Corby" userId="f6b6f2a0-82a2-47c1-ab04-7d19963e06cc" providerId="ADAL" clId="{6AF76134-0CD0-40C9-B3D0-6C32CFE8DF81}" dt="2024-03-19T13:38:05.453" v="47" actId="20577"/>
        <pc:sldMkLst>
          <pc:docMk/>
          <pc:sldMk cId="0" sldId="317"/>
        </pc:sldMkLst>
        <pc:spChg chg="mod">
          <ac:chgData name="Kathryn Corby" userId="f6b6f2a0-82a2-47c1-ab04-7d19963e06cc" providerId="ADAL" clId="{6AF76134-0CD0-40C9-B3D0-6C32CFE8DF81}" dt="2024-03-19T13:38:05.453" v="47" actId="20577"/>
          <ac:spMkLst>
            <pc:docMk/>
            <pc:sldMk cId="0" sldId="317"/>
            <ac:spMk id="22531" creationId="{8037A0B2-A2CC-9700-585E-6B46619A33D5}"/>
          </ac:spMkLst>
        </pc:spChg>
      </pc:sldChg>
      <pc:sldChg chg="modSp mod">
        <pc:chgData name="Kathryn Corby" userId="f6b6f2a0-82a2-47c1-ab04-7d19963e06cc" providerId="ADAL" clId="{6AF76134-0CD0-40C9-B3D0-6C32CFE8DF81}" dt="2024-03-19T14:23:53.149" v="48" actId="6549"/>
        <pc:sldMkLst>
          <pc:docMk/>
          <pc:sldMk cId="0" sldId="327"/>
        </pc:sldMkLst>
        <pc:spChg chg="mod">
          <ac:chgData name="Kathryn Corby" userId="f6b6f2a0-82a2-47c1-ab04-7d19963e06cc" providerId="ADAL" clId="{6AF76134-0CD0-40C9-B3D0-6C32CFE8DF81}" dt="2024-03-19T14:23:53.149" v="48" actId="6549"/>
          <ac:spMkLst>
            <pc:docMk/>
            <pc:sldMk cId="0" sldId="327"/>
            <ac:spMk id="16387" creationId="{C6D6F4F0-CE4D-7E17-3326-F5F69C327F24}"/>
          </ac:spMkLst>
        </pc:spChg>
      </pc:sldChg>
    </pc:docChg>
  </pc:docChgLst>
  <pc:docChgLst>
    <pc:chgData name="Natalie Bownes" userId="S::nbownes@uwindsor.ca::3983608e-121b-4a26-a4e9-0b056ca882e3" providerId="AD" clId="Web-{E8EEB5E0-07FC-FD77-2B55-05ECE37AEA1D}"/>
    <pc:docChg chg="addSld">
      <pc:chgData name="Natalie Bownes" userId="S::nbownes@uwindsor.ca::3983608e-121b-4a26-a4e9-0b056ca882e3" providerId="AD" clId="Web-{E8EEB5E0-07FC-FD77-2B55-05ECE37AEA1D}" dt="2024-03-15T20:46:08.978" v="0"/>
      <pc:docMkLst>
        <pc:docMk/>
      </pc:docMkLst>
      <pc:sldChg chg="add">
        <pc:chgData name="Natalie Bownes" userId="S::nbownes@uwindsor.ca::3983608e-121b-4a26-a4e9-0b056ca882e3" providerId="AD" clId="Web-{E8EEB5E0-07FC-FD77-2B55-05ECE37AEA1D}" dt="2024-03-15T20:46:08.978" v="0"/>
        <pc:sldMkLst>
          <pc:docMk/>
          <pc:sldMk cId="445509251" sldId="397"/>
        </pc:sldMkLst>
      </pc:sldChg>
    </pc:docChg>
  </pc:docChgLst>
  <pc:docChgLst>
    <pc:chgData name="Susan Rotondi-Moore" userId="8d095c8d-7b36-4533-a5f5-b2308bbf9470" providerId="ADAL" clId="{57FE2168-94F2-4CCD-8952-E50ED645DC61}"/>
    <pc:docChg chg="modSld">
      <pc:chgData name="Susan Rotondi-Moore" userId="8d095c8d-7b36-4533-a5f5-b2308bbf9470" providerId="ADAL" clId="{57FE2168-94F2-4CCD-8952-E50ED645DC61}" dt="2024-03-13T12:43:23.214" v="3" actId="20577"/>
      <pc:docMkLst>
        <pc:docMk/>
      </pc:docMkLst>
      <pc:sldChg chg="modSp mod">
        <pc:chgData name="Susan Rotondi-Moore" userId="8d095c8d-7b36-4533-a5f5-b2308bbf9470" providerId="ADAL" clId="{57FE2168-94F2-4CCD-8952-E50ED645DC61}" dt="2024-03-13T12:43:23.214" v="3" actId="20577"/>
        <pc:sldMkLst>
          <pc:docMk/>
          <pc:sldMk cId="0" sldId="261"/>
        </pc:sldMkLst>
        <pc:spChg chg="mod">
          <ac:chgData name="Susan Rotondi-Moore" userId="8d095c8d-7b36-4533-a5f5-b2308bbf9470" providerId="ADAL" clId="{57FE2168-94F2-4CCD-8952-E50ED645DC61}" dt="2024-03-13T12:43:23.214" v="3" actId="20577"/>
          <ac:spMkLst>
            <pc:docMk/>
            <pc:sldMk cId="0" sldId="261"/>
            <ac:spMk id="13314" creationId="{AE114C24-EFCF-E1C1-619C-A7516F264D01}"/>
          </ac:spMkLst>
        </pc:spChg>
      </pc:sldChg>
    </pc:docChg>
  </pc:docChgLst>
  <pc:docChgLst>
    <pc:chgData name="Natalie Bownes" userId="S::nbownes@uwindsor.ca::3983608e-121b-4a26-a4e9-0b056ca882e3" providerId="AD" clId="Web-{988343A6-625D-DCA4-B334-C50AE90EED8E}"/>
    <pc:docChg chg="modSld">
      <pc:chgData name="Natalie Bownes" userId="S::nbownes@uwindsor.ca::3983608e-121b-4a26-a4e9-0b056ca882e3" providerId="AD" clId="Web-{988343A6-625D-DCA4-B334-C50AE90EED8E}" dt="2024-03-15T20:50:16.465" v="79" actId="14100"/>
      <pc:docMkLst>
        <pc:docMk/>
      </pc:docMkLst>
      <pc:sldChg chg="modSp">
        <pc:chgData name="Natalie Bownes" userId="S::nbownes@uwindsor.ca::3983608e-121b-4a26-a4e9-0b056ca882e3" providerId="AD" clId="Web-{988343A6-625D-DCA4-B334-C50AE90EED8E}" dt="2024-03-15T20:49:48.105" v="57" actId="14100"/>
        <pc:sldMkLst>
          <pc:docMk/>
          <pc:sldMk cId="0" sldId="289"/>
        </pc:sldMkLst>
        <pc:spChg chg="mod">
          <ac:chgData name="Natalie Bownes" userId="S::nbownes@uwindsor.ca::3983608e-121b-4a26-a4e9-0b056ca882e3" providerId="AD" clId="Web-{988343A6-625D-DCA4-B334-C50AE90EED8E}" dt="2024-03-15T20:49:14.276" v="52" actId="14100"/>
          <ac:spMkLst>
            <pc:docMk/>
            <pc:sldMk cId="0" sldId="289"/>
            <ac:spMk id="31747" creationId="{60A8B34D-8C3B-3AFA-0BEF-885C776EF1DD}"/>
          </ac:spMkLst>
        </pc:spChg>
        <pc:picChg chg="mod">
          <ac:chgData name="Natalie Bownes" userId="S::nbownes@uwindsor.ca::3983608e-121b-4a26-a4e9-0b056ca882e3" providerId="AD" clId="Web-{988343A6-625D-DCA4-B334-C50AE90EED8E}" dt="2024-03-15T20:49:48.105" v="57" actId="14100"/>
          <ac:picMkLst>
            <pc:docMk/>
            <pc:sldMk cId="0" sldId="289"/>
            <ac:picMk id="31748" creationId="{B03AD968-A7C7-1061-4B87-E4CB92130AE9}"/>
          </ac:picMkLst>
        </pc:picChg>
      </pc:sldChg>
      <pc:sldChg chg="modSp">
        <pc:chgData name="Natalie Bownes" userId="S::nbownes@uwindsor.ca::3983608e-121b-4a26-a4e9-0b056ca882e3" providerId="AD" clId="Web-{988343A6-625D-DCA4-B334-C50AE90EED8E}" dt="2024-03-15T20:50:16.465" v="79" actId="14100"/>
        <pc:sldMkLst>
          <pc:docMk/>
          <pc:sldMk cId="445509251" sldId="397"/>
        </pc:sldMkLst>
        <pc:spChg chg="mod">
          <ac:chgData name="Natalie Bownes" userId="S::nbownes@uwindsor.ca::3983608e-121b-4a26-a4e9-0b056ca882e3" providerId="AD" clId="Web-{988343A6-625D-DCA4-B334-C50AE90EED8E}" dt="2024-03-15T20:50:16.465" v="79" actId="14100"/>
          <ac:spMkLst>
            <pc:docMk/>
            <pc:sldMk cId="445509251" sldId="397"/>
            <ac:spMk id="2" creationId="{54D12279-9EE3-F09C-DE3D-72C76E4408AB}"/>
          </ac:spMkLst>
        </pc:spChg>
      </pc:sldChg>
    </pc:docChg>
  </pc:docChgLst>
  <pc:docChgLst>
    <pc:chgData name="Katharine Maclean" userId="S::kmaclean@uwindsor.ca::83ac652a-1180-4576-bb4f-ba2d133749f2" providerId="AD" clId="Web-{06C10923-F678-83AC-B7ED-1790AFFAB57B}"/>
    <pc:docChg chg="modSld">
      <pc:chgData name="Katharine Maclean" userId="S::kmaclean@uwindsor.ca::83ac652a-1180-4576-bb4f-ba2d133749f2" providerId="AD" clId="Web-{06C10923-F678-83AC-B7ED-1790AFFAB57B}" dt="2024-03-12T19:57:25.944" v="19" actId="1076"/>
      <pc:docMkLst>
        <pc:docMk/>
      </pc:docMkLst>
      <pc:sldChg chg="modSp">
        <pc:chgData name="Katharine Maclean" userId="S::kmaclean@uwindsor.ca::83ac652a-1180-4576-bb4f-ba2d133749f2" providerId="AD" clId="Web-{06C10923-F678-83AC-B7ED-1790AFFAB57B}" dt="2024-03-12T19:34:12.458" v="3" actId="20577"/>
        <pc:sldMkLst>
          <pc:docMk/>
          <pc:sldMk cId="0" sldId="257"/>
        </pc:sldMkLst>
        <pc:spChg chg="mod">
          <ac:chgData name="Katharine Maclean" userId="S::kmaclean@uwindsor.ca::83ac652a-1180-4576-bb4f-ba2d133749f2" providerId="AD" clId="Web-{06C10923-F678-83AC-B7ED-1790AFFAB57B}" dt="2024-03-12T19:34:12.458" v="3" actId="20577"/>
          <ac:spMkLst>
            <pc:docMk/>
            <pc:sldMk cId="0" sldId="257"/>
            <ac:spMk id="3076" creationId="{4402401E-00E7-28C3-A6AC-AE32FA3C6303}"/>
          </ac:spMkLst>
        </pc:spChg>
      </pc:sldChg>
      <pc:sldChg chg="addSp delSp modSp">
        <pc:chgData name="Katharine Maclean" userId="S::kmaclean@uwindsor.ca::83ac652a-1180-4576-bb4f-ba2d133749f2" providerId="AD" clId="Web-{06C10923-F678-83AC-B7ED-1790AFFAB57B}" dt="2024-03-12T19:57:25.944" v="19" actId="1076"/>
        <pc:sldMkLst>
          <pc:docMk/>
          <pc:sldMk cId="0" sldId="393"/>
        </pc:sldMkLst>
        <pc:spChg chg="add del mod">
          <ac:chgData name="Katharine Maclean" userId="S::kmaclean@uwindsor.ca::83ac652a-1180-4576-bb4f-ba2d133749f2" providerId="AD" clId="Web-{06C10923-F678-83AC-B7ED-1790AFFAB57B}" dt="2024-03-12T19:57:14.194" v="16"/>
          <ac:spMkLst>
            <pc:docMk/>
            <pc:sldMk cId="0" sldId="393"/>
            <ac:spMk id="4" creationId="{DB99FE1A-C931-B0CB-11E2-79E773CE979B}"/>
          </ac:spMkLst>
        </pc:spChg>
        <pc:spChg chg="del mod">
          <ac:chgData name="Katharine Maclean" userId="S::kmaclean@uwindsor.ca::83ac652a-1180-4576-bb4f-ba2d133749f2" providerId="AD" clId="Web-{06C10923-F678-83AC-B7ED-1790AFFAB57B}" dt="2024-03-12T19:54:50.237" v="5"/>
          <ac:spMkLst>
            <pc:docMk/>
            <pc:sldMk cId="0" sldId="393"/>
            <ac:spMk id="33795" creationId="{CF785AB8-D9ED-9600-048E-BF06E7EC253F}"/>
          </ac:spMkLst>
        </pc:spChg>
        <pc:picChg chg="add del mod">
          <ac:chgData name="Katharine Maclean" userId="S::kmaclean@uwindsor.ca::83ac652a-1180-4576-bb4f-ba2d133749f2" providerId="AD" clId="Web-{06C10923-F678-83AC-B7ED-1790AFFAB57B}" dt="2024-03-12T19:56:16.942" v="9"/>
          <ac:picMkLst>
            <pc:docMk/>
            <pc:sldMk cId="0" sldId="393"/>
            <ac:picMk id="2" creationId="{02534635-36D1-3973-1828-F5767A96DB1E}"/>
          </ac:picMkLst>
        </pc:picChg>
        <pc:picChg chg="add mod">
          <ac:chgData name="Katharine Maclean" userId="S::kmaclean@uwindsor.ca::83ac652a-1180-4576-bb4f-ba2d133749f2" providerId="AD" clId="Web-{06C10923-F678-83AC-B7ED-1790AFFAB57B}" dt="2024-03-12T19:57:25.944" v="19" actId="1076"/>
          <ac:picMkLst>
            <pc:docMk/>
            <pc:sldMk cId="0" sldId="393"/>
            <ac:picMk id="3" creationId="{48CD341F-7F6E-676B-7871-0347E34D6CD3}"/>
          </ac:picMkLst>
        </pc:picChg>
      </pc:sldChg>
    </pc:docChg>
  </pc:docChgLst>
  <pc:docChgLst>
    <pc:chgData name="Natalie Bownes" userId="S::nbownes@uwindsor.ca::3983608e-121b-4a26-a4e9-0b056ca882e3" providerId="AD" clId="Web-{FBB7A7B4-900D-E97C-F432-ACC26EDD19F2}"/>
    <pc:docChg chg="modSld sldOrd">
      <pc:chgData name="Natalie Bownes" userId="S::nbownes@uwindsor.ca::3983608e-121b-4a26-a4e9-0b056ca882e3" providerId="AD" clId="Web-{FBB7A7B4-900D-E97C-F432-ACC26EDD19F2}" dt="2024-03-15T20:54:57.330" v="219" actId="20577"/>
      <pc:docMkLst>
        <pc:docMk/>
      </pc:docMkLst>
      <pc:sldChg chg="modSp ord">
        <pc:chgData name="Natalie Bownes" userId="S::nbownes@uwindsor.ca::3983608e-121b-4a26-a4e9-0b056ca882e3" providerId="AD" clId="Web-{FBB7A7B4-900D-E97C-F432-ACC26EDD19F2}" dt="2024-03-15T20:54:57.330" v="219" actId="20577"/>
        <pc:sldMkLst>
          <pc:docMk/>
          <pc:sldMk cId="445509251" sldId="397"/>
        </pc:sldMkLst>
        <pc:spChg chg="mod">
          <ac:chgData name="Natalie Bownes" userId="S::nbownes@uwindsor.ca::3983608e-121b-4a26-a4e9-0b056ca882e3" providerId="AD" clId="Web-{FBB7A7B4-900D-E97C-F432-ACC26EDD19F2}" dt="2024-03-15T20:54:57.330" v="219" actId="20577"/>
          <ac:spMkLst>
            <pc:docMk/>
            <pc:sldMk cId="445509251" sldId="397"/>
            <ac:spMk id="2" creationId="{54D12279-9EE3-F09C-DE3D-72C76E4408AB}"/>
          </ac:spMkLst>
        </pc:spChg>
        <pc:spChg chg="mod">
          <ac:chgData name="Natalie Bownes" userId="S::nbownes@uwindsor.ca::3983608e-121b-4a26-a4e9-0b056ca882e3" providerId="AD" clId="Web-{FBB7A7B4-900D-E97C-F432-ACC26EDD19F2}" dt="2024-03-15T20:54:18.782" v="213" actId="14100"/>
          <ac:spMkLst>
            <pc:docMk/>
            <pc:sldMk cId="445509251" sldId="397"/>
            <ac:spMk id="3" creationId="{72F01AC1-CEF8-83AC-D4BA-77520077DC09}"/>
          </ac:spMkLst>
        </pc:spChg>
        <pc:picChg chg="mod">
          <ac:chgData name="Natalie Bownes" userId="S::nbownes@uwindsor.ca::3983608e-121b-4a26-a4e9-0b056ca882e3" providerId="AD" clId="Web-{FBB7A7B4-900D-E97C-F432-ACC26EDD19F2}" dt="2024-03-15T20:54:23.798" v="214" actId="1076"/>
          <ac:picMkLst>
            <pc:docMk/>
            <pc:sldMk cId="445509251" sldId="397"/>
            <ac:picMk id="1026" creationId="{0DA2D32A-B06C-2C9F-29B2-078B7CA0C9B0}"/>
          </ac:picMkLst>
        </pc:picChg>
      </pc:sldChg>
    </pc:docChg>
  </pc:docChgLst>
  <pc:docChgLst>
    <pc:chgData name="Katharine Maclean" userId="83ac652a-1180-4576-bb4f-ba2d133749f2" providerId="ADAL" clId="{EBEB00DD-E60D-465C-960B-03A3B9D64A96}"/>
    <pc:docChg chg="undo custSel delSld modSld sldOrd">
      <pc:chgData name="Katharine Maclean" userId="83ac652a-1180-4576-bb4f-ba2d133749f2" providerId="ADAL" clId="{EBEB00DD-E60D-465C-960B-03A3B9D64A96}" dt="2024-03-14T13:33:51.947" v="4412" actId="478"/>
      <pc:docMkLst>
        <pc:docMk/>
      </pc:docMkLst>
      <pc:sldChg chg="modNotesTx">
        <pc:chgData name="Katharine Maclean" userId="83ac652a-1180-4576-bb4f-ba2d133749f2" providerId="ADAL" clId="{EBEB00DD-E60D-465C-960B-03A3B9D64A96}" dt="2024-03-13T20:47:59.189" v="1843" actId="20577"/>
        <pc:sldMkLst>
          <pc:docMk/>
          <pc:sldMk cId="0" sldId="259"/>
        </pc:sldMkLst>
      </pc:sldChg>
      <pc:sldChg chg="modSp mod modNotesTx">
        <pc:chgData name="Katharine Maclean" userId="83ac652a-1180-4576-bb4f-ba2d133749f2" providerId="ADAL" clId="{EBEB00DD-E60D-465C-960B-03A3B9D64A96}" dt="2024-03-13T19:20:09.370" v="1804" actId="20577"/>
        <pc:sldMkLst>
          <pc:docMk/>
          <pc:sldMk cId="0" sldId="261"/>
        </pc:sldMkLst>
        <pc:spChg chg="mod">
          <ac:chgData name="Katharine Maclean" userId="83ac652a-1180-4576-bb4f-ba2d133749f2" providerId="ADAL" clId="{EBEB00DD-E60D-465C-960B-03A3B9D64A96}" dt="2024-03-13T18:41:13.457" v="482" actId="20577"/>
          <ac:spMkLst>
            <pc:docMk/>
            <pc:sldMk cId="0" sldId="261"/>
            <ac:spMk id="13314" creationId="{AE114C24-EFCF-E1C1-619C-A7516F264D01}"/>
          </ac:spMkLst>
        </pc:spChg>
      </pc:sldChg>
      <pc:sldChg chg="modSp mod modNotesTx">
        <pc:chgData name="Katharine Maclean" userId="83ac652a-1180-4576-bb4f-ba2d133749f2" providerId="ADAL" clId="{EBEB00DD-E60D-465C-960B-03A3B9D64A96}" dt="2024-03-13T19:18:41.437" v="1796" actId="20577"/>
        <pc:sldMkLst>
          <pc:docMk/>
          <pc:sldMk cId="0" sldId="262"/>
        </pc:sldMkLst>
        <pc:spChg chg="mod">
          <ac:chgData name="Katharine Maclean" userId="83ac652a-1180-4576-bb4f-ba2d133749f2" providerId="ADAL" clId="{EBEB00DD-E60D-465C-960B-03A3B9D64A96}" dt="2024-03-13T18:39:36.957" v="367" actId="113"/>
          <ac:spMkLst>
            <pc:docMk/>
            <pc:sldMk cId="0" sldId="262"/>
            <ac:spMk id="50180" creationId="{8528635A-77EB-627E-5CED-F04B67170A91}"/>
          </ac:spMkLst>
        </pc:spChg>
        <pc:spChg chg="mod">
          <ac:chgData name="Katharine Maclean" userId="83ac652a-1180-4576-bb4f-ba2d133749f2" providerId="ADAL" clId="{EBEB00DD-E60D-465C-960B-03A3B9D64A96}" dt="2024-03-13T18:40:17.026" v="428" actId="114"/>
          <ac:spMkLst>
            <pc:docMk/>
            <pc:sldMk cId="0" sldId="262"/>
            <ac:spMk id="50182" creationId="{4FF362D7-05E8-2925-625D-D047223FA944}"/>
          </ac:spMkLst>
        </pc:spChg>
      </pc:sldChg>
      <pc:sldChg chg="modSp mod modNotesTx">
        <pc:chgData name="Katharine Maclean" userId="83ac652a-1180-4576-bb4f-ba2d133749f2" providerId="ADAL" clId="{EBEB00DD-E60D-465C-960B-03A3B9D64A96}" dt="2024-03-13T19:20:38.034" v="1806"/>
        <pc:sldMkLst>
          <pc:docMk/>
          <pc:sldMk cId="0" sldId="263"/>
        </pc:sldMkLst>
        <pc:spChg chg="mod">
          <ac:chgData name="Katharine Maclean" userId="83ac652a-1180-4576-bb4f-ba2d133749f2" providerId="ADAL" clId="{EBEB00DD-E60D-465C-960B-03A3B9D64A96}" dt="2024-03-13T18:43:00.467" v="483" actId="33524"/>
          <ac:spMkLst>
            <pc:docMk/>
            <pc:sldMk cId="0" sldId="263"/>
            <ac:spMk id="52227" creationId="{E5B36386-FF88-99DF-7AE2-DA2B429017A2}"/>
          </ac:spMkLst>
        </pc:spChg>
      </pc:sldChg>
      <pc:sldChg chg="modSp mod">
        <pc:chgData name="Katharine Maclean" userId="83ac652a-1180-4576-bb4f-ba2d133749f2" providerId="ADAL" clId="{EBEB00DD-E60D-465C-960B-03A3B9D64A96}" dt="2024-03-13T18:45:43.954" v="487" actId="6549"/>
        <pc:sldMkLst>
          <pc:docMk/>
          <pc:sldMk cId="0" sldId="273"/>
        </pc:sldMkLst>
        <pc:spChg chg="mod">
          <ac:chgData name="Katharine Maclean" userId="83ac652a-1180-4576-bb4f-ba2d133749f2" providerId="ADAL" clId="{EBEB00DD-E60D-465C-960B-03A3B9D64A96}" dt="2024-03-13T18:45:43.954" v="487" actId="6549"/>
          <ac:spMkLst>
            <pc:docMk/>
            <pc:sldMk cId="0" sldId="273"/>
            <ac:spMk id="74755" creationId="{D3549C8F-3A9D-325A-0D6A-FB3094F36D5D}"/>
          </ac:spMkLst>
        </pc:spChg>
      </pc:sldChg>
      <pc:sldChg chg="modSp mod modNotesTx">
        <pc:chgData name="Katharine Maclean" userId="83ac652a-1180-4576-bb4f-ba2d133749f2" providerId="ADAL" clId="{EBEB00DD-E60D-465C-960B-03A3B9D64A96}" dt="2024-03-13T19:15:48.329" v="1788" actId="122"/>
        <pc:sldMkLst>
          <pc:docMk/>
          <pc:sldMk cId="0" sldId="310"/>
        </pc:sldMkLst>
        <pc:spChg chg="mod">
          <ac:chgData name="Katharine Maclean" userId="83ac652a-1180-4576-bb4f-ba2d133749f2" providerId="ADAL" clId="{EBEB00DD-E60D-465C-960B-03A3B9D64A96}" dt="2024-03-13T19:15:48.329" v="1788" actId="122"/>
          <ac:spMkLst>
            <pc:docMk/>
            <pc:sldMk cId="0" sldId="310"/>
            <ac:spMk id="45058" creationId="{3F09EF05-C383-F002-6C04-2AE95E87EB7A}"/>
          </ac:spMkLst>
        </pc:spChg>
      </pc:sldChg>
      <pc:sldChg chg="modSp mod modNotesTx">
        <pc:chgData name="Katharine Maclean" userId="83ac652a-1180-4576-bb4f-ba2d133749f2" providerId="ADAL" clId="{EBEB00DD-E60D-465C-960B-03A3B9D64A96}" dt="2024-03-13T19:04:15.032" v="1412" actId="20577"/>
        <pc:sldMkLst>
          <pc:docMk/>
          <pc:sldMk cId="0" sldId="323"/>
        </pc:sldMkLst>
        <pc:spChg chg="mod">
          <ac:chgData name="Katharine Maclean" userId="83ac652a-1180-4576-bb4f-ba2d133749f2" providerId="ADAL" clId="{EBEB00DD-E60D-465C-960B-03A3B9D64A96}" dt="2024-03-13T18:00:41.316" v="197" actId="5793"/>
          <ac:spMkLst>
            <pc:docMk/>
            <pc:sldMk cId="0" sldId="323"/>
            <ac:spMk id="35842" creationId="{62552B07-3611-BCBE-DF0A-F395FC9AE2B7}"/>
          </ac:spMkLst>
        </pc:spChg>
        <pc:picChg chg="mod">
          <ac:chgData name="Katharine Maclean" userId="83ac652a-1180-4576-bb4f-ba2d133749f2" providerId="ADAL" clId="{EBEB00DD-E60D-465C-960B-03A3B9D64A96}" dt="2024-03-13T18:00:20.831" v="182" actId="14100"/>
          <ac:picMkLst>
            <pc:docMk/>
            <pc:sldMk cId="0" sldId="323"/>
            <ac:picMk id="35843" creationId="{038E5233-D417-EC10-8768-EBF56D88F685}"/>
          </ac:picMkLst>
        </pc:picChg>
      </pc:sldChg>
      <pc:sldChg chg="modNotesTx">
        <pc:chgData name="Katharine Maclean" userId="83ac652a-1180-4576-bb4f-ba2d133749f2" providerId="ADAL" clId="{EBEB00DD-E60D-465C-960B-03A3B9D64A96}" dt="2024-03-13T19:09:47.671" v="1756" actId="20577"/>
        <pc:sldMkLst>
          <pc:docMk/>
          <pc:sldMk cId="0" sldId="324"/>
        </pc:sldMkLst>
      </pc:sldChg>
      <pc:sldChg chg="modNotesTx">
        <pc:chgData name="Katharine Maclean" userId="83ac652a-1180-4576-bb4f-ba2d133749f2" providerId="ADAL" clId="{EBEB00DD-E60D-465C-960B-03A3B9D64A96}" dt="2024-03-13T19:11:04.811" v="1764" actId="20577"/>
        <pc:sldMkLst>
          <pc:docMk/>
          <pc:sldMk cId="0" sldId="325"/>
        </pc:sldMkLst>
      </pc:sldChg>
      <pc:sldChg chg="modNotesTx">
        <pc:chgData name="Katharine Maclean" userId="83ac652a-1180-4576-bb4f-ba2d133749f2" providerId="ADAL" clId="{EBEB00DD-E60D-465C-960B-03A3B9D64A96}" dt="2024-03-13T19:12:13.186" v="1775" actId="20577"/>
        <pc:sldMkLst>
          <pc:docMk/>
          <pc:sldMk cId="0" sldId="326"/>
        </pc:sldMkLst>
      </pc:sldChg>
      <pc:sldChg chg="addSp delSp modSp mod delAnim modAnim modNotesTx">
        <pc:chgData name="Katharine Maclean" userId="83ac652a-1180-4576-bb4f-ba2d133749f2" providerId="ADAL" clId="{EBEB00DD-E60D-465C-960B-03A3B9D64A96}" dt="2024-03-14T13:33:51.947" v="4412" actId="478"/>
        <pc:sldMkLst>
          <pc:docMk/>
          <pc:sldMk cId="0" sldId="360"/>
        </pc:sldMkLst>
        <pc:spChg chg="mod">
          <ac:chgData name="Katharine Maclean" userId="83ac652a-1180-4576-bb4f-ba2d133749f2" providerId="ADAL" clId="{EBEB00DD-E60D-465C-960B-03A3B9D64A96}" dt="2024-03-14T13:10:03.123" v="3048" actId="26606"/>
          <ac:spMkLst>
            <pc:docMk/>
            <pc:sldMk cId="0" sldId="360"/>
            <ac:spMk id="25602" creationId="{57A57A5E-A1D3-1BEF-7956-DA83738D1D7A}"/>
          </ac:spMkLst>
        </pc:spChg>
        <pc:picChg chg="add del mod">
          <ac:chgData name="Katharine Maclean" userId="83ac652a-1180-4576-bb4f-ba2d133749f2" providerId="ADAL" clId="{EBEB00DD-E60D-465C-960B-03A3B9D64A96}" dt="2024-03-14T13:33:51.947" v="4412" actId="478"/>
          <ac:picMkLst>
            <pc:docMk/>
            <pc:sldMk cId="0" sldId="360"/>
            <ac:picMk id="2" creationId="{5D4CB33F-9205-D05E-A439-09C072DB1D9F}"/>
          </ac:picMkLst>
        </pc:picChg>
        <pc:picChg chg="mod">
          <ac:chgData name="Katharine Maclean" userId="83ac652a-1180-4576-bb4f-ba2d133749f2" providerId="ADAL" clId="{EBEB00DD-E60D-465C-960B-03A3B9D64A96}" dt="2024-03-14T13:10:09.862" v="3049" actId="1076"/>
          <ac:picMkLst>
            <pc:docMk/>
            <pc:sldMk cId="0" sldId="360"/>
            <ac:picMk id="64515" creationId="{B2DA9E8C-F922-4710-BD45-AAD3E0B99CB0}"/>
          </ac:picMkLst>
        </pc:picChg>
      </pc:sldChg>
      <pc:sldChg chg="modSp mod modNotesTx">
        <pc:chgData name="Katharine Maclean" userId="83ac652a-1180-4576-bb4f-ba2d133749f2" providerId="ADAL" clId="{EBEB00DD-E60D-465C-960B-03A3B9D64A96}" dt="2024-03-14T13:31:47.878" v="4229" actId="20577"/>
        <pc:sldMkLst>
          <pc:docMk/>
          <pc:sldMk cId="0" sldId="362"/>
        </pc:sldMkLst>
        <pc:spChg chg="mod">
          <ac:chgData name="Katharine Maclean" userId="83ac652a-1180-4576-bb4f-ba2d133749f2" providerId="ADAL" clId="{EBEB00DD-E60D-465C-960B-03A3B9D64A96}" dt="2024-03-14T13:10:22.753" v="3052" actId="26606"/>
          <ac:spMkLst>
            <pc:docMk/>
            <pc:sldMk cId="0" sldId="362"/>
            <ac:spMk id="27650" creationId="{DBAACF92-57F7-4A4D-560F-0EADA7B2D5B7}"/>
          </ac:spMkLst>
        </pc:spChg>
        <pc:picChg chg="mod">
          <ac:chgData name="Katharine Maclean" userId="83ac652a-1180-4576-bb4f-ba2d133749f2" providerId="ADAL" clId="{EBEB00DD-E60D-465C-960B-03A3B9D64A96}" dt="2024-03-14T13:10:24.783" v="3053" actId="1076"/>
          <ac:picMkLst>
            <pc:docMk/>
            <pc:sldMk cId="0" sldId="362"/>
            <ac:picMk id="70659" creationId="{E9CE3F32-A15C-EE07-E81B-12FA65235AB0}"/>
          </ac:picMkLst>
        </pc:picChg>
      </pc:sldChg>
      <pc:sldChg chg="modSp mod ord modNotesTx">
        <pc:chgData name="Katharine Maclean" userId="83ac652a-1180-4576-bb4f-ba2d133749f2" providerId="ADAL" clId="{EBEB00DD-E60D-465C-960B-03A3B9D64A96}" dt="2024-03-14T13:20:35.477" v="3522" actId="20577"/>
        <pc:sldMkLst>
          <pc:docMk/>
          <pc:sldMk cId="0" sldId="363"/>
        </pc:sldMkLst>
        <pc:spChg chg="mod">
          <ac:chgData name="Katharine Maclean" userId="83ac652a-1180-4576-bb4f-ba2d133749f2" providerId="ADAL" clId="{EBEB00DD-E60D-465C-960B-03A3B9D64A96}" dt="2024-03-14T13:10:16.936" v="3050" actId="26606"/>
          <ac:spMkLst>
            <pc:docMk/>
            <pc:sldMk cId="0" sldId="363"/>
            <ac:spMk id="28674" creationId="{C977DED2-B5B4-AFA0-511F-B3C6A8BB60D9}"/>
          </ac:spMkLst>
        </pc:spChg>
        <pc:picChg chg="mod">
          <ac:chgData name="Katharine Maclean" userId="83ac652a-1180-4576-bb4f-ba2d133749f2" providerId="ADAL" clId="{EBEB00DD-E60D-465C-960B-03A3B9D64A96}" dt="2024-03-14T13:10:20.143" v="3051" actId="1076"/>
          <ac:picMkLst>
            <pc:docMk/>
            <pc:sldMk cId="0" sldId="363"/>
            <ac:picMk id="66563" creationId="{692DA3E9-A846-F567-14B3-EF30EDCDEB03}"/>
          </ac:picMkLst>
        </pc:picChg>
      </pc:sldChg>
      <pc:sldChg chg="modSp mod ord modNotesTx">
        <pc:chgData name="Katharine Maclean" userId="83ac652a-1180-4576-bb4f-ba2d133749f2" providerId="ADAL" clId="{EBEB00DD-E60D-465C-960B-03A3B9D64A96}" dt="2024-03-14T13:10:40.517" v="3057" actId="1076"/>
        <pc:sldMkLst>
          <pc:docMk/>
          <pc:sldMk cId="0" sldId="364"/>
        </pc:sldMkLst>
        <pc:spChg chg="mod">
          <ac:chgData name="Katharine Maclean" userId="83ac652a-1180-4576-bb4f-ba2d133749f2" providerId="ADAL" clId="{EBEB00DD-E60D-465C-960B-03A3B9D64A96}" dt="2024-03-14T13:10:38.457" v="3056" actId="26606"/>
          <ac:spMkLst>
            <pc:docMk/>
            <pc:sldMk cId="0" sldId="364"/>
            <ac:spMk id="29698" creationId="{34056AE8-86C3-4197-F79A-E3912B32B921}"/>
          </ac:spMkLst>
        </pc:spChg>
        <pc:picChg chg="mod">
          <ac:chgData name="Katharine Maclean" userId="83ac652a-1180-4576-bb4f-ba2d133749f2" providerId="ADAL" clId="{EBEB00DD-E60D-465C-960B-03A3B9D64A96}" dt="2024-03-14T13:10:40.517" v="3057" actId="1076"/>
          <ac:picMkLst>
            <pc:docMk/>
            <pc:sldMk cId="0" sldId="364"/>
            <ac:picMk id="68611" creationId="{F24A16A6-5BB8-05ED-A435-D9D1C1E615B1}"/>
          </ac:picMkLst>
        </pc:picChg>
      </pc:sldChg>
      <pc:sldChg chg="modSp mod modNotesTx">
        <pc:chgData name="Katharine Maclean" userId="83ac652a-1180-4576-bb4f-ba2d133749f2" providerId="ADAL" clId="{EBEB00DD-E60D-465C-960B-03A3B9D64A96}" dt="2024-03-14T13:10:48.085" v="3059" actId="1076"/>
        <pc:sldMkLst>
          <pc:docMk/>
          <pc:sldMk cId="0" sldId="366"/>
        </pc:sldMkLst>
        <pc:spChg chg="mod">
          <ac:chgData name="Katharine Maclean" userId="83ac652a-1180-4576-bb4f-ba2d133749f2" providerId="ADAL" clId="{EBEB00DD-E60D-465C-960B-03A3B9D64A96}" dt="2024-03-14T13:10:45.398" v="3058" actId="26606"/>
          <ac:spMkLst>
            <pc:docMk/>
            <pc:sldMk cId="0" sldId="366"/>
            <ac:spMk id="31746" creationId="{E59BB1B8-E8E8-5481-9667-42D8E8A3818B}"/>
          </ac:spMkLst>
        </pc:spChg>
        <pc:picChg chg="mod">
          <ac:chgData name="Katharine Maclean" userId="83ac652a-1180-4576-bb4f-ba2d133749f2" providerId="ADAL" clId="{EBEB00DD-E60D-465C-960B-03A3B9D64A96}" dt="2024-03-14T13:10:48.085" v="3059" actId="1076"/>
          <ac:picMkLst>
            <pc:docMk/>
            <pc:sldMk cId="0" sldId="366"/>
            <ac:picMk id="60419" creationId="{F3F91DC7-D6D6-8D1D-44FC-75F27DBAB15A}"/>
          </ac:picMkLst>
        </pc:picChg>
      </pc:sldChg>
      <pc:sldChg chg="del">
        <pc:chgData name="Katharine Maclean" userId="83ac652a-1180-4576-bb4f-ba2d133749f2" providerId="ADAL" clId="{EBEB00DD-E60D-465C-960B-03A3B9D64A96}" dt="2024-03-13T18:56:04.076" v="488" actId="2696"/>
        <pc:sldMkLst>
          <pc:docMk/>
          <pc:sldMk cId="0" sldId="368"/>
        </pc:sldMkLst>
      </pc:sldChg>
      <pc:sldChg chg="modNotesTx">
        <pc:chgData name="Katharine Maclean" userId="83ac652a-1180-4576-bb4f-ba2d133749f2" providerId="ADAL" clId="{EBEB00DD-E60D-465C-960B-03A3B9D64A96}" dt="2024-03-13T19:16:55.357" v="1792" actId="20577"/>
        <pc:sldMkLst>
          <pc:docMk/>
          <pc:sldMk cId="0" sldId="383"/>
        </pc:sldMkLst>
      </pc:sldChg>
      <pc:sldChg chg="modSp mod modNotesTx">
        <pc:chgData name="Katharine Maclean" userId="83ac652a-1180-4576-bb4f-ba2d133749f2" providerId="ADAL" clId="{EBEB00DD-E60D-465C-960B-03A3B9D64A96}" dt="2024-03-13T20:47:18.197" v="1839" actId="20577"/>
        <pc:sldMkLst>
          <pc:docMk/>
          <pc:sldMk cId="0" sldId="384"/>
        </pc:sldMkLst>
        <pc:spChg chg="mod">
          <ac:chgData name="Katharine Maclean" userId="83ac652a-1180-4576-bb4f-ba2d133749f2" providerId="ADAL" clId="{EBEB00DD-E60D-465C-960B-03A3B9D64A96}" dt="2024-03-13T19:28:08.345" v="1816" actId="114"/>
          <ac:spMkLst>
            <pc:docMk/>
            <pc:sldMk cId="0" sldId="384"/>
            <ac:spMk id="52227" creationId="{33672BCB-F08F-2E4A-01AC-4022DFCEE883}"/>
          </ac:spMkLst>
        </pc:spChg>
      </pc:sldChg>
      <pc:sldChg chg="modNotesTx">
        <pc:chgData name="Katharine Maclean" userId="83ac652a-1180-4576-bb4f-ba2d133749f2" providerId="ADAL" clId="{EBEB00DD-E60D-465C-960B-03A3B9D64A96}" dt="2024-03-14T13:33:05.754" v="4411" actId="20577"/>
        <pc:sldMkLst>
          <pc:docMk/>
          <pc:sldMk cId="0" sldId="387"/>
        </pc:sldMkLst>
      </pc:sldChg>
      <pc:sldChg chg="modNotesTx">
        <pc:chgData name="Katharine Maclean" userId="83ac652a-1180-4576-bb4f-ba2d133749f2" providerId="ADAL" clId="{EBEB00DD-E60D-465C-960B-03A3B9D64A96}" dt="2024-03-13T19:01:53.923" v="1360" actId="20577"/>
        <pc:sldMkLst>
          <pc:docMk/>
          <pc:sldMk cId="0" sldId="393"/>
        </pc:sldMkLst>
      </pc:sldChg>
      <pc:sldChg chg="modNotesTx">
        <pc:chgData name="Katharine Maclean" userId="83ac652a-1180-4576-bb4f-ba2d133749f2" providerId="ADAL" clId="{EBEB00DD-E60D-465C-960B-03A3B9D64A96}" dt="2024-03-13T20:47:33.540" v="1840"/>
        <pc:sldMkLst>
          <pc:docMk/>
          <pc:sldMk cId="0" sldId="395"/>
        </pc:sldMkLst>
      </pc:sldChg>
    </pc:docChg>
  </pc:docChgLst>
  <pc:docChgLst>
    <pc:chgData name="Natalie Bownes" userId="S::nbownes@uwindsor.ca::3983608e-121b-4a26-a4e9-0b056ca882e3" providerId="AD" clId="Web-{05B9CE33-BD9C-8961-D0B5-277A0BE5030C}"/>
    <pc:docChg chg="modSld">
      <pc:chgData name="Natalie Bownes" userId="S::nbownes@uwindsor.ca::3983608e-121b-4a26-a4e9-0b056ca882e3" providerId="AD" clId="Web-{05B9CE33-BD9C-8961-D0B5-277A0BE5030C}" dt="2024-03-15T21:45:39.382" v="2" actId="20577"/>
      <pc:docMkLst>
        <pc:docMk/>
      </pc:docMkLst>
      <pc:sldChg chg="modSp">
        <pc:chgData name="Natalie Bownes" userId="S::nbownes@uwindsor.ca::3983608e-121b-4a26-a4e9-0b056ca882e3" providerId="AD" clId="Web-{05B9CE33-BD9C-8961-D0B5-277A0BE5030C}" dt="2024-03-15T21:45:39.382" v="2" actId="20577"/>
        <pc:sldMkLst>
          <pc:docMk/>
          <pc:sldMk cId="3961084257" sldId="398"/>
        </pc:sldMkLst>
        <pc:spChg chg="mod">
          <ac:chgData name="Natalie Bownes" userId="S::nbownes@uwindsor.ca::3983608e-121b-4a26-a4e9-0b056ca882e3" providerId="AD" clId="Web-{05B9CE33-BD9C-8961-D0B5-277A0BE5030C}" dt="2024-03-15T21:45:39.382" v="2" actId="20577"/>
          <ac:spMkLst>
            <pc:docMk/>
            <pc:sldMk cId="3961084257" sldId="398"/>
            <ac:spMk id="3" creationId="{72F01AC1-CEF8-83AC-D4BA-77520077DC09}"/>
          </ac:spMkLst>
        </pc:spChg>
      </pc:sldChg>
    </pc:docChg>
  </pc:docChgLst>
  <pc:docChgLst>
    <pc:chgData name="Natalie Bownes" userId="S::nbownes@uwindsor.ca::3983608e-121b-4a26-a4e9-0b056ca882e3" providerId="AD" clId="Web-{995E04B4-64D7-69AF-495F-12C8DEEEB40E}"/>
    <pc:docChg chg="addSld modSld">
      <pc:chgData name="Natalie Bownes" userId="S::nbownes@uwindsor.ca::3983608e-121b-4a26-a4e9-0b056ca882e3" providerId="AD" clId="Web-{995E04B4-64D7-69AF-495F-12C8DEEEB40E}" dt="2024-03-15T20:43:36.199" v="6"/>
      <pc:docMkLst>
        <pc:docMk/>
      </pc:docMkLst>
      <pc:sldChg chg="delSp add">
        <pc:chgData name="Natalie Bownes" userId="S::nbownes@uwindsor.ca::3983608e-121b-4a26-a4e9-0b056ca882e3" providerId="AD" clId="Web-{995E04B4-64D7-69AF-495F-12C8DEEEB40E}" dt="2024-03-15T20:43:36.199" v="6"/>
        <pc:sldMkLst>
          <pc:docMk/>
          <pc:sldMk cId="2835707985" sldId="256"/>
        </pc:sldMkLst>
        <pc:picChg chg="del">
          <ac:chgData name="Natalie Bownes" userId="S::nbownes@uwindsor.ca::3983608e-121b-4a26-a4e9-0b056ca882e3" providerId="AD" clId="Web-{995E04B4-64D7-69AF-495F-12C8DEEEB40E}" dt="2024-03-15T20:43:36.199" v="6"/>
          <ac:picMkLst>
            <pc:docMk/>
            <pc:sldMk cId="2835707985" sldId="256"/>
            <ac:picMk id="1026" creationId="{0DA2D32A-B06C-2C9F-29B2-078B7CA0C9B0}"/>
          </ac:picMkLst>
        </pc:picChg>
      </pc:sldChg>
      <pc:sldChg chg="modNotes">
        <pc:chgData name="Natalie Bownes" userId="S::nbownes@uwindsor.ca::3983608e-121b-4a26-a4e9-0b056ca882e3" providerId="AD" clId="Web-{995E04B4-64D7-69AF-495F-12C8DEEEB40E}" dt="2024-03-15T20:42:22.400" v="3"/>
        <pc:sldMkLst>
          <pc:docMk/>
          <pc:sldMk cId="0" sldId="289"/>
        </pc:sldMkLst>
      </pc:sldChg>
      <pc:sldChg chg="new">
        <pc:chgData name="Natalie Bownes" userId="S::nbownes@uwindsor.ca::3983608e-121b-4a26-a4e9-0b056ca882e3" providerId="AD" clId="Web-{995E04B4-64D7-69AF-495F-12C8DEEEB40E}" dt="2024-03-15T20:43:01.823" v="4"/>
        <pc:sldMkLst>
          <pc:docMk/>
          <pc:sldMk cId="4088720803" sldId="396"/>
        </pc:sldMkLst>
      </pc:sldChg>
    </pc:docChg>
  </pc:docChgLst>
  <pc:docChgLst>
    <pc:chgData name="Natalie Bownes" userId="3983608e-121b-4a26-a4e9-0b056ca882e3" providerId="ADAL" clId="{A709DDDC-A204-4B8D-8DBC-9D85CF75C05B}"/>
    <pc:docChg chg="undo custSel addSld delSld modSld sldOrd">
      <pc:chgData name="Natalie Bownes" userId="3983608e-121b-4a26-a4e9-0b056ca882e3" providerId="ADAL" clId="{A709DDDC-A204-4B8D-8DBC-9D85CF75C05B}" dt="2024-03-15T21:29:24.256" v="471" actId="20577"/>
      <pc:docMkLst>
        <pc:docMk/>
      </pc:docMkLst>
      <pc:sldChg chg="del">
        <pc:chgData name="Natalie Bownes" userId="3983608e-121b-4a26-a4e9-0b056ca882e3" providerId="ADAL" clId="{A709DDDC-A204-4B8D-8DBC-9D85CF75C05B}" dt="2024-03-15T20:58:50.123" v="90" actId="2696"/>
        <pc:sldMkLst>
          <pc:docMk/>
          <pc:sldMk cId="2835707985" sldId="256"/>
        </pc:sldMkLst>
      </pc:sldChg>
      <pc:sldChg chg="addSp delSp modSp mod modClrScheme chgLayout">
        <pc:chgData name="Natalie Bownes" userId="3983608e-121b-4a26-a4e9-0b056ca882e3" providerId="ADAL" clId="{A709DDDC-A204-4B8D-8DBC-9D85CF75C05B}" dt="2024-03-15T21:23:45.643" v="411" actId="27636"/>
        <pc:sldMkLst>
          <pc:docMk/>
          <pc:sldMk cId="4088720803" sldId="396"/>
        </pc:sldMkLst>
        <pc:spChg chg="add del mod">
          <ac:chgData name="Natalie Bownes" userId="3983608e-121b-4a26-a4e9-0b056ca882e3" providerId="ADAL" clId="{A709DDDC-A204-4B8D-8DBC-9D85CF75C05B}" dt="2024-03-15T21:22:33.164" v="367" actId="255"/>
          <ac:spMkLst>
            <pc:docMk/>
            <pc:sldMk cId="4088720803" sldId="396"/>
            <ac:spMk id="2" creationId="{041B0296-73A3-1525-BAB0-FD70858E34DE}"/>
          </ac:spMkLst>
        </pc:spChg>
        <pc:spChg chg="add del mod">
          <ac:chgData name="Natalie Bownes" userId="3983608e-121b-4a26-a4e9-0b056ca882e3" providerId="ADAL" clId="{A709DDDC-A204-4B8D-8DBC-9D85CF75C05B}" dt="2024-03-15T21:23:45.643" v="411" actId="27636"/>
          <ac:spMkLst>
            <pc:docMk/>
            <pc:sldMk cId="4088720803" sldId="396"/>
            <ac:spMk id="3" creationId="{19C48F71-092F-4D53-2EC8-F64EC11B0FAD}"/>
          </ac:spMkLst>
        </pc:spChg>
        <pc:picChg chg="add mod">
          <ac:chgData name="Natalie Bownes" userId="3983608e-121b-4a26-a4e9-0b056ca882e3" providerId="ADAL" clId="{A709DDDC-A204-4B8D-8DBC-9D85CF75C05B}" dt="2024-03-15T20:59:40.988" v="103" actId="26606"/>
          <ac:picMkLst>
            <pc:docMk/>
            <pc:sldMk cId="4088720803" sldId="396"/>
            <ac:picMk id="4" creationId="{28878F73-3498-86E8-7672-90E893193E19}"/>
          </ac:picMkLst>
        </pc:picChg>
        <pc:picChg chg="add mod">
          <ac:chgData name="Natalie Bownes" userId="3983608e-121b-4a26-a4e9-0b056ca882e3" providerId="ADAL" clId="{A709DDDC-A204-4B8D-8DBC-9D85CF75C05B}" dt="2024-03-15T21:22:41.111" v="370" actId="14100"/>
          <ac:picMkLst>
            <pc:docMk/>
            <pc:sldMk cId="4088720803" sldId="396"/>
            <ac:picMk id="5" creationId="{C00DB278-7830-4F47-371F-EF90791EBE34}"/>
          </ac:picMkLst>
        </pc:picChg>
      </pc:sldChg>
      <pc:sldChg chg="modSp mod setBg modClrScheme chgLayout">
        <pc:chgData name="Natalie Bownes" userId="3983608e-121b-4a26-a4e9-0b056ca882e3" providerId="ADAL" clId="{A709DDDC-A204-4B8D-8DBC-9D85CF75C05B}" dt="2024-03-15T21:25:36.207" v="429" actId="14100"/>
        <pc:sldMkLst>
          <pc:docMk/>
          <pc:sldMk cId="445509251" sldId="397"/>
        </pc:sldMkLst>
        <pc:spChg chg="mod">
          <ac:chgData name="Natalie Bownes" userId="3983608e-121b-4a26-a4e9-0b056ca882e3" providerId="ADAL" clId="{A709DDDC-A204-4B8D-8DBC-9D85CF75C05B}" dt="2024-03-15T21:25:29.944" v="428" actId="113"/>
          <ac:spMkLst>
            <pc:docMk/>
            <pc:sldMk cId="445509251" sldId="397"/>
            <ac:spMk id="2" creationId="{54D12279-9EE3-F09C-DE3D-72C76E4408AB}"/>
          </ac:spMkLst>
        </pc:spChg>
        <pc:spChg chg="mod ord">
          <ac:chgData name="Natalie Bownes" userId="3983608e-121b-4a26-a4e9-0b056ca882e3" providerId="ADAL" clId="{A709DDDC-A204-4B8D-8DBC-9D85CF75C05B}" dt="2024-03-15T21:25:36.207" v="429" actId="14100"/>
          <ac:spMkLst>
            <pc:docMk/>
            <pc:sldMk cId="445509251" sldId="397"/>
            <ac:spMk id="3" creationId="{72F01AC1-CEF8-83AC-D4BA-77520077DC09}"/>
          </ac:spMkLst>
        </pc:spChg>
        <pc:picChg chg="mod">
          <ac:chgData name="Natalie Bownes" userId="3983608e-121b-4a26-a4e9-0b056ca882e3" providerId="ADAL" clId="{A709DDDC-A204-4B8D-8DBC-9D85CF75C05B}" dt="2024-03-15T21:16:22.368" v="152" actId="26606"/>
          <ac:picMkLst>
            <pc:docMk/>
            <pc:sldMk cId="445509251" sldId="397"/>
            <ac:picMk id="1026" creationId="{0DA2D32A-B06C-2C9F-29B2-078B7CA0C9B0}"/>
          </ac:picMkLst>
        </pc:picChg>
      </pc:sldChg>
      <pc:sldChg chg="addSp delSp modSp add mod ord">
        <pc:chgData name="Natalie Bownes" userId="3983608e-121b-4a26-a4e9-0b056ca882e3" providerId="ADAL" clId="{A709DDDC-A204-4B8D-8DBC-9D85CF75C05B}" dt="2024-03-15T21:29:24.256" v="471" actId="20577"/>
        <pc:sldMkLst>
          <pc:docMk/>
          <pc:sldMk cId="3961084257" sldId="398"/>
        </pc:sldMkLst>
        <pc:spChg chg="mod">
          <ac:chgData name="Natalie Bownes" userId="3983608e-121b-4a26-a4e9-0b056ca882e3" providerId="ADAL" clId="{A709DDDC-A204-4B8D-8DBC-9D85CF75C05B}" dt="2024-03-15T21:25:10.802" v="427" actId="26606"/>
          <ac:spMkLst>
            <pc:docMk/>
            <pc:sldMk cId="3961084257" sldId="398"/>
            <ac:spMk id="2" creationId="{54D12279-9EE3-F09C-DE3D-72C76E4408AB}"/>
          </ac:spMkLst>
        </pc:spChg>
        <pc:spChg chg="mod">
          <ac:chgData name="Natalie Bownes" userId="3983608e-121b-4a26-a4e9-0b056ca882e3" providerId="ADAL" clId="{A709DDDC-A204-4B8D-8DBC-9D85CF75C05B}" dt="2024-03-15T21:29:24.256" v="471" actId="20577"/>
          <ac:spMkLst>
            <pc:docMk/>
            <pc:sldMk cId="3961084257" sldId="398"/>
            <ac:spMk id="3" creationId="{72F01AC1-CEF8-83AC-D4BA-77520077DC09}"/>
          </ac:spMkLst>
        </pc:spChg>
        <pc:spChg chg="add del">
          <ac:chgData name="Natalie Bownes" userId="3983608e-121b-4a26-a4e9-0b056ca882e3" providerId="ADAL" clId="{A709DDDC-A204-4B8D-8DBC-9D85CF75C05B}" dt="2024-03-15T21:25:10.802" v="427" actId="26606"/>
          <ac:spMkLst>
            <pc:docMk/>
            <pc:sldMk cId="3961084257" sldId="398"/>
            <ac:spMk id="1031" creationId="{C2B4C0C7-2745-46BE-B15F-E50582545365}"/>
          </ac:spMkLst>
        </pc:spChg>
        <pc:spChg chg="add del">
          <ac:chgData name="Natalie Bownes" userId="3983608e-121b-4a26-a4e9-0b056ca882e3" providerId="ADAL" clId="{A709DDDC-A204-4B8D-8DBC-9D85CF75C05B}" dt="2024-03-15T21:25:10.802" v="427" actId="26606"/>
          <ac:spMkLst>
            <pc:docMk/>
            <pc:sldMk cId="3961084257" sldId="398"/>
            <ac:spMk id="1042" creationId="{75CC5FF6-C911-4883-B5F7-F5F3E29A8BDE}"/>
          </ac:spMkLst>
        </pc:spChg>
        <pc:spChg chg="add del">
          <ac:chgData name="Natalie Bownes" userId="3983608e-121b-4a26-a4e9-0b056ca882e3" providerId="ADAL" clId="{A709DDDC-A204-4B8D-8DBC-9D85CF75C05B}" dt="2024-03-15T21:25:10.802" v="427" actId="26606"/>
          <ac:spMkLst>
            <pc:docMk/>
            <pc:sldMk cId="3961084257" sldId="398"/>
            <ac:spMk id="1044" creationId="{84E2200F-ED39-40A1-A6F7-65A45ED6D752}"/>
          </ac:spMkLst>
        </pc:spChg>
        <pc:spChg chg="add del">
          <ac:chgData name="Natalie Bownes" userId="3983608e-121b-4a26-a4e9-0b056ca882e3" providerId="ADAL" clId="{A709DDDC-A204-4B8D-8DBC-9D85CF75C05B}" dt="2024-03-15T21:25:10.802" v="427" actId="26606"/>
          <ac:spMkLst>
            <pc:docMk/>
            <pc:sldMk cId="3961084257" sldId="398"/>
            <ac:spMk id="1054" creationId="{B163B796-84D7-4069-93D0-7A496A03AA19}"/>
          </ac:spMkLst>
        </pc:spChg>
        <pc:spChg chg="add del">
          <ac:chgData name="Natalie Bownes" userId="3983608e-121b-4a26-a4e9-0b056ca882e3" providerId="ADAL" clId="{A709DDDC-A204-4B8D-8DBC-9D85CF75C05B}" dt="2024-03-15T21:25:10.802" v="427" actId="26606"/>
          <ac:spMkLst>
            <pc:docMk/>
            <pc:sldMk cId="3961084257" sldId="398"/>
            <ac:spMk id="1062" creationId="{A4AE5E3E-9489-4D5A-A458-72C3E481CB83}"/>
          </ac:spMkLst>
        </pc:spChg>
        <pc:grpChg chg="add del">
          <ac:chgData name="Natalie Bownes" userId="3983608e-121b-4a26-a4e9-0b056ca882e3" providerId="ADAL" clId="{A709DDDC-A204-4B8D-8DBC-9D85CF75C05B}" dt="2024-03-15T21:25:10.802" v="427" actId="26606"/>
          <ac:grpSpMkLst>
            <pc:docMk/>
            <pc:sldMk cId="3961084257" sldId="398"/>
            <ac:grpSpMk id="1033" creationId="{89D8939B-D984-4564-B942-51C44F623C98}"/>
          </ac:grpSpMkLst>
        </pc:grpChg>
        <pc:grpChg chg="add del">
          <ac:chgData name="Natalie Bownes" userId="3983608e-121b-4a26-a4e9-0b056ca882e3" providerId="ADAL" clId="{A709DDDC-A204-4B8D-8DBC-9D85CF75C05B}" dt="2024-03-15T21:25:10.802" v="427" actId="26606"/>
          <ac:grpSpMkLst>
            <pc:docMk/>
            <pc:sldMk cId="3961084257" sldId="398"/>
            <ac:grpSpMk id="1046" creationId="{A4DC59FE-95C7-4792-8613-8387631B1D38}"/>
          </ac:grpSpMkLst>
        </pc:grpChg>
        <pc:grpChg chg="add del">
          <ac:chgData name="Natalie Bownes" userId="3983608e-121b-4a26-a4e9-0b056ca882e3" providerId="ADAL" clId="{A709DDDC-A204-4B8D-8DBC-9D85CF75C05B}" dt="2024-03-15T21:25:10.802" v="427" actId="26606"/>
          <ac:grpSpMkLst>
            <pc:docMk/>
            <pc:sldMk cId="3961084257" sldId="398"/>
            <ac:grpSpMk id="1056" creationId="{87A77F8F-E829-4314-9F44-36169F7548CE}"/>
          </ac:grpSpMkLst>
        </pc:grpChg>
        <pc:grpChg chg="add del">
          <ac:chgData name="Natalie Bownes" userId="3983608e-121b-4a26-a4e9-0b056ca882e3" providerId="ADAL" clId="{A709DDDC-A204-4B8D-8DBC-9D85CF75C05B}" dt="2024-03-15T21:25:10.802" v="427" actId="26606"/>
          <ac:grpSpMkLst>
            <pc:docMk/>
            <pc:sldMk cId="3961084257" sldId="398"/>
            <ac:grpSpMk id="1064" creationId="{0E88FC08-D56F-45D4-AC54-B89F64697BE4}"/>
          </ac:grpSpMkLst>
        </pc:grpChg>
        <pc:grpChg chg="add del">
          <ac:chgData name="Natalie Bownes" userId="3983608e-121b-4a26-a4e9-0b056ca882e3" providerId="ADAL" clId="{A709DDDC-A204-4B8D-8DBC-9D85CF75C05B}" dt="2024-03-15T21:25:10.802" v="427" actId="26606"/>
          <ac:grpSpMkLst>
            <pc:docMk/>
            <pc:sldMk cId="3961084257" sldId="398"/>
            <ac:grpSpMk id="1070" creationId="{B138BDDD-D054-4F0A-BB1F-9D016848D623}"/>
          </ac:grpSpMkLst>
        </pc:grpChg>
        <pc:picChg chg="mod ord">
          <ac:chgData name="Natalie Bownes" userId="3983608e-121b-4a26-a4e9-0b056ca882e3" providerId="ADAL" clId="{A709DDDC-A204-4B8D-8DBC-9D85CF75C05B}" dt="2024-03-15T21:25:10.802" v="427" actId="26606"/>
          <ac:picMkLst>
            <pc:docMk/>
            <pc:sldMk cId="3961084257" sldId="398"/>
            <ac:picMk id="1026" creationId="{0DA2D32A-B06C-2C9F-29B2-078B7CA0C9B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1855E2F-080D-B451-1570-8207075530B7}"/>
              </a:ext>
            </a:extLst>
          </p:cNvPr>
          <p:cNvSpPr>
            <a:spLocks noGrp="1"/>
          </p:cNvSpPr>
          <p:nvPr>
            <p:ph type="hdr" sz="quarter"/>
          </p:nvPr>
        </p:nvSpPr>
        <p:spPr>
          <a:xfrm>
            <a:off x="0" y="0"/>
            <a:ext cx="3035300" cy="466725"/>
          </a:xfrm>
          <a:prstGeom prst="rect">
            <a:avLst/>
          </a:prstGeom>
        </p:spPr>
        <p:txBody>
          <a:bodyPr vert="horz" lIns="93104" tIns="46552" rIns="93104" bIns="46552" rtlCol="0"/>
          <a:lstStyle>
            <a:lvl1pPr algn="l">
              <a:defRPr sz="1200"/>
            </a:lvl1pPr>
          </a:lstStyle>
          <a:p>
            <a:pPr>
              <a:defRPr/>
            </a:pPr>
            <a:endParaRPr lang="en-CA"/>
          </a:p>
        </p:txBody>
      </p:sp>
      <p:sp>
        <p:nvSpPr>
          <p:cNvPr id="3" name="Date Placeholder 2">
            <a:extLst>
              <a:ext uri="{FF2B5EF4-FFF2-40B4-BE49-F238E27FC236}">
                <a16:creationId xmlns:a16="http://schemas.microsoft.com/office/drawing/2014/main" id="{0BCD7B38-3170-55C4-F865-A8505FDA22EE}"/>
              </a:ext>
            </a:extLst>
          </p:cNvPr>
          <p:cNvSpPr>
            <a:spLocks noGrp="1"/>
          </p:cNvSpPr>
          <p:nvPr>
            <p:ph type="dt" idx="1"/>
          </p:nvPr>
        </p:nvSpPr>
        <p:spPr>
          <a:xfrm>
            <a:off x="3967163" y="0"/>
            <a:ext cx="3035300" cy="466725"/>
          </a:xfrm>
          <a:prstGeom prst="rect">
            <a:avLst/>
          </a:prstGeom>
        </p:spPr>
        <p:txBody>
          <a:bodyPr vert="horz" lIns="93104" tIns="46552" rIns="93104" bIns="46552" rtlCol="0"/>
          <a:lstStyle>
            <a:lvl1pPr algn="r">
              <a:defRPr sz="1200"/>
            </a:lvl1pPr>
          </a:lstStyle>
          <a:p>
            <a:pPr>
              <a:defRPr/>
            </a:pPr>
            <a:fld id="{D39939B5-3461-462C-B523-5C51ECB12863}" type="datetimeFigureOut">
              <a:rPr lang="en-CA"/>
              <a:pPr>
                <a:defRPr/>
              </a:pPr>
              <a:t>2024-03-19</a:t>
            </a:fld>
            <a:endParaRPr lang="en-CA"/>
          </a:p>
        </p:txBody>
      </p:sp>
      <p:sp>
        <p:nvSpPr>
          <p:cNvPr id="4" name="Slide Image Placeholder 3">
            <a:extLst>
              <a:ext uri="{FF2B5EF4-FFF2-40B4-BE49-F238E27FC236}">
                <a16:creationId xmlns:a16="http://schemas.microsoft.com/office/drawing/2014/main" id="{3B859D0A-6928-71CA-DF3C-452608986F56}"/>
              </a:ext>
            </a:extLst>
          </p:cNvPr>
          <p:cNvSpPr>
            <a:spLocks noGrp="1" noRot="1" noChangeAspect="1"/>
          </p:cNvSpPr>
          <p:nvPr>
            <p:ph type="sldImg" idx="2"/>
          </p:nvPr>
        </p:nvSpPr>
        <p:spPr>
          <a:xfrm>
            <a:off x="1411288" y="1160463"/>
            <a:ext cx="4181475" cy="3136900"/>
          </a:xfrm>
          <a:prstGeom prst="rect">
            <a:avLst/>
          </a:prstGeom>
          <a:noFill/>
          <a:ln w="12700">
            <a:solidFill>
              <a:prstClr val="black"/>
            </a:solidFill>
          </a:ln>
        </p:spPr>
        <p:txBody>
          <a:bodyPr vert="horz" lIns="93104" tIns="46552" rIns="93104" bIns="46552" rtlCol="0" anchor="ctr"/>
          <a:lstStyle/>
          <a:p>
            <a:pPr lvl="0"/>
            <a:endParaRPr lang="en-CA" noProof="0"/>
          </a:p>
        </p:txBody>
      </p:sp>
      <p:sp>
        <p:nvSpPr>
          <p:cNvPr id="5" name="Notes Placeholder 4">
            <a:extLst>
              <a:ext uri="{FF2B5EF4-FFF2-40B4-BE49-F238E27FC236}">
                <a16:creationId xmlns:a16="http://schemas.microsoft.com/office/drawing/2014/main" id="{C3E70E85-270D-B6A3-4768-49B8556CF85E}"/>
              </a:ext>
            </a:extLst>
          </p:cNvPr>
          <p:cNvSpPr>
            <a:spLocks noGrp="1"/>
          </p:cNvSpPr>
          <p:nvPr>
            <p:ph type="body" sz="quarter" idx="3"/>
          </p:nvPr>
        </p:nvSpPr>
        <p:spPr>
          <a:xfrm>
            <a:off x="700088" y="4470400"/>
            <a:ext cx="5603875" cy="3659188"/>
          </a:xfrm>
          <a:prstGeom prst="rect">
            <a:avLst/>
          </a:prstGeom>
        </p:spPr>
        <p:txBody>
          <a:bodyPr vert="horz" lIns="93104" tIns="46552" rIns="93104" bIns="46552"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CA" noProof="0"/>
          </a:p>
        </p:txBody>
      </p:sp>
      <p:sp>
        <p:nvSpPr>
          <p:cNvPr id="6" name="Footer Placeholder 5">
            <a:extLst>
              <a:ext uri="{FF2B5EF4-FFF2-40B4-BE49-F238E27FC236}">
                <a16:creationId xmlns:a16="http://schemas.microsoft.com/office/drawing/2014/main" id="{F3F811E6-976E-572B-94FB-25F52B0B7C2F}"/>
              </a:ext>
            </a:extLst>
          </p:cNvPr>
          <p:cNvSpPr>
            <a:spLocks noGrp="1"/>
          </p:cNvSpPr>
          <p:nvPr>
            <p:ph type="ftr" sz="quarter" idx="4"/>
          </p:nvPr>
        </p:nvSpPr>
        <p:spPr>
          <a:xfrm>
            <a:off x="0" y="8823325"/>
            <a:ext cx="3035300" cy="466725"/>
          </a:xfrm>
          <a:prstGeom prst="rect">
            <a:avLst/>
          </a:prstGeom>
        </p:spPr>
        <p:txBody>
          <a:bodyPr vert="horz" lIns="93104" tIns="46552" rIns="93104" bIns="46552" rtlCol="0" anchor="b"/>
          <a:lstStyle>
            <a:lvl1pPr algn="l">
              <a:defRPr sz="1200"/>
            </a:lvl1pPr>
          </a:lstStyle>
          <a:p>
            <a:pPr>
              <a:defRPr/>
            </a:pPr>
            <a:endParaRPr lang="en-CA"/>
          </a:p>
        </p:txBody>
      </p:sp>
      <p:sp>
        <p:nvSpPr>
          <p:cNvPr id="7" name="Slide Number Placeholder 6">
            <a:extLst>
              <a:ext uri="{FF2B5EF4-FFF2-40B4-BE49-F238E27FC236}">
                <a16:creationId xmlns:a16="http://schemas.microsoft.com/office/drawing/2014/main" id="{A6068139-30AF-F841-A322-8A1AFE4300B2}"/>
              </a:ext>
            </a:extLst>
          </p:cNvPr>
          <p:cNvSpPr>
            <a:spLocks noGrp="1"/>
          </p:cNvSpPr>
          <p:nvPr>
            <p:ph type="sldNum" sz="quarter" idx="5"/>
          </p:nvPr>
        </p:nvSpPr>
        <p:spPr>
          <a:xfrm>
            <a:off x="3967163" y="8823325"/>
            <a:ext cx="3035300" cy="466725"/>
          </a:xfrm>
          <a:prstGeom prst="rect">
            <a:avLst/>
          </a:prstGeom>
        </p:spPr>
        <p:txBody>
          <a:bodyPr vert="horz" wrap="square" lIns="93104" tIns="46552" rIns="93104" bIns="46552" numCol="1" anchor="b" anchorCtr="0" compatLnSpc="1">
            <a:prstTxWarp prst="textNoShape">
              <a:avLst/>
            </a:prstTxWarp>
          </a:bodyPr>
          <a:lstStyle>
            <a:lvl1pPr algn="r">
              <a:defRPr sz="1200"/>
            </a:lvl1pPr>
          </a:lstStyle>
          <a:p>
            <a:pPr>
              <a:defRPr/>
            </a:pPr>
            <a:fld id="{A65AC304-20A4-4C5A-B938-F1B0BA0BC1D1}" type="slidenum">
              <a:rPr lang="en-CA" altLang="en-US"/>
              <a:pPr>
                <a:defRPr/>
              </a:pPr>
              <a:t>‹#›</a:t>
            </a:fld>
            <a:endParaRPr lang="en-CA"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native-land.ca/"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40C2BC8-5635-443A-A74C-D8F50213F87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AD59C0DD-EA35-C446-6623-083CED48F88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CA" altLang="en-US" sz="1800">
                <a:solidFill>
                  <a:srgbClr val="201F1E"/>
                </a:solidFill>
                <a:latin typeface="Times New Roman" panose="02020603050405020304" pitchFamily="18" charset="0"/>
                <a:cs typeface="Times New Roman" panose="02020603050405020304" pitchFamily="18" charset="0"/>
              </a:rPr>
              <a:t>The University of Windsor sits on the traditional territory of the Three Fires Confederacy of First Nations, comprised of the Ojibway, the Odawa, and the Potawatomi (</a:t>
            </a:r>
            <a:r>
              <a:rPr lang="en-CA" altLang="en-US" sz="1800">
                <a:solidFill>
                  <a:srgbClr val="0000FF"/>
                </a:solidFill>
                <a:latin typeface="Times New Roman" panose="02020603050405020304" pitchFamily="18" charset="0"/>
                <a:cs typeface="Times New Roman" panose="02020603050405020304" pitchFamily="18" charset="0"/>
                <a:hlinkClick r:id="rId3"/>
              </a:rPr>
              <a:t>http://native-land.ca/</a:t>
            </a:r>
            <a:r>
              <a:rPr lang="en-CA" altLang="en-US" sz="1800">
                <a:solidFill>
                  <a:srgbClr val="0C64C0"/>
                </a:solidFill>
                <a:latin typeface="Times New Roman" panose="02020603050405020304" pitchFamily="18" charset="0"/>
                <a:cs typeface="Times New Roman" panose="02020603050405020304" pitchFamily="18" charset="0"/>
              </a:rPr>
              <a:t>). I respect the longstanding relationships that Indigenous Nations have to this land, as they are the original caretakers.</a:t>
            </a:r>
            <a:endParaRPr lang="en-CA" altLang="en-US" sz="1800">
              <a:ea typeface="Calibri" panose="020F0502020204030204" pitchFamily="34" charset="0"/>
              <a:cs typeface="Times New Roman" panose="02020603050405020304" pitchFamily="18" charset="0"/>
            </a:endParaRPr>
          </a:p>
          <a:p>
            <a:pPr eaLnBrk="1" hangingPunct="1">
              <a:spcBef>
                <a:spcPct val="0"/>
              </a:spcBef>
            </a:pPr>
            <a:endParaRPr lang="en-CA" altLang="en-US"/>
          </a:p>
          <a:p>
            <a:pPr eaLnBrk="1" hangingPunct="1">
              <a:spcBef>
                <a:spcPct val="0"/>
              </a:spcBef>
            </a:pPr>
            <a:r>
              <a:rPr lang="en-US" altLang="en-US"/>
              <a:t>Introductions! </a:t>
            </a:r>
          </a:p>
          <a:p>
            <a:pPr eaLnBrk="1" hangingPunct="1">
              <a:spcBef>
                <a:spcPct val="0"/>
              </a:spcBef>
            </a:pPr>
            <a:endParaRPr lang="en-CA" altLang="en-US"/>
          </a:p>
        </p:txBody>
      </p:sp>
      <p:sp>
        <p:nvSpPr>
          <p:cNvPr id="4100" name="Slide Number Placeholder 3">
            <a:extLst>
              <a:ext uri="{FF2B5EF4-FFF2-40B4-BE49-F238E27FC236}">
                <a16:creationId xmlns:a16="http://schemas.microsoft.com/office/drawing/2014/main" id="{6DE589A5-2DBD-2B8F-061E-2F4593E9F34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55650" indent="-290513">
              <a:defRPr>
                <a:solidFill>
                  <a:schemeClr val="tx1"/>
                </a:solidFill>
                <a:latin typeface="Arial" panose="020B0604020202020204" pitchFamily="34" charset="0"/>
                <a:ea typeface="ＭＳ Ｐゴシック" panose="020B0600070205080204" pitchFamily="34" charset="-128"/>
              </a:defRPr>
            </a:lvl2pPr>
            <a:lvl3pPr marL="1163638" indent="-231775">
              <a:defRPr>
                <a:solidFill>
                  <a:schemeClr val="tx1"/>
                </a:solidFill>
                <a:latin typeface="Arial" panose="020B0604020202020204" pitchFamily="34" charset="0"/>
                <a:ea typeface="ＭＳ Ｐゴシック" panose="020B0600070205080204" pitchFamily="34" charset="-128"/>
              </a:defRPr>
            </a:lvl3pPr>
            <a:lvl4pPr marL="1628775" indent="-231775">
              <a:defRPr>
                <a:solidFill>
                  <a:schemeClr val="tx1"/>
                </a:solidFill>
                <a:latin typeface="Arial" panose="020B0604020202020204" pitchFamily="34" charset="0"/>
                <a:ea typeface="ＭＳ Ｐゴシック" panose="020B0600070205080204" pitchFamily="34" charset="-128"/>
              </a:defRPr>
            </a:lvl4pPr>
            <a:lvl5pPr marL="2093913" indent="-231775">
              <a:defRPr>
                <a:solidFill>
                  <a:schemeClr val="tx1"/>
                </a:solidFill>
                <a:latin typeface="Arial" panose="020B0604020202020204" pitchFamily="34" charset="0"/>
                <a:ea typeface="ＭＳ Ｐゴシック" panose="020B0600070205080204" pitchFamily="34" charset="-128"/>
              </a:defRPr>
            </a:lvl5pPr>
            <a:lvl6pPr marL="2551113" indent="-2317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3008313" indent="-2317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65513" indent="-2317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922713" indent="-2317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D24E035-8701-42AD-A550-97D5191AA9D6}" type="slidenum">
              <a:rPr lang="en-CA" altLang="en-US" smtClean="0"/>
              <a:pPr/>
              <a:t>1</a:t>
            </a:fld>
            <a:endParaRPr lang="en-CA"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3BBE166A-9367-6566-9F42-D186C053AD9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AA1DC3B0-B70B-7D27-0F12-24BBB40265F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63613"/>
            <a:r>
              <a:rPr lang="en-US" altLang="en-US" i="1"/>
              <a:t>Student Success Coordinator (Nursing)- advising appointments available – appointments by email</a:t>
            </a:r>
          </a:p>
          <a:p>
            <a:pPr defTabSz="963613"/>
            <a:endParaRPr lang="en-US" altLang="en-US" i="1"/>
          </a:p>
          <a:p>
            <a:pPr defTabSz="963613"/>
            <a:endParaRPr lang="en-US" altLang="en-US" i="1"/>
          </a:p>
          <a:p>
            <a:pPr defTabSz="963613"/>
            <a:endParaRPr lang="en-CA" altLang="en-US"/>
          </a:p>
          <a:p>
            <a:pPr defTabSz="963613"/>
            <a:endParaRPr lang="en-CA" altLang="en-US"/>
          </a:p>
          <a:p>
            <a:pPr defTabSz="963613"/>
            <a:endParaRPr lang="en-CA" altLang="en-US"/>
          </a:p>
        </p:txBody>
      </p:sp>
      <p:sp>
        <p:nvSpPr>
          <p:cNvPr id="23556" name="Slide Number Placeholder 3">
            <a:extLst>
              <a:ext uri="{FF2B5EF4-FFF2-40B4-BE49-F238E27FC236}">
                <a16:creationId xmlns:a16="http://schemas.microsoft.com/office/drawing/2014/main" id="{A3A651ED-9149-DFEE-754A-9C59F72699A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1050" indent="-298450">
              <a:spcBef>
                <a:spcPct val="30000"/>
              </a:spcBef>
              <a:defRPr sz="1200">
                <a:solidFill>
                  <a:schemeClr val="tx1"/>
                </a:solidFill>
                <a:latin typeface="Calibri" panose="020F0502020204030204" pitchFamily="34" charset="0"/>
              </a:defRPr>
            </a:lvl2pPr>
            <a:lvl3pPr marL="1201738" indent="-238125">
              <a:spcBef>
                <a:spcPct val="30000"/>
              </a:spcBef>
              <a:defRPr sz="1200">
                <a:solidFill>
                  <a:schemeClr val="tx1"/>
                </a:solidFill>
                <a:latin typeface="Calibri" panose="020F0502020204030204" pitchFamily="34" charset="0"/>
              </a:defRPr>
            </a:lvl3pPr>
            <a:lvl4pPr marL="1684338" indent="-238125">
              <a:spcBef>
                <a:spcPct val="30000"/>
              </a:spcBef>
              <a:defRPr sz="1200">
                <a:solidFill>
                  <a:schemeClr val="tx1"/>
                </a:solidFill>
                <a:latin typeface="Calibri" panose="020F0502020204030204" pitchFamily="34" charset="0"/>
              </a:defRPr>
            </a:lvl4pPr>
            <a:lvl5pPr marL="2166938" indent="-238125">
              <a:spcBef>
                <a:spcPct val="30000"/>
              </a:spcBef>
              <a:defRPr sz="1200">
                <a:solidFill>
                  <a:schemeClr val="tx1"/>
                </a:solidFill>
                <a:latin typeface="Calibri" panose="020F0502020204030204" pitchFamily="34" charset="0"/>
              </a:defRPr>
            </a:lvl5pPr>
            <a:lvl6pPr marL="2624138" indent="-238125" eaLnBrk="0" fontAlgn="base" hangingPunct="0">
              <a:spcBef>
                <a:spcPct val="30000"/>
              </a:spcBef>
              <a:spcAft>
                <a:spcPct val="0"/>
              </a:spcAft>
              <a:defRPr sz="1200">
                <a:solidFill>
                  <a:schemeClr val="tx1"/>
                </a:solidFill>
                <a:latin typeface="Calibri" panose="020F0502020204030204" pitchFamily="34" charset="0"/>
              </a:defRPr>
            </a:lvl6pPr>
            <a:lvl7pPr marL="3081338" indent="-238125" eaLnBrk="0" fontAlgn="base" hangingPunct="0">
              <a:spcBef>
                <a:spcPct val="30000"/>
              </a:spcBef>
              <a:spcAft>
                <a:spcPct val="0"/>
              </a:spcAft>
              <a:defRPr sz="1200">
                <a:solidFill>
                  <a:schemeClr val="tx1"/>
                </a:solidFill>
                <a:latin typeface="Calibri" panose="020F0502020204030204" pitchFamily="34" charset="0"/>
              </a:defRPr>
            </a:lvl7pPr>
            <a:lvl8pPr marL="3538538" indent="-238125" eaLnBrk="0" fontAlgn="base" hangingPunct="0">
              <a:spcBef>
                <a:spcPct val="30000"/>
              </a:spcBef>
              <a:spcAft>
                <a:spcPct val="0"/>
              </a:spcAft>
              <a:defRPr sz="1200">
                <a:solidFill>
                  <a:schemeClr val="tx1"/>
                </a:solidFill>
                <a:latin typeface="Calibri" panose="020F0502020204030204" pitchFamily="34" charset="0"/>
              </a:defRPr>
            </a:lvl8pPr>
            <a:lvl9pPr marL="3995738"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9839553-960A-4301-AF94-0FE28DDE441E}" type="slidenum">
              <a:rPr lang="en-US" altLang="en-US" smtClean="0"/>
              <a:pPr>
                <a:spcBef>
                  <a:spcPct val="0"/>
                </a:spcBef>
              </a:pPr>
              <a:t>11</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B03387C8-6AA3-AAE4-9EFE-1B35D2660E4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A0E94269-4F2A-31D3-5885-9FD070C306D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Tx/>
              <a:buChar char="•"/>
            </a:pPr>
            <a:endParaRPr lang="en-US" altLang="en-US" i="1"/>
          </a:p>
          <a:p>
            <a:pPr>
              <a:buFontTx/>
              <a:buChar char="•"/>
            </a:pPr>
            <a:r>
              <a:rPr lang="en-US" altLang="en-US" i="1"/>
              <a:t>All students must first register with Student Counselling Centre main office, CAW Student Centre, 2</a:t>
            </a:r>
            <a:r>
              <a:rPr lang="en-US" altLang="en-US" i="1" baseline="30000"/>
              <a:t>nd</a:t>
            </a:r>
            <a:r>
              <a:rPr lang="en-US" altLang="en-US" i="1"/>
              <a:t> floor. All appointments are a mix of in person and online right now – email scc@uwindsor.ca to get started.</a:t>
            </a:r>
          </a:p>
          <a:p>
            <a:r>
              <a:rPr lang="en-US" altLang="en-US" i="1"/>
              <a:t> </a:t>
            </a:r>
          </a:p>
          <a:p>
            <a:endParaRPr lang="en-CA" altLang="en-US"/>
          </a:p>
          <a:p>
            <a:endParaRPr lang="en-CA" altLang="en-US"/>
          </a:p>
        </p:txBody>
      </p:sp>
      <p:sp>
        <p:nvSpPr>
          <p:cNvPr id="25604" name="Slide Number Placeholder 3">
            <a:extLst>
              <a:ext uri="{FF2B5EF4-FFF2-40B4-BE49-F238E27FC236}">
                <a16:creationId xmlns:a16="http://schemas.microsoft.com/office/drawing/2014/main" id="{A80CC512-56E2-7964-4187-6EAFE823A53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1050" indent="-298450">
              <a:spcBef>
                <a:spcPct val="30000"/>
              </a:spcBef>
              <a:defRPr sz="1200">
                <a:solidFill>
                  <a:schemeClr val="tx1"/>
                </a:solidFill>
                <a:latin typeface="Calibri" panose="020F0502020204030204" pitchFamily="34" charset="0"/>
              </a:defRPr>
            </a:lvl2pPr>
            <a:lvl3pPr marL="1201738" indent="-238125">
              <a:spcBef>
                <a:spcPct val="30000"/>
              </a:spcBef>
              <a:defRPr sz="1200">
                <a:solidFill>
                  <a:schemeClr val="tx1"/>
                </a:solidFill>
                <a:latin typeface="Calibri" panose="020F0502020204030204" pitchFamily="34" charset="0"/>
              </a:defRPr>
            </a:lvl3pPr>
            <a:lvl4pPr marL="1684338" indent="-238125">
              <a:spcBef>
                <a:spcPct val="30000"/>
              </a:spcBef>
              <a:defRPr sz="1200">
                <a:solidFill>
                  <a:schemeClr val="tx1"/>
                </a:solidFill>
                <a:latin typeface="Calibri" panose="020F0502020204030204" pitchFamily="34" charset="0"/>
              </a:defRPr>
            </a:lvl4pPr>
            <a:lvl5pPr marL="2166938" indent="-238125">
              <a:spcBef>
                <a:spcPct val="30000"/>
              </a:spcBef>
              <a:defRPr sz="1200">
                <a:solidFill>
                  <a:schemeClr val="tx1"/>
                </a:solidFill>
                <a:latin typeface="Calibri" panose="020F0502020204030204" pitchFamily="34" charset="0"/>
              </a:defRPr>
            </a:lvl5pPr>
            <a:lvl6pPr marL="2624138" indent="-238125" eaLnBrk="0" fontAlgn="base" hangingPunct="0">
              <a:spcBef>
                <a:spcPct val="30000"/>
              </a:spcBef>
              <a:spcAft>
                <a:spcPct val="0"/>
              </a:spcAft>
              <a:defRPr sz="1200">
                <a:solidFill>
                  <a:schemeClr val="tx1"/>
                </a:solidFill>
                <a:latin typeface="Calibri" panose="020F0502020204030204" pitchFamily="34" charset="0"/>
              </a:defRPr>
            </a:lvl6pPr>
            <a:lvl7pPr marL="3081338" indent="-238125" eaLnBrk="0" fontAlgn="base" hangingPunct="0">
              <a:spcBef>
                <a:spcPct val="30000"/>
              </a:spcBef>
              <a:spcAft>
                <a:spcPct val="0"/>
              </a:spcAft>
              <a:defRPr sz="1200">
                <a:solidFill>
                  <a:schemeClr val="tx1"/>
                </a:solidFill>
                <a:latin typeface="Calibri" panose="020F0502020204030204" pitchFamily="34" charset="0"/>
              </a:defRPr>
            </a:lvl7pPr>
            <a:lvl8pPr marL="3538538" indent="-238125" eaLnBrk="0" fontAlgn="base" hangingPunct="0">
              <a:spcBef>
                <a:spcPct val="30000"/>
              </a:spcBef>
              <a:spcAft>
                <a:spcPct val="0"/>
              </a:spcAft>
              <a:defRPr sz="1200">
                <a:solidFill>
                  <a:schemeClr val="tx1"/>
                </a:solidFill>
                <a:latin typeface="Calibri" panose="020F0502020204030204" pitchFamily="34" charset="0"/>
              </a:defRPr>
            </a:lvl8pPr>
            <a:lvl9pPr marL="3995738"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0BC8728-FF3E-4481-B8AC-C20A9C2A2A20}" type="slidenum">
              <a:rPr lang="en-US" altLang="en-US" smtClean="0"/>
              <a:pPr>
                <a:spcBef>
                  <a:spcPct val="0"/>
                </a:spcBef>
              </a:pPr>
              <a:t>12</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89978442-E2F4-079D-9EB6-E3D4D743B31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DC8B6DA0-0ACC-2F96-3EB7-726ECFB2ECF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Tx/>
              <a:buChar char="•"/>
            </a:pPr>
            <a:r>
              <a:rPr lang="en-CA" altLang="en-US"/>
              <a:t>Disability types include </a:t>
            </a:r>
            <a:r>
              <a:rPr lang="en-CA" altLang="en-US" i="1"/>
              <a:t>Medical; Mental Health; Hearing and Vision; Mobility; Acquired Brain Injury; Learning Disabilities and (ADHD</a:t>
            </a:r>
            <a:r>
              <a:rPr lang="en-CA" altLang="en-US"/>
              <a:t>).*Please see http://www.uwindsor.ca/studentaccessibility/297/student-information (copy and paste in browser) for additional information on documentation required for (SAS) as confirmation of disability. </a:t>
            </a:r>
          </a:p>
          <a:p>
            <a:endParaRPr lang="en-CA" altLang="en-US"/>
          </a:p>
          <a:p>
            <a:r>
              <a:rPr lang="en-CA" altLang="en-US"/>
              <a:t>*Identify yourself to the University of Windsor and register with Accessibility Services on campus to receive the necessary letters of accommodation.  </a:t>
            </a:r>
            <a:r>
              <a:rPr lang="en-CA" altLang="en-US" b="1"/>
              <a:t>Every semester</a:t>
            </a:r>
            <a:r>
              <a:rPr lang="en-CA" altLang="en-US"/>
              <a:t> you will need to register with SAS to be eligible to receive accommodations. </a:t>
            </a:r>
          </a:p>
          <a:p>
            <a:endParaRPr lang="en-CA" altLang="en-US"/>
          </a:p>
          <a:p>
            <a:r>
              <a:rPr lang="en-CA" altLang="en-US"/>
              <a:t>Students with disabilities who require academic accommodations in any nursing course must contact an Advisor in SAS to complete registration and receive the necessary Letters of Accommodation. After registering with SAS, you must present your Letter of Accommodation and discuss your needs with your course professor(s) as early in the term as possible. Please note that deadlines for submission of documentation and completed forms to Student Accessibility Services are available on their website: http://www.uwindsor.ca/studentaccessibility/317/disability-documentation (copy and paste in browser). </a:t>
            </a:r>
          </a:p>
        </p:txBody>
      </p:sp>
      <p:sp>
        <p:nvSpPr>
          <p:cNvPr id="27652" name="Slide Number Placeholder 3">
            <a:extLst>
              <a:ext uri="{FF2B5EF4-FFF2-40B4-BE49-F238E27FC236}">
                <a16:creationId xmlns:a16="http://schemas.microsoft.com/office/drawing/2014/main" id="{E9F872C9-C79E-CC45-EB87-279AB4FCFF2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1050" indent="-298450">
              <a:spcBef>
                <a:spcPct val="30000"/>
              </a:spcBef>
              <a:defRPr sz="1200">
                <a:solidFill>
                  <a:schemeClr val="tx1"/>
                </a:solidFill>
                <a:latin typeface="Calibri" panose="020F0502020204030204" pitchFamily="34" charset="0"/>
              </a:defRPr>
            </a:lvl2pPr>
            <a:lvl3pPr marL="1201738" indent="-238125">
              <a:spcBef>
                <a:spcPct val="30000"/>
              </a:spcBef>
              <a:defRPr sz="1200">
                <a:solidFill>
                  <a:schemeClr val="tx1"/>
                </a:solidFill>
                <a:latin typeface="Calibri" panose="020F0502020204030204" pitchFamily="34" charset="0"/>
              </a:defRPr>
            </a:lvl3pPr>
            <a:lvl4pPr marL="1684338" indent="-238125">
              <a:spcBef>
                <a:spcPct val="30000"/>
              </a:spcBef>
              <a:defRPr sz="1200">
                <a:solidFill>
                  <a:schemeClr val="tx1"/>
                </a:solidFill>
                <a:latin typeface="Calibri" panose="020F0502020204030204" pitchFamily="34" charset="0"/>
              </a:defRPr>
            </a:lvl4pPr>
            <a:lvl5pPr marL="2166938" indent="-238125">
              <a:spcBef>
                <a:spcPct val="30000"/>
              </a:spcBef>
              <a:defRPr sz="1200">
                <a:solidFill>
                  <a:schemeClr val="tx1"/>
                </a:solidFill>
                <a:latin typeface="Calibri" panose="020F0502020204030204" pitchFamily="34" charset="0"/>
              </a:defRPr>
            </a:lvl5pPr>
            <a:lvl6pPr marL="2624138" indent="-238125" eaLnBrk="0" fontAlgn="base" hangingPunct="0">
              <a:spcBef>
                <a:spcPct val="30000"/>
              </a:spcBef>
              <a:spcAft>
                <a:spcPct val="0"/>
              </a:spcAft>
              <a:defRPr sz="1200">
                <a:solidFill>
                  <a:schemeClr val="tx1"/>
                </a:solidFill>
                <a:latin typeface="Calibri" panose="020F0502020204030204" pitchFamily="34" charset="0"/>
              </a:defRPr>
            </a:lvl6pPr>
            <a:lvl7pPr marL="3081338" indent="-238125" eaLnBrk="0" fontAlgn="base" hangingPunct="0">
              <a:spcBef>
                <a:spcPct val="30000"/>
              </a:spcBef>
              <a:spcAft>
                <a:spcPct val="0"/>
              </a:spcAft>
              <a:defRPr sz="1200">
                <a:solidFill>
                  <a:schemeClr val="tx1"/>
                </a:solidFill>
                <a:latin typeface="Calibri" panose="020F0502020204030204" pitchFamily="34" charset="0"/>
              </a:defRPr>
            </a:lvl7pPr>
            <a:lvl8pPr marL="3538538" indent="-238125" eaLnBrk="0" fontAlgn="base" hangingPunct="0">
              <a:spcBef>
                <a:spcPct val="30000"/>
              </a:spcBef>
              <a:spcAft>
                <a:spcPct val="0"/>
              </a:spcAft>
              <a:defRPr sz="1200">
                <a:solidFill>
                  <a:schemeClr val="tx1"/>
                </a:solidFill>
                <a:latin typeface="Calibri" panose="020F0502020204030204" pitchFamily="34" charset="0"/>
              </a:defRPr>
            </a:lvl8pPr>
            <a:lvl9pPr marL="3995738"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5BCD726-8A8B-43BE-B2D8-1EADEEFFF6E3}" type="slidenum">
              <a:rPr lang="en-US" altLang="en-US" smtClean="0"/>
              <a:pPr>
                <a:spcBef>
                  <a:spcPct val="0"/>
                </a:spcBef>
              </a:pPr>
              <a:t>13</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2ADC8D90-2F39-7188-A2F4-913BC14DF36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a:extLst>
              <a:ext uri="{FF2B5EF4-FFF2-40B4-BE49-F238E27FC236}">
                <a16:creationId xmlns:a16="http://schemas.microsoft.com/office/drawing/2014/main" id="{C77C9B4D-F4CA-9577-0998-2725D0E8689E}"/>
              </a:ext>
            </a:extLst>
          </p:cNvPr>
          <p:cNvSpPr>
            <a:spLocks noGrp="1"/>
          </p:cNvSpPr>
          <p:nvPr>
            <p:ph type="body" idx="1"/>
          </p:nvPr>
        </p:nvSpPr>
        <p:spPr bwMode="auto"/>
        <p:txBody>
          <a:bodyPr wrap="square" numCol="1" anchor="t" anchorCtr="0" compatLnSpc="1">
            <a:prstTxWarp prst="textNoShape">
              <a:avLst/>
            </a:prstTxWarp>
            <a:normAutofit fontScale="62500" lnSpcReduction="20000"/>
          </a:bodyPr>
          <a:lstStyle/>
          <a:p>
            <a:pPr>
              <a:buFont typeface="Arial" panose="020B0604020202020204" pitchFamily="34" charset="0"/>
              <a:buNone/>
              <a:defRPr/>
            </a:pPr>
            <a:r>
              <a:rPr lang="en-CA" altLang="en-US" sz="1500" b="1" u="sng"/>
              <a:t>Ignite Work Study</a:t>
            </a:r>
          </a:p>
          <a:p>
            <a:pPr marL="290951" indent="-290951">
              <a:buFont typeface="Arial" panose="020B0604020202020204" pitchFamily="34" charset="0"/>
              <a:buChar char="•"/>
              <a:defRPr/>
            </a:pPr>
            <a:r>
              <a:rPr lang="en-CA" altLang="en-US" sz="1500"/>
              <a:t>All students are eligible regardless of financial aid. Students must attend a mandatory launch session; be in good academic standing; cum </a:t>
            </a:r>
            <a:r>
              <a:rPr lang="en-CA" altLang="en-US" sz="1500" err="1"/>
              <a:t>ave</a:t>
            </a:r>
            <a:r>
              <a:rPr lang="en-CA" altLang="en-US" sz="1500"/>
              <a:t> above 60%, not on academic probation; be registered in a min course load (60% for domestic, 80% for international, 40% for students with a documented disability).</a:t>
            </a:r>
          </a:p>
          <a:p>
            <a:pPr marL="290951" indent="-290951">
              <a:buFont typeface="Arial" panose="020B0604020202020204" pitchFamily="34" charset="0"/>
              <a:buChar char="•"/>
              <a:defRPr/>
            </a:pPr>
            <a:r>
              <a:rPr lang="en-CA" altLang="en-US" sz="1500"/>
              <a:t>Supervisors will pay their students from the department- departments are then reimbursed a 100% wage subsidy of up to $2500 for 8 months or $1250 for one term. </a:t>
            </a:r>
          </a:p>
          <a:p>
            <a:pPr>
              <a:defRPr/>
            </a:pPr>
            <a:endParaRPr lang="en-CA"/>
          </a:p>
          <a:p>
            <a:pPr>
              <a:buFont typeface="Arial" panose="020B0604020202020204" pitchFamily="34" charset="0"/>
              <a:buNone/>
              <a:defRPr/>
            </a:pPr>
            <a:r>
              <a:rPr lang="en-CA" altLang="en-US" sz="1500" b="1" u="sng"/>
              <a:t>Volunteer on Campus! </a:t>
            </a:r>
          </a:p>
          <a:p>
            <a:pPr marL="290951" indent="-290951">
              <a:buFont typeface="Arial" panose="020B0604020202020204" pitchFamily="34" charset="0"/>
              <a:buChar char="•"/>
              <a:defRPr/>
            </a:pPr>
            <a:r>
              <a:rPr lang="en-CA" altLang="en-US" sz="1500"/>
              <a:t>Wellness Lancers </a:t>
            </a:r>
          </a:p>
          <a:p>
            <a:pPr marL="290951" indent="-290951">
              <a:buFont typeface="Arial" panose="020B0604020202020204" pitchFamily="34" charset="0"/>
              <a:buChar char="•"/>
              <a:defRPr/>
            </a:pPr>
            <a:r>
              <a:rPr lang="en-CA" altLang="en-US" sz="1500"/>
              <a:t>Connecting4Success (after being here for a semester)</a:t>
            </a:r>
          </a:p>
          <a:p>
            <a:pPr marL="290951" indent="-290951">
              <a:buFont typeface="Arial" panose="020B0604020202020204" pitchFamily="34" charset="0"/>
              <a:buChar char="•"/>
              <a:defRPr/>
            </a:pPr>
            <a:r>
              <a:rPr lang="en-CA" altLang="en-US" sz="1500"/>
              <a:t>Alumni Association</a:t>
            </a:r>
          </a:p>
          <a:p>
            <a:pPr marL="290951" indent="-290951">
              <a:buFont typeface="Arial" panose="020B0604020202020204" pitchFamily="34" charset="0"/>
              <a:buChar char="•"/>
              <a:defRPr/>
            </a:pPr>
            <a:r>
              <a:rPr lang="en-CA" altLang="en-US" sz="1500"/>
              <a:t>UWSA; Campus Pride Centre; Peer Support Centre; </a:t>
            </a:r>
            <a:r>
              <a:rPr lang="en-CA" altLang="en-US" sz="1500" err="1"/>
              <a:t>Shinerama</a:t>
            </a:r>
            <a:r>
              <a:rPr lang="en-CA" altLang="en-US" sz="1500"/>
              <a:t>- Cystic Fibrosis fundraiser; Student groups (150 on campus); </a:t>
            </a:r>
            <a:r>
              <a:rPr lang="en-CA" altLang="en-US" sz="1500" err="1"/>
              <a:t>Walksafe</a:t>
            </a:r>
            <a:r>
              <a:rPr lang="en-CA" altLang="en-US" sz="1500"/>
              <a:t>; </a:t>
            </a:r>
            <a:r>
              <a:rPr lang="en-CA" altLang="en-US" sz="1500" err="1"/>
              <a:t>Womxn’s</a:t>
            </a:r>
            <a:r>
              <a:rPr lang="en-CA" altLang="en-US" sz="1500"/>
              <a:t> centre; </a:t>
            </a:r>
            <a:r>
              <a:rPr lang="en-CA" altLang="en-US" sz="1500" err="1"/>
              <a:t>Bluegold</a:t>
            </a:r>
            <a:r>
              <a:rPr lang="en-CA" altLang="en-US" sz="1500"/>
              <a:t> pack – Lancer Leadership</a:t>
            </a:r>
          </a:p>
          <a:p>
            <a:pPr marL="290951" indent="-290951">
              <a:buFont typeface="Arial" panose="020B0604020202020204" pitchFamily="34" charset="0"/>
              <a:buChar char="•"/>
              <a:defRPr/>
            </a:pPr>
            <a:r>
              <a:rPr lang="en-CA" altLang="en-US" sz="1500"/>
              <a:t>Career Development &amp; Experiential Learning: Peer Advisor: http://www.uwindsor.ca/career-development-experiential/319/becoming-peer-advisor</a:t>
            </a:r>
          </a:p>
          <a:p>
            <a:pPr>
              <a:buFont typeface="Arial" panose="020B0604020202020204" pitchFamily="34" charset="0"/>
              <a:buNone/>
              <a:defRPr/>
            </a:pPr>
            <a:endParaRPr lang="en-CA" altLang="en-US" sz="1500"/>
          </a:p>
          <a:p>
            <a:pPr>
              <a:defRPr/>
            </a:pPr>
            <a:r>
              <a:rPr lang="en-CA" altLang="en-US" sz="1500" b="1" u="sng"/>
              <a:t>IHI Open School</a:t>
            </a:r>
          </a:p>
          <a:p>
            <a:pPr>
              <a:defRPr/>
            </a:pPr>
            <a:r>
              <a:rPr lang="en-US" altLang="en-US"/>
              <a:t>The Faculty of Nursing is leading the University of Windsor Chapter of the Institute for Healthcare Improvement (IHI) Open School for Health Professionals. The goal is to educate students in patient safety and quality improvement issues. There are IHI Open School chapters all over the world. </a:t>
            </a:r>
            <a:endParaRPr lang="en-CA" altLang="en-US"/>
          </a:p>
          <a:p>
            <a:pPr>
              <a:defRPr/>
            </a:pPr>
            <a:endParaRPr lang="en-CA" altLang="en-US"/>
          </a:p>
          <a:p>
            <a:pPr>
              <a:defRPr/>
            </a:pPr>
            <a:r>
              <a:rPr lang="en-CA" altLang="en-US" b="1"/>
              <a:t>Nursing Society</a:t>
            </a:r>
          </a:p>
          <a:p>
            <a:pPr>
              <a:defRPr/>
            </a:pPr>
            <a:endParaRPr lang="en-CA" altLang="en-US" b="1"/>
          </a:p>
          <a:p>
            <a:pPr>
              <a:defRPr/>
            </a:pPr>
            <a:r>
              <a:rPr lang="en-CA" altLang="en-US" b="1"/>
              <a:t>Links:</a:t>
            </a:r>
          </a:p>
          <a:p>
            <a:pPr>
              <a:defRPr/>
            </a:pPr>
            <a:r>
              <a:rPr lang="en-CA" altLang="en-US"/>
              <a:t>Student Health Services: http://www.uwindsor.ca/studenthealthservices/524/about-us</a:t>
            </a:r>
          </a:p>
          <a:p>
            <a:pPr>
              <a:defRPr/>
            </a:pPr>
            <a:r>
              <a:rPr lang="en-CA" altLang="en-US"/>
              <a:t>UWSA- get involved site: http://www.uwsa.ca/get-involved/</a:t>
            </a:r>
          </a:p>
          <a:p>
            <a:pPr>
              <a:defRPr/>
            </a:pPr>
            <a:endParaRPr lang="en-CA" altLang="en-US"/>
          </a:p>
          <a:p>
            <a:pPr>
              <a:defRPr/>
            </a:pPr>
            <a:endParaRPr lang="en-CA" altLang="en-US"/>
          </a:p>
        </p:txBody>
      </p:sp>
      <p:sp>
        <p:nvSpPr>
          <p:cNvPr id="29700" name="Slide Number Placeholder 3">
            <a:extLst>
              <a:ext uri="{FF2B5EF4-FFF2-40B4-BE49-F238E27FC236}">
                <a16:creationId xmlns:a16="http://schemas.microsoft.com/office/drawing/2014/main" id="{92699896-A6E2-AEF7-7466-C92D5A3CC78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1050" indent="-298450">
              <a:spcBef>
                <a:spcPct val="30000"/>
              </a:spcBef>
              <a:defRPr sz="1200">
                <a:solidFill>
                  <a:schemeClr val="tx1"/>
                </a:solidFill>
                <a:latin typeface="Calibri" panose="020F0502020204030204" pitchFamily="34" charset="0"/>
              </a:defRPr>
            </a:lvl2pPr>
            <a:lvl3pPr marL="1201738" indent="-238125">
              <a:spcBef>
                <a:spcPct val="30000"/>
              </a:spcBef>
              <a:defRPr sz="1200">
                <a:solidFill>
                  <a:schemeClr val="tx1"/>
                </a:solidFill>
                <a:latin typeface="Calibri" panose="020F0502020204030204" pitchFamily="34" charset="0"/>
              </a:defRPr>
            </a:lvl3pPr>
            <a:lvl4pPr marL="1684338" indent="-238125">
              <a:spcBef>
                <a:spcPct val="30000"/>
              </a:spcBef>
              <a:defRPr sz="1200">
                <a:solidFill>
                  <a:schemeClr val="tx1"/>
                </a:solidFill>
                <a:latin typeface="Calibri" panose="020F0502020204030204" pitchFamily="34" charset="0"/>
              </a:defRPr>
            </a:lvl4pPr>
            <a:lvl5pPr marL="2166938" indent="-238125">
              <a:spcBef>
                <a:spcPct val="30000"/>
              </a:spcBef>
              <a:defRPr sz="1200">
                <a:solidFill>
                  <a:schemeClr val="tx1"/>
                </a:solidFill>
                <a:latin typeface="Calibri" panose="020F0502020204030204" pitchFamily="34" charset="0"/>
              </a:defRPr>
            </a:lvl5pPr>
            <a:lvl6pPr marL="2624138" indent="-238125" eaLnBrk="0" fontAlgn="base" hangingPunct="0">
              <a:spcBef>
                <a:spcPct val="30000"/>
              </a:spcBef>
              <a:spcAft>
                <a:spcPct val="0"/>
              </a:spcAft>
              <a:defRPr sz="1200">
                <a:solidFill>
                  <a:schemeClr val="tx1"/>
                </a:solidFill>
                <a:latin typeface="Calibri" panose="020F0502020204030204" pitchFamily="34" charset="0"/>
              </a:defRPr>
            </a:lvl6pPr>
            <a:lvl7pPr marL="3081338" indent="-238125" eaLnBrk="0" fontAlgn="base" hangingPunct="0">
              <a:spcBef>
                <a:spcPct val="30000"/>
              </a:spcBef>
              <a:spcAft>
                <a:spcPct val="0"/>
              </a:spcAft>
              <a:defRPr sz="1200">
                <a:solidFill>
                  <a:schemeClr val="tx1"/>
                </a:solidFill>
                <a:latin typeface="Calibri" panose="020F0502020204030204" pitchFamily="34" charset="0"/>
              </a:defRPr>
            </a:lvl7pPr>
            <a:lvl8pPr marL="3538538" indent="-238125" eaLnBrk="0" fontAlgn="base" hangingPunct="0">
              <a:spcBef>
                <a:spcPct val="30000"/>
              </a:spcBef>
              <a:spcAft>
                <a:spcPct val="0"/>
              </a:spcAft>
              <a:defRPr sz="1200">
                <a:solidFill>
                  <a:schemeClr val="tx1"/>
                </a:solidFill>
                <a:latin typeface="Calibri" panose="020F0502020204030204" pitchFamily="34" charset="0"/>
              </a:defRPr>
            </a:lvl8pPr>
            <a:lvl9pPr marL="3995738"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560125E-9449-4718-AE08-7C9C619BA494}" type="slidenum">
              <a:rPr lang="en-US" altLang="en-US" smtClean="0"/>
              <a:pPr>
                <a:spcBef>
                  <a:spcPct val="0"/>
                </a:spcBef>
              </a:pPr>
              <a:t>14</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B34AF675-7517-203F-8311-59721962885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9C4F5A05-982F-ADB4-902B-0119634C311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a:p>
            <a:r>
              <a:rPr lang="en-CA" altLang="en-US"/>
              <a:t>If interested please contact Prof. Natalie Bownes for further information. </a:t>
            </a:r>
          </a:p>
        </p:txBody>
      </p:sp>
      <p:sp>
        <p:nvSpPr>
          <p:cNvPr id="32772" name="Slide Number Placeholder 3">
            <a:extLst>
              <a:ext uri="{FF2B5EF4-FFF2-40B4-BE49-F238E27FC236}">
                <a16:creationId xmlns:a16="http://schemas.microsoft.com/office/drawing/2014/main" id="{06DC1ABA-8856-27C4-F710-5D0213BC823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1050" indent="-298450">
              <a:spcBef>
                <a:spcPct val="30000"/>
              </a:spcBef>
              <a:defRPr sz="1200">
                <a:solidFill>
                  <a:schemeClr val="tx1"/>
                </a:solidFill>
                <a:latin typeface="Calibri" panose="020F0502020204030204" pitchFamily="34" charset="0"/>
              </a:defRPr>
            </a:lvl2pPr>
            <a:lvl3pPr marL="1201738" indent="-238125">
              <a:spcBef>
                <a:spcPct val="30000"/>
              </a:spcBef>
              <a:defRPr sz="1200">
                <a:solidFill>
                  <a:schemeClr val="tx1"/>
                </a:solidFill>
                <a:latin typeface="Calibri" panose="020F0502020204030204" pitchFamily="34" charset="0"/>
              </a:defRPr>
            </a:lvl3pPr>
            <a:lvl4pPr marL="1684338" indent="-238125">
              <a:spcBef>
                <a:spcPct val="30000"/>
              </a:spcBef>
              <a:defRPr sz="1200">
                <a:solidFill>
                  <a:schemeClr val="tx1"/>
                </a:solidFill>
                <a:latin typeface="Calibri" panose="020F0502020204030204" pitchFamily="34" charset="0"/>
              </a:defRPr>
            </a:lvl4pPr>
            <a:lvl5pPr marL="2166938" indent="-238125">
              <a:spcBef>
                <a:spcPct val="30000"/>
              </a:spcBef>
              <a:defRPr sz="1200">
                <a:solidFill>
                  <a:schemeClr val="tx1"/>
                </a:solidFill>
                <a:latin typeface="Calibri" panose="020F0502020204030204" pitchFamily="34" charset="0"/>
              </a:defRPr>
            </a:lvl5pPr>
            <a:lvl6pPr marL="2624138" indent="-238125" eaLnBrk="0" fontAlgn="base" hangingPunct="0">
              <a:spcBef>
                <a:spcPct val="30000"/>
              </a:spcBef>
              <a:spcAft>
                <a:spcPct val="0"/>
              </a:spcAft>
              <a:defRPr sz="1200">
                <a:solidFill>
                  <a:schemeClr val="tx1"/>
                </a:solidFill>
                <a:latin typeface="Calibri" panose="020F0502020204030204" pitchFamily="34" charset="0"/>
              </a:defRPr>
            </a:lvl6pPr>
            <a:lvl7pPr marL="3081338" indent="-238125" eaLnBrk="0" fontAlgn="base" hangingPunct="0">
              <a:spcBef>
                <a:spcPct val="30000"/>
              </a:spcBef>
              <a:spcAft>
                <a:spcPct val="0"/>
              </a:spcAft>
              <a:defRPr sz="1200">
                <a:solidFill>
                  <a:schemeClr val="tx1"/>
                </a:solidFill>
                <a:latin typeface="Calibri" panose="020F0502020204030204" pitchFamily="34" charset="0"/>
              </a:defRPr>
            </a:lvl7pPr>
            <a:lvl8pPr marL="3538538" indent="-238125" eaLnBrk="0" fontAlgn="base" hangingPunct="0">
              <a:spcBef>
                <a:spcPct val="30000"/>
              </a:spcBef>
              <a:spcAft>
                <a:spcPct val="0"/>
              </a:spcAft>
              <a:defRPr sz="1200">
                <a:solidFill>
                  <a:schemeClr val="tx1"/>
                </a:solidFill>
                <a:latin typeface="Calibri" panose="020F0502020204030204" pitchFamily="34" charset="0"/>
              </a:defRPr>
            </a:lvl8pPr>
            <a:lvl9pPr marL="3995738"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A9EEB04-4436-4019-8260-38F79E0A2A1E}" type="slidenum">
              <a:rPr lang="en-US" altLang="en-US" smtClean="0"/>
              <a:pPr>
                <a:spcBef>
                  <a:spcPct val="0"/>
                </a:spcBef>
              </a:pPr>
              <a:t>16</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976F487F-3D03-C67B-83CD-D9EC0DC0967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a:extLst>
              <a:ext uri="{FF2B5EF4-FFF2-40B4-BE49-F238E27FC236}">
                <a16:creationId xmlns:a16="http://schemas.microsoft.com/office/drawing/2014/main" id="{F87CE186-C9A2-F56C-94A2-2FD6409CB6A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Tx/>
              <a:buChar char="-"/>
            </a:pPr>
            <a:r>
              <a:rPr lang="en-CA" altLang="en-US"/>
              <a:t>Introduce the clinical placement team </a:t>
            </a:r>
          </a:p>
          <a:p>
            <a:pPr marL="171450" indent="-171450">
              <a:buFontTx/>
              <a:buChar char="-"/>
            </a:pPr>
            <a:r>
              <a:rPr lang="en-CA" altLang="en-US"/>
              <a:t>Clinical placements are such an important part of your education in preparing you for your nursing career. The goal of our BScN Collaborative program is to equip you all to become graduates for general practice. </a:t>
            </a:r>
          </a:p>
          <a:p>
            <a:pPr marL="171450" indent="-171450">
              <a:buFontTx/>
              <a:buChar char="-"/>
            </a:pPr>
            <a:r>
              <a:rPr lang="en-CA" altLang="en-US"/>
              <a:t>We hope that you will enjoy the  clinical placements that are offered to continue to build onto the learning that you have gotten so far in this program. </a:t>
            </a:r>
          </a:p>
        </p:txBody>
      </p:sp>
      <p:sp>
        <p:nvSpPr>
          <p:cNvPr id="34820" name="Slide Number Placeholder 3">
            <a:extLst>
              <a:ext uri="{FF2B5EF4-FFF2-40B4-BE49-F238E27FC236}">
                <a16:creationId xmlns:a16="http://schemas.microsoft.com/office/drawing/2014/main" id="{115A41D7-EE7B-45C1-C8ED-A7D38104AA7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7E35750-8A02-43E5-8656-5A4F5C62B3EA}" type="slidenum">
              <a:rPr lang="en-CA" altLang="en-US" smtClean="0"/>
              <a:pPr/>
              <a:t>20</a:t>
            </a:fld>
            <a:endParaRPr lang="en-CA"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5F409A9B-353B-C778-7F2B-E4E60142C8D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3D47933C-E247-A2C5-05A5-45A1412B905A}"/>
              </a:ext>
            </a:extLst>
          </p:cNvPr>
          <p:cNvSpPr>
            <a:spLocks noGrp="1"/>
          </p:cNvSpPr>
          <p:nvPr>
            <p:ph type="body" idx="1"/>
          </p:nvPr>
        </p:nvSpPr>
        <p:spPr bwMode="auto"/>
        <p:txBody>
          <a:bodyPr wrap="square" numCol="1" anchor="t" anchorCtr="0" compatLnSpc="1">
            <a:prstTxWarp prst="textNoShape">
              <a:avLst/>
            </a:prstTxWarp>
          </a:bodyPr>
          <a:lstStyle/>
          <a:p>
            <a:pPr>
              <a:defRPr/>
            </a:pPr>
            <a:endParaRPr lang="en-CA" altLang="en-US" u="sng"/>
          </a:p>
          <a:p>
            <a:pPr>
              <a:defRPr/>
            </a:pPr>
            <a:r>
              <a:rPr lang="en-CA" altLang="en-US" u="sng"/>
              <a:t>As previously mentioned the BScN Collaborative Program Goal: </a:t>
            </a:r>
            <a:r>
              <a:rPr lang="en-CA" altLang="en-US" i="1"/>
              <a:t>To prepare graduates for general practice.</a:t>
            </a:r>
          </a:p>
          <a:p>
            <a:pPr>
              <a:defRPr/>
            </a:pPr>
            <a:endParaRPr lang="en-CA" altLang="en-US" i="1"/>
          </a:p>
          <a:p>
            <a:pPr marL="0" marR="0" lvl="0" indent="0" algn="l" defTabSz="914400" rtl="0" eaLnBrk="0" fontAlgn="base" latinLnBrk="0" hangingPunct="0">
              <a:lnSpc>
                <a:spcPct val="100000"/>
              </a:lnSpc>
              <a:spcBef>
                <a:spcPct val="30000"/>
              </a:spcBef>
              <a:spcAft>
                <a:spcPct val="0"/>
              </a:spcAft>
              <a:buClrTx/>
              <a:buSzTx/>
              <a:buFontTx/>
              <a:buNone/>
              <a:tabLst/>
              <a:defRPr/>
            </a:pPr>
            <a:r>
              <a:rPr lang="en-CA" sz="1800" i="1" kern="100">
                <a:effectLst/>
                <a:latin typeface="Aptos" panose="020B0004020202020204" pitchFamily="34" charset="0"/>
                <a:ea typeface="Aptos" panose="020B0004020202020204" pitchFamily="34" charset="0"/>
                <a:cs typeface="Times New Roman" panose="02020603050405020304" pitchFamily="18" charset="0"/>
              </a:rPr>
              <a:t>Through our University of Windsor program we offer many different placement opportunities for students with the goal to prepare you for general practice. Different areas that we have placements in include (</a:t>
            </a:r>
            <a:r>
              <a:rPr lang="en-CA" sz="1800" b="1" i="1" kern="100">
                <a:effectLst/>
                <a:latin typeface="Aptos" panose="020B0004020202020204" pitchFamily="34" charset="0"/>
                <a:ea typeface="Aptos" panose="020B0004020202020204" pitchFamily="34" charset="0"/>
                <a:cs typeface="Times New Roman" panose="02020603050405020304" pitchFamily="18" charset="0"/>
              </a:rPr>
              <a:t>see slide)</a:t>
            </a:r>
            <a:endParaRPr lang="en-CA" sz="1800" b="1" kern="100">
              <a:effectLst/>
              <a:latin typeface="Aptos" panose="020B0004020202020204" pitchFamily="34" charset="0"/>
              <a:ea typeface="Aptos" panose="020B0004020202020204" pitchFamily="34" charset="0"/>
              <a:cs typeface="Times New Roman" panose="02020603050405020304" pitchFamily="18" charset="0"/>
            </a:endParaRPr>
          </a:p>
          <a:p>
            <a:pPr>
              <a:defRPr/>
            </a:pPr>
            <a:endParaRPr lang="en-CA" altLang="en-US" i="1"/>
          </a:p>
          <a:p>
            <a:pPr>
              <a:lnSpc>
                <a:spcPct val="107000"/>
              </a:lnSpc>
              <a:spcAft>
                <a:spcPts val="800"/>
              </a:spcAft>
            </a:pPr>
            <a:r>
              <a:rPr lang="en-CA" sz="1800" b="1" kern="100">
                <a:effectLst/>
                <a:latin typeface="Aptos" panose="020B0004020202020204" pitchFamily="34" charset="0"/>
                <a:ea typeface="Aptos" panose="020B0004020202020204" pitchFamily="34" charset="0"/>
                <a:cs typeface="Times New Roman" panose="02020603050405020304" pitchFamily="18" charset="0"/>
              </a:rPr>
              <a:t>All our year 1-3 Students are placed by the Clinical Coordination Team</a:t>
            </a:r>
            <a:endParaRPr lang="en-CA" sz="1800" kern="1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tabLst>
                <a:tab pos="457200" algn="l"/>
              </a:tabLst>
            </a:pPr>
            <a:r>
              <a:rPr lang="en-CA" sz="1800" kern="100">
                <a:effectLst/>
                <a:latin typeface="Aptos" panose="020B0004020202020204" pitchFamily="34" charset="0"/>
                <a:ea typeface="Aptos" panose="020B0004020202020204" pitchFamily="34" charset="0"/>
                <a:cs typeface="Times New Roman" panose="02020603050405020304" pitchFamily="18" charset="0"/>
              </a:rPr>
              <a:t>There are placement opportunities in the Sarnia/ Chatham areas however these are due to placement and instructor availability so there are No guarantees that students will be placed in the area from which they are coming (</a:t>
            </a:r>
            <a:r>
              <a:rPr lang="en-CA" sz="1800" kern="100" err="1">
                <a:effectLst/>
                <a:latin typeface="Aptos" panose="020B0004020202020204" pitchFamily="34" charset="0"/>
                <a:ea typeface="Aptos" panose="020B0004020202020204" pitchFamily="34" charset="0"/>
                <a:cs typeface="Times New Roman" panose="02020603050405020304" pitchFamily="18" charset="0"/>
              </a:rPr>
              <a:t>ie</a:t>
            </a:r>
            <a:r>
              <a:rPr lang="en-CA" sz="1800" kern="100">
                <a:effectLst/>
                <a:latin typeface="Aptos" panose="020B0004020202020204" pitchFamily="34" charset="0"/>
                <a:ea typeface="Aptos" panose="020B0004020202020204" pitchFamily="34" charset="0"/>
                <a:cs typeface="Times New Roman" panose="02020603050405020304" pitchFamily="18" charset="0"/>
              </a:rPr>
              <a:t> Chatham or Sarnia). </a:t>
            </a:r>
          </a:p>
          <a:p>
            <a:pPr marL="342900" lvl="0" indent="-342900">
              <a:lnSpc>
                <a:spcPct val="107000"/>
              </a:lnSpc>
              <a:spcAft>
                <a:spcPts val="800"/>
              </a:spcAft>
              <a:buFont typeface="Times New Roman" panose="02020603050405020304" pitchFamily="18" charset="0"/>
              <a:buChar char="•"/>
              <a:tabLst>
                <a:tab pos="457200" algn="l"/>
              </a:tabLst>
            </a:pPr>
            <a:r>
              <a:rPr lang="en-CA" sz="1800" kern="100">
                <a:effectLst/>
                <a:latin typeface="Aptos" panose="020B0004020202020204" pitchFamily="34" charset="0"/>
                <a:ea typeface="Aptos" panose="020B0004020202020204" pitchFamily="34" charset="0"/>
                <a:cs typeface="Times New Roman" panose="02020603050405020304" pitchFamily="18" charset="0"/>
              </a:rPr>
              <a:t>Please email Sue </a:t>
            </a:r>
            <a:r>
              <a:rPr lang="en-CA" sz="1800" kern="100" err="1">
                <a:effectLst/>
                <a:latin typeface="Aptos" panose="020B0004020202020204" pitchFamily="34" charset="0"/>
                <a:ea typeface="Aptos" panose="020B0004020202020204" pitchFamily="34" charset="0"/>
                <a:cs typeface="Times New Roman" panose="02020603050405020304" pitchFamily="18" charset="0"/>
              </a:rPr>
              <a:t>Rotondi</a:t>
            </a:r>
            <a:r>
              <a:rPr lang="en-CA" sz="1800" kern="100">
                <a:effectLst/>
                <a:latin typeface="Aptos" panose="020B0004020202020204" pitchFamily="34" charset="0"/>
                <a:ea typeface="Aptos" panose="020B0004020202020204" pitchFamily="34" charset="0"/>
                <a:cs typeface="Times New Roman" panose="02020603050405020304" pitchFamily="18" charset="0"/>
              </a:rPr>
              <a:t>-Moore well in advance of each semester if requesting a Sarnia or Chatham placement. For fall please let us know as soon as possible</a:t>
            </a:r>
          </a:p>
          <a:p>
            <a:pPr marL="342900" lvl="0" indent="-342900">
              <a:lnSpc>
                <a:spcPct val="107000"/>
              </a:lnSpc>
              <a:spcAft>
                <a:spcPts val="800"/>
              </a:spcAft>
              <a:buFont typeface="Times New Roman" panose="02020603050405020304" pitchFamily="18" charset="0"/>
              <a:buChar char="•"/>
              <a:tabLst>
                <a:tab pos="457200" algn="l"/>
              </a:tabLst>
            </a:pPr>
            <a:r>
              <a:rPr lang="en-CA" sz="1800" kern="100">
                <a:effectLst/>
                <a:latin typeface="Aptos" panose="020B0004020202020204" pitchFamily="34" charset="0"/>
                <a:ea typeface="Aptos" panose="020B0004020202020204" pitchFamily="34" charset="0"/>
                <a:cs typeface="Times New Roman" panose="02020603050405020304" pitchFamily="18" charset="0"/>
              </a:rPr>
              <a:t>Please note: The clinical coordination team has the right to finalize student placements. Things can change so quickly- based on a number of circumstances (sessional instructor, agency policies- </a:t>
            </a:r>
            <a:r>
              <a:rPr lang="en-CA" sz="1800" kern="100" err="1">
                <a:effectLst/>
                <a:latin typeface="Aptos" panose="020B0004020202020204" pitchFamily="34" charset="0"/>
                <a:ea typeface="Aptos" panose="020B0004020202020204" pitchFamily="34" charset="0"/>
                <a:cs typeface="Times New Roman" panose="02020603050405020304" pitchFamily="18" charset="0"/>
              </a:rPr>
              <a:t>eg.</a:t>
            </a:r>
            <a:r>
              <a:rPr lang="en-CA" sz="1800" kern="100">
                <a:effectLst/>
                <a:latin typeface="Aptos" panose="020B0004020202020204" pitchFamily="34" charset="0"/>
                <a:ea typeface="Aptos" panose="020B0004020202020204" pitchFamily="34" charset="0"/>
                <a:cs typeface="Times New Roman" panose="02020603050405020304" pitchFamily="18" charset="0"/>
              </a:rPr>
              <a:t> sudden closure of unit). </a:t>
            </a:r>
          </a:p>
          <a:p>
            <a:pPr>
              <a:defRPr/>
            </a:pPr>
            <a:endParaRPr lang="en-CA" altLang="en-US" i="1"/>
          </a:p>
        </p:txBody>
      </p:sp>
      <p:sp>
        <p:nvSpPr>
          <p:cNvPr id="36868" name="Slide Number Placeholder 3">
            <a:extLst>
              <a:ext uri="{FF2B5EF4-FFF2-40B4-BE49-F238E27FC236}">
                <a16:creationId xmlns:a16="http://schemas.microsoft.com/office/drawing/2014/main" id="{F4E62BA7-4138-C6A5-FA97-1C37DF044ED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1050" indent="-298450">
              <a:spcBef>
                <a:spcPct val="30000"/>
              </a:spcBef>
              <a:defRPr sz="1200">
                <a:solidFill>
                  <a:schemeClr val="tx1"/>
                </a:solidFill>
                <a:latin typeface="Calibri" panose="020F0502020204030204" pitchFamily="34" charset="0"/>
              </a:defRPr>
            </a:lvl2pPr>
            <a:lvl3pPr marL="1201738" indent="-238125">
              <a:spcBef>
                <a:spcPct val="30000"/>
              </a:spcBef>
              <a:defRPr sz="1200">
                <a:solidFill>
                  <a:schemeClr val="tx1"/>
                </a:solidFill>
                <a:latin typeface="Calibri" panose="020F0502020204030204" pitchFamily="34" charset="0"/>
              </a:defRPr>
            </a:lvl3pPr>
            <a:lvl4pPr marL="1684338" indent="-238125">
              <a:spcBef>
                <a:spcPct val="30000"/>
              </a:spcBef>
              <a:defRPr sz="1200">
                <a:solidFill>
                  <a:schemeClr val="tx1"/>
                </a:solidFill>
                <a:latin typeface="Calibri" panose="020F0502020204030204" pitchFamily="34" charset="0"/>
              </a:defRPr>
            </a:lvl4pPr>
            <a:lvl5pPr marL="2166938" indent="-238125">
              <a:spcBef>
                <a:spcPct val="30000"/>
              </a:spcBef>
              <a:defRPr sz="1200">
                <a:solidFill>
                  <a:schemeClr val="tx1"/>
                </a:solidFill>
                <a:latin typeface="Calibri" panose="020F0502020204030204" pitchFamily="34" charset="0"/>
              </a:defRPr>
            </a:lvl5pPr>
            <a:lvl6pPr marL="2624138" indent="-238125" eaLnBrk="0" fontAlgn="base" hangingPunct="0">
              <a:spcBef>
                <a:spcPct val="30000"/>
              </a:spcBef>
              <a:spcAft>
                <a:spcPct val="0"/>
              </a:spcAft>
              <a:defRPr sz="1200">
                <a:solidFill>
                  <a:schemeClr val="tx1"/>
                </a:solidFill>
                <a:latin typeface="Calibri" panose="020F0502020204030204" pitchFamily="34" charset="0"/>
              </a:defRPr>
            </a:lvl6pPr>
            <a:lvl7pPr marL="3081338" indent="-238125" eaLnBrk="0" fontAlgn="base" hangingPunct="0">
              <a:spcBef>
                <a:spcPct val="30000"/>
              </a:spcBef>
              <a:spcAft>
                <a:spcPct val="0"/>
              </a:spcAft>
              <a:defRPr sz="1200">
                <a:solidFill>
                  <a:schemeClr val="tx1"/>
                </a:solidFill>
                <a:latin typeface="Calibri" panose="020F0502020204030204" pitchFamily="34" charset="0"/>
              </a:defRPr>
            </a:lvl7pPr>
            <a:lvl8pPr marL="3538538" indent="-238125" eaLnBrk="0" fontAlgn="base" hangingPunct="0">
              <a:spcBef>
                <a:spcPct val="30000"/>
              </a:spcBef>
              <a:spcAft>
                <a:spcPct val="0"/>
              </a:spcAft>
              <a:defRPr sz="1200">
                <a:solidFill>
                  <a:schemeClr val="tx1"/>
                </a:solidFill>
                <a:latin typeface="Calibri" panose="020F0502020204030204" pitchFamily="34" charset="0"/>
              </a:defRPr>
            </a:lvl8pPr>
            <a:lvl9pPr marL="3995738"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B84A754-98E0-4775-A784-385358B73391}" type="slidenum">
              <a:rPr lang="en-US" altLang="en-US" smtClean="0"/>
              <a:pPr>
                <a:spcBef>
                  <a:spcPct val="0"/>
                </a:spcBef>
              </a:pPr>
              <a:t>21</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AC952D0F-8CAC-E280-6A4E-56E5C5A3623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a:extLst>
              <a:ext uri="{FF2B5EF4-FFF2-40B4-BE49-F238E27FC236}">
                <a16:creationId xmlns:a16="http://schemas.microsoft.com/office/drawing/2014/main" id="{5DCD96FD-7A07-64AA-2592-9277509ED0D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altLang="en-US" sz="1200">
                <a:ea typeface="ＭＳ Ｐゴシック" panose="020B0600070205080204" pitchFamily="34" charset="-128"/>
              </a:rPr>
              <a:t>Some notable policies related to our clinical placements. </a:t>
            </a:r>
          </a:p>
          <a:p>
            <a:endParaRPr lang="en-CA" altLang="en-US" i="1"/>
          </a:p>
        </p:txBody>
      </p:sp>
      <p:sp>
        <p:nvSpPr>
          <p:cNvPr id="38916" name="Slide Number Placeholder 3">
            <a:extLst>
              <a:ext uri="{FF2B5EF4-FFF2-40B4-BE49-F238E27FC236}">
                <a16:creationId xmlns:a16="http://schemas.microsoft.com/office/drawing/2014/main" id="{0A1F5C21-6A75-333B-DA0F-B1A73A1A17A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1050" indent="-298450">
              <a:spcBef>
                <a:spcPct val="30000"/>
              </a:spcBef>
              <a:defRPr sz="1200">
                <a:solidFill>
                  <a:schemeClr val="tx1"/>
                </a:solidFill>
                <a:latin typeface="Calibri" panose="020F0502020204030204" pitchFamily="34" charset="0"/>
              </a:defRPr>
            </a:lvl2pPr>
            <a:lvl3pPr marL="1201738" indent="-238125">
              <a:spcBef>
                <a:spcPct val="30000"/>
              </a:spcBef>
              <a:defRPr sz="1200">
                <a:solidFill>
                  <a:schemeClr val="tx1"/>
                </a:solidFill>
                <a:latin typeface="Calibri" panose="020F0502020204030204" pitchFamily="34" charset="0"/>
              </a:defRPr>
            </a:lvl3pPr>
            <a:lvl4pPr marL="1684338" indent="-238125">
              <a:spcBef>
                <a:spcPct val="30000"/>
              </a:spcBef>
              <a:defRPr sz="1200">
                <a:solidFill>
                  <a:schemeClr val="tx1"/>
                </a:solidFill>
                <a:latin typeface="Calibri" panose="020F0502020204030204" pitchFamily="34" charset="0"/>
              </a:defRPr>
            </a:lvl4pPr>
            <a:lvl5pPr marL="2166938" indent="-238125">
              <a:spcBef>
                <a:spcPct val="30000"/>
              </a:spcBef>
              <a:defRPr sz="1200">
                <a:solidFill>
                  <a:schemeClr val="tx1"/>
                </a:solidFill>
                <a:latin typeface="Calibri" panose="020F0502020204030204" pitchFamily="34" charset="0"/>
              </a:defRPr>
            </a:lvl5pPr>
            <a:lvl6pPr marL="2624138" indent="-238125" eaLnBrk="0" fontAlgn="base" hangingPunct="0">
              <a:spcBef>
                <a:spcPct val="30000"/>
              </a:spcBef>
              <a:spcAft>
                <a:spcPct val="0"/>
              </a:spcAft>
              <a:defRPr sz="1200">
                <a:solidFill>
                  <a:schemeClr val="tx1"/>
                </a:solidFill>
                <a:latin typeface="Calibri" panose="020F0502020204030204" pitchFamily="34" charset="0"/>
              </a:defRPr>
            </a:lvl6pPr>
            <a:lvl7pPr marL="3081338" indent="-238125" eaLnBrk="0" fontAlgn="base" hangingPunct="0">
              <a:spcBef>
                <a:spcPct val="30000"/>
              </a:spcBef>
              <a:spcAft>
                <a:spcPct val="0"/>
              </a:spcAft>
              <a:defRPr sz="1200">
                <a:solidFill>
                  <a:schemeClr val="tx1"/>
                </a:solidFill>
                <a:latin typeface="Calibri" panose="020F0502020204030204" pitchFamily="34" charset="0"/>
              </a:defRPr>
            </a:lvl7pPr>
            <a:lvl8pPr marL="3538538" indent="-238125" eaLnBrk="0" fontAlgn="base" hangingPunct="0">
              <a:spcBef>
                <a:spcPct val="30000"/>
              </a:spcBef>
              <a:spcAft>
                <a:spcPct val="0"/>
              </a:spcAft>
              <a:defRPr sz="1200">
                <a:solidFill>
                  <a:schemeClr val="tx1"/>
                </a:solidFill>
                <a:latin typeface="Calibri" panose="020F0502020204030204" pitchFamily="34" charset="0"/>
              </a:defRPr>
            </a:lvl8pPr>
            <a:lvl9pPr marL="3995738"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4146DC5-9FE5-47BE-A99D-A1655881C156}" type="slidenum">
              <a:rPr lang="en-US" altLang="en-US" smtClean="0"/>
              <a:pPr>
                <a:spcBef>
                  <a:spcPct val="0"/>
                </a:spcBef>
              </a:pPr>
              <a:t>22</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7299390A-7E27-B4FA-95B9-5CCA3323FA1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9889DD21-5205-0940-27C1-702C619D131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07000"/>
              </a:lnSpc>
              <a:spcAft>
                <a:spcPts val="800"/>
              </a:spcAft>
            </a:pPr>
            <a:r>
              <a:rPr lang="en-CA" sz="1800" kern="100">
                <a:effectLst/>
                <a:latin typeface="Aptos" panose="020B0004020202020204" pitchFamily="34" charset="0"/>
                <a:ea typeface="Aptos" panose="020B0004020202020204" pitchFamily="34" charset="0"/>
                <a:cs typeface="Times New Roman" panose="02020603050405020304" pitchFamily="18" charset="0"/>
              </a:rPr>
              <a:t>Students must </a:t>
            </a:r>
            <a:r>
              <a:rPr lang="en-CA" sz="1800" b="1" kern="100">
                <a:effectLst/>
                <a:latin typeface="Aptos" panose="020B0004020202020204" pitchFamily="34" charset="0"/>
                <a:ea typeface="Aptos" panose="020B0004020202020204" pitchFamily="34" charset="0"/>
                <a:cs typeface="Times New Roman" panose="02020603050405020304" pitchFamily="18" charset="0"/>
              </a:rPr>
              <a:t>report immediately </a:t>
            </a:r>
            <a:r>
              <a:rPr lang="en-CA" sz="1800" kern="100">
                <a:effectLst/>
                <a:latin typeface="Aptos" panose="020B0004020202020204" pitchFamily="34" charset="0"/>
                <a:ea typeface="Aptos" panose="020B0004020202020204" pitchFamily="34" charset="0"/>
                <a:cs typeface="Times New Roman" panose="02020603050405020304" pitchFamily="18" charset="0"/>
              </a:rPr>
              <a:t>to one of the Faculty of Nursing Clinical/Course Coordinators if you think you have identified a conflict in your clinical placement setting. </a:t>
            </a:r>
          </a:p>
          <a:p>
            <a:pPr>
              <a:lnSpc>
                <a:spcPct val="107000"/>
              </a:lnSpc>
              <a:spcAft>
                <a:spcPts val="800"/>
              </a:spcAft>
            </a:pPr>
            <a:r>
              <a:rPr lang="en-CA" sz="1800" kern="100">
                <a:effectLst/>
                <a:latin typeface="Aptos" panose="020B0004020202020204" pitchFamily="34" charset="0"/>
                <a:ea typeface="Aptos" panose="020B0004020202020204" pitchFamily="34" charset="0"/>
                <a:cs typeface="Times New Roman" panose="02020603050405020304" pitchFamily="18" charset="0"/>
              </a:rPr>
              <a:t>Some examples are: </a:t>
            </a:r>
          </a:p>
          <a:p>
            <a:pPr indent="457200">
              <a:lnSpc>
                <a:spcPct val="107000"/>
              </a:lnSpc>
              <a:spcAft>
                <a:spcPts val="800"/>
              </a:spcAft>
            </a:pPr>
            <a:r>
              <a:rPr lang="en-CA" sz="1800" kern="100">
                <a:effectLst/>
                <a:latin typeface="Aptos" panose="020B0004020202020204" pitchFamily="34" charset="0"/>
                <a:ea typeface="Aptos" panose="020B0004020202020204" pitchFamily="34" charset="0"/>
                <a:cs typeface="Times New Roman" panose="02020603050405020304" pitchFamily="18" charset="0"/>
              </a:rPr>
              <a:t>a. A student has a family member in his/her clinical group; </a:t>
            </a:r>
          </a:p>
          <a:p>
            <a:pPr marL="457200">
              <a:lnSpc>
                <a:spcPct val="107000"/>
              </a:lnSpc>
              <a:spcAft>
                <a:spcPts val="800"/>
              </a:spcAft>
            </a:pPr>
            <a:r>
              <a:rPr lang="en-CA" sz="1800" kern="100">
                <a:effectLst/>
                <a:latin typeface="Aptos" panose="020B0004020202020204" pitchFamily="34" charset="0"/>
                <a:ea typeface="Aptos" panose="020B0004020202020204" pitchFamily="34" charset="0"/>
                <a:cs typeface="Times New Roman" panose="02020603050405020304" pitchFamily="18" charset="0"/>
              </a:rPr>
              <a:t>b. A student has been assigned to a clinical setting in which they are employed in a paid or unpaid position; </a:t>
            </a:r>
            <a:r>
              <a:rPr lang="en-CA" sz="1800" b="1" kern="100">
                <a:effectLst/>
                <a:latin typeface="Aptos" panose="020B0004020202020204" pitchFamily="34" charset="0"/>
                <a:ea typeface="Aptos" panose="020B0004020202020204" pitchFamily="34" charset="0"/>
                <a:cs typeface="Times New Roman" panose="02020603050405020304" pitchFamily="18" charset="0"/>
              </a:rPr>
              <a:t>** if you work as an RN or UNE at one of the hospitals please contact Susan </a:t>
            </a:r>
            <a:r>
              <a:rPr lang="en-CA" sz="1800" b="1" kern="100" err="1">
                <a:effectLst/>
                <a:latin typeface="Aptos" panose="020B0004020202020204" pitchFamily="34" charset="0"/>
                <a:ea typeface="Aptos" panose="020B0004020202020204" pitchFamily="34" charset="0"/>
                <a:cs typeface="Times New Roman" panose="02020603050405020304" pitchFamily="18" charset="0"/>
              </a:rPr>
              <a:t>Rotondi</a:t>
            </a:r>
            <a:r>
              <a:rPr lang="en-CA" sz="1800" b="1" kern="100">
                <a:effectLst/>
                <a:latin typeface="Aptos" panose="020B0004020202020204" pitchFamily="34" charset="0"/>
                <a:ea typeface="Aptos" panose="020B0004020202020204" pitchFamily="34" charset="0"/>
                <a:cs typeface="Times New Roman" panose="02020603050405020304" pitchFamily="18" charset="0"/>
              </a:rPr>
              <a:t> Moore and let her know where you are working **</a:t>
            </a:r>
            <a:r>
              <a:rPr lang="en-CA" sz="1800" kern="100">
                <a:effectLst/>
                <a:latin typeface="Aptos" panose="020B0004020202020204" pitchFamily="34" charset="0"/>
                <a:ea typeface="Aptos" panose="020B0004020202020204" pitchFamily="34" charset="0"/>
                <a:cs typeface="Times New Roman" panose="02020603050405020304" pitchFamily="18" charset="0"/>
              </a:rPr>
              <a:t> </a:t>
            </a:r>
          </a:p>
          <a:p>
            <a:pPr marL="457200">
              <a:lnSpc>
                <a:spcPct val="107000"/>
              </a:lnSpc>
              <a:spcAft>
                <a:spcPts val="800"/>
              </a:spcAft>
            </a:pPr>
            <a:r>
              <a:rPr lang="en-CA" sz="1800" kern="100">
                <a:effectLst/>
                <a:latin typeface="Aptos" panose="020B0004020202020204" pitchFamily="34" charset="0"/>
                <a:ea typeface="Aptos" panose="020B0004020202020204" pitchFamily="34" charset="0"/>
                <a:cs typeface="Times New Roman" panose="02020603050405020304" pitchFamily="18" charset="0"/>
              </a:rPr>
              <a:t>c. A student has been assigned to a clinical setting in which one of his/her family members is employed or is a client; </a:t>
            </a:r>
          </a:p>
          <a:p>
            <a:pPr marL="457200">
              <a:lnSpc>
                <a:spcPct val="107000"/>
              </a:lnSpc>
              <a:spcAft>
                <a:spcPts val="800"/>
              </a:spcAft>
            </a:pPr>
            <a:r>
              <a:rPr lang="en-CA" sz="1800" kern="100">
                <a:effectLst/>
                <a:latin typeface="Aptos" panose="020B0004020202020204" pitchFamily="34" charset="0"/>
                <a:ea typeface="Aptos" panose="020B0004020202020204" pitchFamily="34" charset="0"/>
                <a:cs typeface="Times New Roman" panose="02020603050405020304" pitchFamily="18" charset="0"/>
              </a:rPr>
              <a:t>d. A student has been assigned to a clinical instructor, faculty advisor, or preceptor who is related to him/her. </a:t>
            </a:r>
          </a:p>
          <a:p>
            <a:pPr>
              <a:lnSpc>
                <a:spcPct val="107000"/>
              </a:lnSpc>
              <a:spcAft>
                <a:spcPts val="800"/>
              </a:spcAft>
            </a:pPr>
            <a:endParaRPr lang="en-CA"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CA" sz="1800" kern="100">
                <a:effectLst/>
                <a:latin typeface="Aptos" panose="020B0004020202020204" pitchFamily="34" charset="0"/>
                <a:ea typeface="Aptos" panose="020B0004020202020204" pitchFamily="34" charset="0"/>
                <a:cs typeface="Times New Roman" panose="02020603050405020304" pitchFamily="18" charset="0"/>
              </a:rPr>
              <a:t>In any of the above situations, students will be re-assigned to a clinical area where there is no relational conflict. </a:t>
            </a:r>
          </a:p>
          <a:p>
            <a:pPr>
              <a:lnSpc>
                <a:spcPct val="107000"/>
              </a:lnSpc>
              <a:spcAft>
                <a:spcPts val="800"/>
              </a:spcAft>
            </a:pPr>
            <a:endParaRPr lang="en-CA"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CA" sz="1800" b="1" kern="100">
                <a:effectLst/>
                <a:latin typeface="Aptos" panose="020B0004020202020204" pitchFamily="34" charset="0"/>
                <a:ea typeface="Aptos" panose="020B0004020202020204" pitchFamily="34" charset="0"/>
                <a:cs typeface="Times New Roman" panose="02020603050405020304" pitchFamily="18" charset="0"/>
              </a:rPr>
              <a:t>Family members- </a:t>
            </a:r>
            <a:r>
              <a:rPr lang="en-CA" sz="1800" kern="100">
                <a:effectLst/>
                <a:latin typeface="Aptos" panose="020B0004020202020204" pitchFamily="34" charset="0"/>
                <a:ea typeface="Aptos" panose="020B0004020202020204" pitchFamily="34" charset="0"/>
                <a:cs typeface="Times New Roman" panose="02020603050405020304" pitchFamily="18" charset="0"/>
              </a:rPr>
              <a:t> include but are not limited to the following: sister, brother, mother, father, spouse, significant other, daughter, son, nephew, niece, uncle, aunt, cousin, or in-laws. </a:t>
            </a:r>
          </a:p>
          <a:p>
            <a:pPr>
              <a:lnSpc>
                <a:spcPct val="107000"/>
              </a:lnSpc>
              <a:spcAft>
                <a:spcPts val="800"/>
              </a:spcAft>
            </a:pPr>
            <a:r>
              <a:rPr lang="en-CA" sz="1800" kern="100">
                <a:effectLst/>
                <a:latin typeface="Aptos" panose="020B0004020202020204" pitchFamily="34" charset="0"/>
                <a:ea typeface="Aptos" panose="020B0004020202020204" pitchFamily="34" charset="0"/>
                <a:cs typeface="Times New Roman" panose="02020603050405020304" pitchFamily="18" charset="0"/>
              </a:rPr>
              <a:t>Other interpersonal relationships that may pose a conflict must be disclosed by the student and will be assessed on an individual basis </a:t>
            </a:r>
          </a:p>
          <a:p>
            <a:endParaRPr lang="en-CA" altLang="en-US" i="1"/>
          </a:p>
        </p:txBody>
      </p:sp>
      <p:sp>
        <p:nvSpPr>
          <p:cNvPr id="40964" name="Slide Number Placeholder 3">
            <a:extLst>
              <a:ext uri="{FF2B5EF4-FFF2-40B4-BE49-F238E27FC236}">
                <a16:creationId xmlns:a16="http://schemas.microsoft.com/office/drawing/2014/main" id="{24C40AAA-D4C3-766D-AFF2-1B5148BE2EB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1050" indent="-298450">
              <a:spcBef>
                <a:spcPct val="30000"/>
              </a:spcBef>
              <a:defRPr sz="1200">
                <a:solidFill>
                  <a:schemeClr val="tx1"/>
                </a:solidFill>
                <a:latin typeface="Calibri" panose="020F0502020204030204" pitchFamily="34" charset="0"/>
              </a:defRPr>
            </a:lvl2pPr>
            <a:lvl3pPr marL="1201738" indent="-238125">
              <a:spcBef>
                <a:spcPct val="30000"/>
              </a:spcBef>
              <a:defRPr sz="1200">
                <a:solidFill>
                  <a:schemeClr val="tx1"/>
                </a:solidFill>
                <a:latin typeface="Calibri" panose="020F0502020204030204" pitchFamily="34" charset="0"/>
              </a:defRPr>
            </a:lvl3pPr>
            <a:lvl4pPr marL="1684338" indent="-238125">
              <a:spcBef>
                <a:spcPct val="30000"/>
              </a:spcBef>
              <a:defRPr sz="1200">
                <a:solidFill>
                  <a:schemeClr val="tx1"/>
                </a:solidFill>
                <a:latin typeface="Calibri" panose="020F0502020204030204" pitchFamily="34" charset="0"/>
              </a:defRPr>
            </a:lvl4pPr>
            <a:lvl5pPr marL="2166938" indent="-238125">
              <a:spcBef>
                <a:spcPct val="30000"/>
              </a:spcBef>
              <a:defRPr sz="1200">
                <a:solidFill>
                  <a:schemeClr val="tx1"/>
                </a:solidFill>
                <a:latin typeface="Calibri" panose="020F0502020204030204" pitchFamily="34" charset="0"/>
              </a:defRPr>
            </a:lvl5pPr>
            <a:lvl6pPr marL="2624138" indent="-238125" eaLnBrk="0" fontAlgn="base" hangingPunct="0">
              <a:spcBef>
                <a:spcPct val="30000"/>
              </a:spcBef>
              <a:spcAft>
                <a:spcPct val="0"/>
              </a:spcAft>
              <a:defRPr sz="1200">
                <a:solidFill>
                  <a:schemeClr val="tx1"/>
                </a:solidFill>
                <a:latin typeface="Calibri" panose="020F0502020204030204" pitchFamily="34" charset="0"/>
              </a:defRPr>
            </a:lvl6pPr>
            <a:lvl7pPr marL="3081338" indent="-238125" eaLnBrk="0" fontAlgn="base" hangingPunct="0">
              <a:spcBef>
                <a:spcPct val="30000"/>
              </a:spcBef>
              <a:spcAft>
                <a:spcPct val="0"/>
              </a:spcAft>
              <a:defRPr sz="1200">
                <a:solidFill>
                  <a:schemeClr val="tx1"/>
                </a:solidFill>
                <a:latin typeface="Calibri" panose="020F0502020204030204" pitchFamily="34" charset="0"/>
              </a:defRPr>
            </a:lvl7pPr>
            <a:lvl8pPr marL="3538538" indent="-238125" eaLnBrk="0" fontAlgn="base" hangingPunct="0">
              <a:spcBef>
                <a:spcPct val="30000"/>
              </a:spcBef>
              <a:spcAft>
                <a:spcPct val="0"/>
              </a:spcAft>
              <a:defRPr sz="1200">
                <a:solidFill>
                  <a:schemeClr val="tx1"/>
                </a:solidFill>
                <a:latin typeface="Calibri" panose="020F0502020204030204" pitchFamily="34" charset="0"/>
              </a:defRPr>
            </a:lvl8pPr>
            <a:lvl9pPr marL="3995738"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BF3F634-26CC-44AF-91B7-E99AF9CF8AB7}" type="slidenum">
              <a:rPr lang="en-US" altLang="en-US" smtClean="0"/>
              <a:pPr>
                <a:spcBef>
                  <a:spcPct val="0"/>
                </a:spcBef>
              </a:pPr>
              <a:t>23</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10062377-F942-148A-B3A3-0BE451591E3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E64510D5-1109-1829-1896-965EB135EA07}"/>
              </a:ext>
            </a:extLst>
          </p:cNvPr>
          <p:cNvSpPr>
            <a:spLocks noGrp="1"/>
          </p:cNvSpPr>
          <p:nvPr>
            <p:ph type="body" idx="1"/>
          </p:nvPr>
        </p:nvSpPr>
        <p:spPr bwMode="auto"/>
        <p:txBody>
          <a:bodyPr wrap="square" numCol="1" anchor="t" anchorCtr="0" compatLnSpc="1">
            <a:prstTxWarp prst="textNoShape">
              <a:avLst/>
            </a:prstTxWarp>
            <a:normAutofit fontScale="92500" lnSpcReduction="20000"/>
          </a:bodyPr>
          <a:lstStyle/>
          <a:p>
            <a:pPr>
              <a:defRPr/>
            </a:pPr>
            <a:endParaRPr lang="en-CA" altLang="en-US" b="1"/>
          </a:p>
          <a:p>
            <a:pPr>
              <a:defRPr/>
            </a:pPr>
            <a:r>
              <a:rPr lang="en-CA" altLang="en-US" b="1"/>
              <a:t>What is Social Media? </a:t>
            </a:r>
            <a:endParaRPr lang="en-CA" altLang="en-US"/>
          </a:p>
          <a:p>
            <a:pPr>
              <a:defRPr/>
            </a:pPr>
            <a:r>
              <a:rPr lang="en-CA" altLang="en-US"/>
              <a:t>Social media refers to online technologies and practices that are used to share information and opinions, host conversations and build relationships. It can involve a variety of formats, including text messaging, pictures, videos, audio and “live,” real-time dialogues of a few, or thousands of participants. Examples of social media include but are not limited to discussion forums, blogs, social networks, wikis, and podcasts. </a:t>
            </a:r>
          </a:p>
          <a:p>
            <a:pPr>
              <a:defRPr/>
            </a:pPr>
            <a:r>
              <a:rPr lang="en-CA" altLang="en-US"/>
              <a:t>The Faculty of Nursing supports the use of social media as an instructional tool. In this instance, sharing of information must occur through Brightspace or other University of Windsor approved platforms. We also recognize that students use social media networks outside of the classroom. The following policies and guidelines provide overall policies for social networking within the Faculty of Nursing, and guidelines for individual social media use. </a:t>
            </a:r>
          </a:p>
          <a:p>
            <a:pPr>
              <a:defRPr/>
            </a:pPr>
            <a:endParaRPr lang="en-CA" altLang="en-US"/>
          </a:p>
          <a:p>
            <a:pPr>
              <a:defRPr/>
            </a:pPr>
            <a:r>
              <a:rPr lang="en-CA" altLang="en-US"/>
              <a:t>Use of social media and cell phones for non-academic purposes is not permitted during any clinical experience. </a:t>
            </a:r>
          </a:p>
          <a:p>
            <a:pPr>
              <a:defRPr/>
            </a:pPr>
            <a:r>
              <a:rPr lang="en-CA" altLang="en-US"/>
              <a:t>1.   Students may not access agency computers for personal use. </a:t>
            </a:r>
          </a:p>
          <a:p>
            <a:pPr>
              <a:defRPr/>
            </a:pPr>
            <a:r>
              <a:rPr lang="en-CA" altLang="en-US"/>
              <a:t>2.   Students are prohibited from posting any private or confidential content, including client health information on any social media site, even if client identifiers are removed. This also includes images of clients, agencies, staff, volunteers, visitors or family. </a:t>
            </a:r>
          </a:p>
          <a:p>
            <a:pPr>
              <a:defRPr/>
            </a:pPr>
            <a:r>
              <a:rPr lang="en-CA" altLang="en-US"/>
              <a:t>3.   Social media behaviours must be consistent with the following CNO Standards and Practice Guidelines: Ethical Framework, Nurse-Client Relationship, and Documentation. Unauthorized use of social media, cell phones, or the internet in the clinical setting will result in removal of the student from the clinical area or program. </a:t>
            </a:r>
          </a:p>
        </p:txBody>
      </p:sp>
      <p:sp>
        <p:nvSpPr>
          <p:cNvPr id="43012" name="Slide Number Placeholder 3">
            <a:extLst>
              <a:ext uri="{FF2B5EF4-FFF2-40B4-BE49-F238E27FC236}">
                <a16:creationId xmlns:a16="http://schemas.microsoft.com/office/drawing/2014/main" id="{71E00F0D-8BC3-B356-9BB3-F958DC0229E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1050" indent="-298450">
              <a:spcBef>
                <a:spcPct val="30000"/>
              </a:spcBef>
              <a:defRPr sz="1200">
                <a:solidFill>
                  <a:schemeClr val="tx1"/>
                </a:solidFill>
                <a:latin typeface="Calibri" panose="020F0502020204030204" pitchFamily="34" charset="0"/>
              </a:defRPr>
            </a:lvl2pPr>
            <a:lvl3pPr marL="1201738" indent="-238125">
              <a:spcBef>
                <a:spcPct val="30000"/>
              </a:spcBef>
              <a:defRPr sz="1200">
                <a:solidFill>
                  <a:schemeClr val="tx1"/>
                </a:solidFill>
                <a:latin typeface="Calibri" panose="020F0502020204030204" pitchFamily="34" charset="0"/>
              </a:defRPr>
            </a:lvl3pPr>
            <a:lvl4pPr marL="1684338" indent="-238125">
              <a:spcBef>
                <a:spcPct val="30000"/>
              </a:spcBef>
              <a:defRPr sz="1200">
                <a:solidFill>
                  <a:schemeClr val="tx1"/>
                </a:solidFill>
                <a:latin typeface="Calibri" panose="020F0502020204030204" pitchFamily="34" charset="0"/>
              </a:defRPr>
            </a:lvl4pPr>
            <a:lvl5pPr marL="2166938" indent="-238125">
              <a:spcBef>
                <a:spcPct val="30000"/>
              </a:spcBef>
              <a:defRPr sz="1200">
                <a:solidFill>
                  <a:schemeClr val="tx1"/>
                </a:solidFill>
                <a:latin typeface="Calibri" panose="020F0502020204030204" pitchFamily="34" charset="0"/>
              </a:defRPr>
            </a:lvl5pPr>
            <a:lvl6pPr marL="2624138" indent="-238125" eaLnBrk="0" fontAlgn="base" hangingPunct="0">
              <a:spcBef>
                <a:spcPct val="30000"/>
              </a:spcBef>
              <a:spcAft>
                <a:spcPct val="0"/>
              </a:spcAft>
              <a:defRPr sz="1200">
                <a:solidFill>
                  <a:schemeClr val="tx1"/>
                </a:solidFill>
                <a:latin typeface="Calibri" panose="020F0502020204030204" pitchFamily="34" charset="0"/>
              </a:defRPr>
            </a:lvl6pPr>
            <a:lvl7pPr marL="3081338" indent="-238125" eaLnBrk="0" fontAlgn="base" hangingPunct="0">
              <a:spcBef>
                <a:spcPct val="30000"/>
              </a:spcBef>
              <a:spcAft>
                <a:spcPct val="0"/>
              </a:spcAft>
              <a:defRPr sz="1200">
                <a:solidFill>
                  <a:schemeClr val="tx1"/>
                </a:solidFill>
                <a:latin typeface="Calibri" panose="020F0502020204030204" pitchFamily="34" charset="0"/>
              </a:defRPr>
            </a:lvl7pPr>
            <a:lvl8pPr marL="3538538" indent="-238125" eaLnBrk="0" fontAlgn="base" hangingPunct="0">
              <a:spcBef>
                <a:spcPct val="30000"/>
              </a:spcBef>
              <a:spcAft>
                <a:spcPct val="0"/>
              </a:spcAft>
              <a:defRPr sz="1200">
                <a:solidFill>
                  <a:schemeClr val="tx1"/>
                </a:solidFill>
                <a:latin typeface="Calibri" panose="020F0502020204030204" pitchFamily="34" charset="0"/>
              </a:defRPr>
            </a:lvl8pPr>
            <a:lvl9pPr marL="3995738"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1CE1C7B-AB30-466F-AD1A-A67985665990}" type="slidenum">
              <a:rPr lang="en-US" altLang="en-US" smtClean="0"/>
              <a:pPr>
                <a:spcBef>
                  <a:spcPct val="0"/>
                </a:spcBef>
              </a:pPr>
              <a:t>24</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F5ECFE6A-861C-6A45-79DA-2AA2498B60F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Rectangle 3">
            <a:extLst>
              <a:ext uri="{FF2B5EF4-FFF2-40B4-BE49-F238E27FC236}">
                <a16:creationId xmlns:a16="http://schemas.microsoft.com/office/drawing/2014/main" id="{73DCC1F7-DC5B-DC57-DBA9-938CF338440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12FB3F2A-06D2-DAE7-BF8A-EFDBC944DE6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B259C9C6-0545-3CF1-10F7-F34985CFE88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07000"/>
              </a:lnSpc>
              <a:spcAft>
                <a:spcPts val="800"/>
              </a:spcAft>
            </a:pPr>
            <a:r>
              <a:rPr lang="en-CA" sz="1800" kern="100">
                <a:effectLst/>
                <a:latin typeface="Aptos" panose="020B0004020202020204" pitchFamily="34" charset="0"/>
                <a:ea typeface="Aptos" panose="020B0004020202020204" pitchFamily="34" charset="0"/>
                <a:cs typeface="Times New Roman" panose="02020603050405020304" pitchFamily="18" charset="0"/>
              </a:rPr>
              <a:t>Now we want to talk to you about the process of getting your pre clinical clearance done. </a:t>
            </a:r>
          </a:p>
          <a:p>
            <a:pPr>
              <a:lnSpc>
                <a:spcPct val="107000"/>
              </a:lnSpc>
              <a:spcAft>
                <a:spcPts val="800"/>
              </a:spcAft>
            </a:pPr>
            <a:r>
              <a:rPr lang="en-CA" sz="1800" kern="100">
                <a:effectLst/>
                <a:latin typeface="Aptos" panose="020B0004020202020204" pitchFamily="34" charset="0"/>
                <a:ea typeface="Aptos" panose="020B0004020202020204" pitchFamily="34" charset="0"/>
                <a:cs typeface="Times New Roman" panose="02020603050405020304" pitchFamily="18" charset="0"/>
              </a:rPr>
              <a:t>The university uses Verified Synergy Gateway </a:t>
            </a:r>
            <a:r>
              <a:rPr lang="en-CA" sz="1800" kern="100" err="1">
                <a:effectLst/>
                <a:latin typeface="Aptos" panose="020B0004020202020204" pitchFamily="34" charset="0"/>
                <a:ea typeface="Aptos" panose="020B0004020202020204" pitchFamily="34" charset="0"/>
                <a:cs typeface="Times New Roman" panose="02020603050405020304" pitchFamily="18" charset="0"/>
              </a:rPr>
              <a:t>inc</a:t>
            </a:r>
            <a:r>
              <a:rPr lang="en-CA" sz="1800" kern="100">
                <a:effectLst/>
                <a:latin typeface="Aptos" panose="020B0004020202020204" pitchFamily="34" charset="0"/>
                <a:ea typeface="Aptos" panose="020B0004020202020204" pitchFamily="34" charset="0"/>
                <a:cs typeface="Times New Roman" panose="02020603050405020304" pitchFamily="18" charset="0"/>
              </a:rPr>
              <a:t> as our agency to upload your pre clearance documents. </a:t>
            </a:r>
          </a:p>
          <a:p>
            <a:pPr>
              <a:lnSpc>
                <a:spcPct val="107000"/>
              </a:lnSpc>
              <a:spcAft>
                <a:spcPts val="800"/>
              </a:spcAft>
            </a:pPr>
            <a:r>
              <a:rPr lang="en-CA" sz="1800" kern="100">
                <a:effectLst/>
                <a:latin typeface="Aptos" panose="020B0004020202020204" pitchFamily="34" charset="0"/>
                <a:ea typeface="Aptos" panose="020B0004020202020204" pitchFamily="34" charset="0"/>
                <a:cs typeface="Times New Roman" panose="02020603050405020304" pitchFamily="18" charset="0"/>
              </a:rPr>
              <a:t>When should you start preparing this? – As soon as you are done your consolidation and before you get to settled into you vacation mode start looking at the requirements so you can plan to get all this done before the due date of August 19</a:t>
            </a:r>
            <a:r>
              <a:rPr lang="en-CA" sz="1800" kern="100" baseline="30000">
                <a:effectLst/>
                <a:latin typeface="Aptos" panose="020B0004020202020204" pitchFamily="34" charset="0"/>
                <a:ea typeface="Aptos" panose="020B0004020202020204" pitchFamily="34" charset="0"/>
                <a:cs typeface="Times New Roman" panose="02020603050405020304" pitchFamily="18" charset="0"/>
              </a:rPr>
              <a:t>th</a:t>
            </a:r>
            <a:r>
              <a:rPr lang="en-CA" sz="1800" kern="100">
                <a:effectLst/>
                <a:latin typeface="Aptos" panose="020B0004020202020204" pitchFamily="34" charset="0"/>
                <a:ea typeface="Aptos" panose="020B0004020202020204" pitchFamily="34" charset="0"/>
                <a:cs typeface="Times New Roman" panose="02020603050405020304" pitchFamily="18" charset="0"/>
              </a:rPr>
              <a:t> 2024! </a:t>
            </a:r>
          </a:p>
          <a:p>
            <a:endParaRPr lang="en-CA" altLang="en-US">
              <a:ea typeface="ＭＳ Ｐゴシック" panose="020B0600070205080204" pitchFamily="34" charset="-128"/>
            </a:endParaRPr>
          </a:p>
        </p:txBody>
      </p:sp>
      <p:sp>
        <p:nvSpPr>
          <p:cNvPr id="45060" name="Slide Number Placeholder 3">
            <a:extLst>
              <a:ext uri="{FF2B5EF4-FFF2-40B4-BE49-F238E27FC236}">
                <a16:creationId xmlns:a16="http://schemas.microsoft.com/office/drawing/2014/main" id="{40332172-6530-B577-AA5F-6EAC15074D6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2638" indent="-300038">
              <a:spcBef>
                <a:spcPct val="30000"/>
              </a:spcBef>
              <a:defRPr sz="1200">
                <a:solidFill>
                  <a:schemeClr val="tx1"/>
                </a:solidFill>
                <a:latin typeface="Calibri" panose="020F0502020204030204" pitchFamily="34" charset="0"/>
              </a:defRPr>
            </a:lvl2pPr>
            <a:lvl3pPr marL="1204913" indent="-239713">
              <a:spcBef>
                <a:spcPct val="30000"/>
              </a:spcBef>
              <a:defRPr sz="1200">
                <a:solidFill>
                  <a:schemeClr val="tx1"/>
                </a:solidFill>
                <a:latin typeface="Calibri" panose="020F0502020204030204" pitchFamily="34" charset="0"/>
              </a:defRPr>
            </a:lvl3pPr>
            <a:lvl4pPr marL="1689100" indent="-239713">
              <a:spcBef>
                <a:spcPct val="30000"/>
              </a:spcBef>
              <a:defRPr sz="1200">
                <a:solidFill>
                  <a:schemeClr val="tx1"/>
                </a:solidFill>
                <a:latin typeface="Calibri" panose="020F0502020204030204" pitchFamily="34" charset="0"/>
              </a:defRPr>
            </a:lvl4pPr>
            <a:lvl5pPr marL="2171700" indent="-239713">
              <a:spcBef>
                <a:spcPct val="30000"/>
              </a:spcBef>
              <a:defRPr sz="1200">
                <a:solidFill>
                  <a:schemeClr val="tx1"/>
                </a:solidFill>
                <a:latin typeface="Calibri" panose="020F0502020204030204" pitchFamily="34" charset="0"/>
              </a:defRPr>
            </a:lvl5pPr>
            <a:lvl6pPr marL="2628900" indent="-239713" eaLnBrk="0" fontAlgn="base" hangingPunct="0">
              <a:spcBef>
                <a:spcPct val="30000"/>
              </a:spcBef>
              <a:spcAft>
                <a:spcPct val="0"/>
              </a:spcAft>
              <a:defRPr sz="1200">
                <a:solidFill>
                  <a:schemeClr val="tx1"/>
                </a:solidFill>
                <a:latin typeface="Calibri" panose="020F0502020204030204" pitchFamily="34" charset="0"/>
              </a:defRPr>
            </a:lvl6pPr>
            <a:lvl7pPr marL="3086100" indent="-239713" eaLnBrk="0" fontAlgn="base" hangingPunct="0">
              <a:spcBef>
                <a:spcPct val="30000"/>
              </a:spcBef>
              <a:spcAft>
                <a:spcPct val="0"/>
              </a:spcAft>
              <a:defRPr sz="1200">
                <a:solidFill>
                  <a:schemeClr val="tx1"/>
                </a:solidFill>
                <a:latin typeface="Calibri" panose="020F0502020204030204" pitchFamily="34" charset="0"/>
              </a:defRPr>
            </a:lvl7pPr>
            <a:lvl8pPr marL="3543300" indent="-239713" eaLnBrk="0" fontAlgn="base" hangingPunct="0">
              <a:spcBef>
                <a:spcPct val="30000"/>
              </a:spcBef>
              <a:spcAft>
                <a:spcPct val="0"/>
              </a:spcAft>
              <a:defRPr sz="1200">
                <a:solidFill>
                  <a:schemeClr val="tx1"/>
                </a:solidFill>
                <a:latin typeface="Calibri" panose="020F0502020204030204" pitchFamily="34" charset="0"/>
              </a:defRPr>
            </a:lvl8pPr>
            <a:lvl9pPr marL="4000500" indent="-2397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2821537-521D-46C1-9EBA-2401072D3AEB}" type="slidenum">
              <a:rPr lang="en-US" altLang="en-US" smtClean="0"/>
              <a:pPr>
                <a:spcBef>
                  <a:spcPct val="0"/>
                </a:spcBef>
              </a:pPr>
              <a:t>25</a:t>
            </a:fld>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75BFDC3A-9A7A-46E3-B722-46F8B1F705B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a:extLst>
              <a:ext uri="{FF2B5EF4-FFF2-40B4-BE49-F238E27FC236}">
                <a16:creationId xmlns:a16="http://schemas.microsoft.com/office/drawing/2014/main" id="{39FA4796-64E9-1C6C-9DAE-7BA93606616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07000"/>
              </a:lnSpc>
              <a:spcAft>
                <a:spcPts val="800"/>
              </a:spcAft>
            </a:pPr>
            <a:r>
              <a:rPr lang="en-CA" sz="1800" kern="100">
                <a:effectLst/>
                <a:latin typeface="Aptos" panose="020B0004020202020204" pitchFamily="34" charset="0"/>
                <a:ea typeface="Aptos" panose="020B0004020202020204" pitchFamily="34" charset="0"/>
                <a:cs typeface="Times New Roman" panose="02020603050405020304" pitchFamily="18" charset="0"/>
              </a:rPr>
              <a:t>When students are placed in their clinical placements Hospitals and community agencies mandate that students meet specific medical and non-medical requirements.</a:t>
            </a:r>
          </a:p>
          <a:p>
            <a:pPr marL="342900" lvl="0" indent="-342900">
              <a:lnSpc>
                <a:spcPct val="107000"/>
              </a:lnSpc>
              <a:spcAft>
                <a:spcPts val="800"/>
              </a:spcAft>
              <a:buFont typeface="Times New Roman" panose="02020603050405020304" pitchFamily="18" charset="0"/>
              <a:buChar char="•"/>
              <a:tabLst>
                <a:tab pos="457200" algn="l"/>
              </a:tabLst>
            </a:pPr>
            <a:r>
              <a:rPr lang="en-CA" sz="1800" kern="100">
                <a:effectLst/>
                <a:latin typeface="Aptos" panose="020B0004020202020204" pitchFamily="34" charset="0"/>
                <a:ea typeface="Aptos" panose="020B0004020202020204" pitchFamily="34" charset="0"/>
                <a:cs typeface="Times New Roman" panose="02020603050405020304" pitchFamily="18" charset="0"/>
              </a:rPr>
              <a:t>Students need to be cleared annually- University of Windsor is now using </a:t>
            </a:r>
            <a:r>
              <a:rPr lang="en-CA" sz="1800" u="sng" kern="100">
                <a:effectLst/>
                <a:latin typeface="Aptos" panose="020B0004020202020204" pitchFamily="34" charset="0"/>
                <a:ea typeface="Aptos" panose="020B0004020202020204" pitchFamily="34" charset="0"/>
                <a:cs typeface="Times New Roman" panose="02020603050405020304" pitchFamily="18" charset="0"/>
              </a:rPr>
              <a:t>Verified Synergy Gateway </a:t>
            </a:r>
            <a:r>
              <a:rPr lang="en-CA" sz="1800" kern="100">
                <a:effectLst/>
                <a:latin typeface="Aptos" panose="020B0004020202020204" pitchFamily="34" charset="0"/>
                <a:ea typeface="Aptos" panose="020B0004020202020204" pitchFamily="34" charset="0"/>
                <a:cs typeface="Times New Roman" panose="02020603050405020304" pitchFamily="18" charset="0"/>
              </a:rPr>
              <a:t>to complete the screening process.</a:t>
            </a:r>
          </a:p>
          <a:p>
            <a:pPr marL="342900" lvl="0" indent="-342900">
              <a:lnSpc>
                <a:spcPct val="107000"/>
              </a:lnSpc>
              <a:spcAft>
                <a:spcPts val="800"/>
              </a:spcAft>
              <a:buFont typeface="Times New Roman" panose="02020603050405020304" pitchFamily="18" charset="0"/>
              <a:buChar char="•"/>
              <a:tabLst>
                <a:tab pos="457200" algn="l"/>
              </a:tabLst>
            </a:pPr>
            <a:r>
              <a:rPr lang="en-CA" sz="1800" kern="100">
                <a:effectLst/>
                <a:latin typeface="Aptos" panose="020B0004020202020204" pitchFamily="34" charset="0"/>
                <a:ea typeface="Aptos" panose="020B0004020202020204" pitchFamily="34" charset="0"/>
                <a:cs typeface="Times New Roman" panose="02020603050405020304" pitchFamily="18" charset="0"/>
              </a:rPr>
              <a:t>Flexible online appointment scheduling- you don’t have to attend these appointments you make appointments to have your documents reviewed online once you have submitted them all. </a:t>
            </a:r>
          </a:p>
          <a:p>
            <a:pPr marL="342900" lvl="0" indent="-342900">
              <a:lnSpc>
                <a:spcPct val="107000"/>
              </a:lnSpc>
              <a:spcAft>
                <a:spcPts val="800"/>
              </a:spcAft>
              <a:buFont typeface="Times New Roman" panose="02020603050405020304" pitchFamily="18" charset="0"/>
              <a:buChar char="•"/>
              <a:tabLst>
                <a:tab pos="457200" algn="l"/>
              </a:tabLst>
            </a:pPr>
            <a:r>
              <a:rPr lang="en-CA" sz="1800" kern="100">
                <a:effectLst/>
                <a:latin typeface="Aptos" panose="020B0004020202020204" pitchFamily="34" charset="0"/>
                <a:ea typeface="Aptos" panose="020B0004020202020204" pitchFamily="34" charset="0"/>
                <a:cs typeface="Times New Roman" panose="02020603050405020304" pitchFamily="18" charset="0"/>
              </a:rPr>
              <a:t>Confidentiality and privacy maintained.</a:t>
            </a:r>
          </a:p>
          <a:p>
            <a:pPr marL="342900" lvl="0" indent="-342900">
              <a:lnSpc>
                <a:spcPct val="107000"/>
              </a:lnSpc>
              <a:spcAft>
                <a:spcPts val="800"/>
              </a:spcAft>
              <a:buFont typeface="Times New Roman" panose="02020603050405020304" pitchFamily="18" charset="0"/>
              <a:buChar char="•"/>
              <a:tabLst>
                <a:tab pos="457200" algn="l"/>
              </a:tabLst>
            </a:pPr>
            <a:r>
              <a:rPr lang="en-CA" sz="1800" kern="100">
                <a:effectLst/>
                <a:latin typeface="Aptos" panose="020B0004020202020204" pitchFamily="34" charset="0"/>
                <a:ea typeface="Aptos" panose="020B0004020202020204" pitchFamily="34" charset="0"/>
                <a:cs typeface="Times New Roman" panose="02020603050405020304" pitchFamily="18" charset="0"/>
              </a:rPr>
              <a:t>There are Fees each time you have your documents reviewed so please carefully review all the requirements for your clearances from the Synergy ERV forms found on the Pre- Clearance information link found on the main University of Windsor Nursing page to avoid unnecessary fees. </a:t>
            </a:r>
          </a:p>
          <a:p>
            <a:pPr marL="342900" lvl="0" indent="-342900">
              <a:lnSpc>
                <a:spcPct val="107000"/>
              </a:lnSpc>
              <a:spcAft>
                <a:spcPts val="800"/>
              </a:spcAft>
              <a:buFont typeface="Times New Roman" panose="02020603050405020304" pitchFamily="18" charset="0"/>
              <a:buChar char="•"/>
              <a:tabLst>
                <a:tab pos="457200" algn="l"/>
              </a:tabLst>
            </a:pPr>
            <a:r>
              <a:rPr lang="en-CA" sz="1800" kern="100">
                <a:effectLst/>
                <a:latin typeface="Aptos" panose="020B0004020202020204" pitchFamily="34" charset="0"/>
                <a:ea typeface="Aptos" panose="020B0004020202020204" pitchFamily="34" charset="0"/>
                <a:cs typeface="Times New Roman" panose="02020603050405020304" pitchFamily="18" charset="0"/>
              </a:rPr>
              <a:t>It is also recommended that you ensure that your documentation does not expire before the end of the semester to avoid any additional fees even if it means completing something a little earlier than needed. This will avoid an additional. </a:t>
            </a:r>
            <a:endParaRPr lang="en-US" altLang="en-US"/>
          </a:p>
          <a:p>
            <a:pPr eaLnBrk="1" hangingPunct="1">
              <a:spcBef>
                <a:spcPct val="0"/>
              </a:spcBef>
            </a:pPr>
            <a:endParaRPr lang="en-US" altLang="en-US"/>
          </a:p>
          <a:p>
            <a:pPr eaLnBrk="1" hangingPunct="1">
              <a:spcBef>
                <a:spcPct val="0"/>
              </a:spcBef>
            </a:pPr>
            <a:endParaRPr lang="en-US" altLang="en-US"/>
          </a:p>
          <a:p>
            <a:pPr eaLnBrk="1" hangingPunct="1">
              <a:spcBef>
                <a:spcPct val="0"/>
              </a:spcBef>
            </a:pPr>
            <a:endParaRPr lang="en-US" altLang="en-US"/>
          </a:p>
          <a:p>
            <a:pPr eaLnBrk="1" hangingPunct="1">
              <a:spcBef>
                <a:spcPct val="0"/>
              </a:spcBef>
            </a:pPr>
            <a:endParaRPr lang="en-US" altLang="en-US"/>
          </a:p>
          <a:p>
            <a:pPr eaLnBrk="1" hangingPunct="1">
              <a:spcBef>
                <a:spcPct val="0"/>
              </a:spcBef>
            </a:pPr>
            <a:endParaRPr lang="en-US" altLang="en-US"/>
          </a:p>
        </p:txBody>
      </p:sp>
      <p:sp>
        <p:nvSpPr>
          <p:cNvPr id="47108" name="Slide Number Placeholder 3">
            <a:extLst>
              <a:ext uri="{FF2B5EF4-FFF2-40B4-BE49-F238E27FC236}">
                <a16:creationId xmlns:a16="http://schemas.microsoft.com/office/drawing/2014/main" id="{F415C83B-240D-FFD3-32FA-0A6BE33E9CC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1050" indent="-298450">
              <a:spcBef>
                <a:spcPct val="30000"/>
              </a:spcBef>
              <a:defRPr sz="1200">
                <a:solidFill>
                  <a:schemeClr val="tx1"/>
                </a:solidFill>
                <a:latin typeface="Calibri" panose="020F0502020204030204" pitchFamily="34" charset="0"/>
              </a:defRPr>
            </a:lvl2pPr>
            <a:lvl3pPr marL="1201738" indent="-238125">
              <a:spcBef>
                <a:spcPct val="30000"/>
              </a:spcBef>
              <a:defRPr sz="1200">
                <a:solidFill>
                  <a:schemeClr val="tx1"/>
                </a:solidFill>
                <a:latin typeface="Calibri" panose="020F0502020204030204" pitchFamily="34" charset="0"/>
              </a:defRPr>
            </a:lvl3pPr>
            <a:lvl4pPr marL="1684338" indent="-238125">
              <a:spcBef>
                <a:spcPct val="30000"/>
              </a:spcBef>
              <a:defRPr sz="1200">
                <a:solidFill>
                  <a:schemeClr val="tx1"/>
                </a:solidFill>
                <a:latin typeface="Calibri" panose="020F0502020204030204" pitchFamily="34" charset="0"/>
              </a:defRPr>
            </a:lvl4pPr>
            <a:lvl5pPr marL="2166938" indent="-238125">
              <a:spcBef>
                <a:spcPct val="30000"/>
              </a:spcBef>
              <a:defRPr sz="1200">
                <a:solidFill>
                  <a:schemeClr val="tx1"/>
                </a:solidFill>
                <a:latin typeface="Calibri" panose="020F0502020204030204" pitchFamily="34" charset="0"/>
              </a:defRPr>
            </a:lvl5pPr>
            <a:lvl6pPr marL="2624138" indent="-238125" eaLnBrk="0" fontAlgn="base" hangingPunct="0">
              <a:spcBef>
                <a:spcPct val="30000"/>
              </a:spcBef>
              <a:spcAft>
                <a:spcPct val="0"/>
              </a:spcAft>
              <a:defRPr sz="1200">
                <a:solidFill>
                  <a:schemeClr val="tx1"/>
                </a:solidFill>
                <a:latin typeface="Calibri" panose="020F0502020204030204" pitchFamily="34" charset="0"/>
              </a:defRPr>
            </a:lvl6pPr>
            <a:lvl7pPr marL="3081338" indent="-238125" eaLnBrk="0" fontAlgn="base" hangingPunct="0">
              <a:spcBef>
                <a:spcPct val="30000"/>
              </a:spcBef>
              <a:spcAft>
                <a:spcPct val="0"/>
              </a:spcAft>
              <a:defRPr sz="1200">
                <a:solidFill>
                  <a:schemeClr val="tx1"/>
                </a:solidFill>
                <a:latin typeface="Calibri" panose="020F0502020204030204" pitchFamily="34" charset="0"/>
              </a:defRPr>
            </a:lvl7pPr>
            <a:lvl8pPr marL="3538538" indent="-238125" eaLnBrk="0" fontAlgn="base" hangingPunct="0">
              <a:spcBef>
                <a:spcPct val="30000"/>
              </a:spcBef>
              <a:spcAft>
                <a:spcPct val="0"/>
              </a:spcAft>
              <a:defRPr sz="1200">
                <a:solidFill>
                  <a:schemeClr val="tx1"/>
                </a:solidFill>
                <a:latin typeface="Calibri" panose="020F0502020204030204" pitchFamily="34" charset="0"/>
              </a:defRPr>
            </a:lvl8pPr>
            <a:lvl9pPr marL="3995738"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35AEAFD-DDCB-49F3-9FC8-CE2A5D30DB94}" type="slidenum">
              <a:rPr lang="en-US" altLang="en-US" smtClean="0"/>
              <a:pPr>
                <a:spcBef>
                  <a:spcPct val="0"/>
                </a:spcBef>
              </a:pPr>
              <a:t>26</a:t>
            </a:fld>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04D82D71-76AF-730A-15DE-98C8A3C032C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a:extLst>
              <a:ext uri="{FF2B5EF4-FFF2-40B4-BE49-F238E27FC236}">
                <a16:creationId xmlns:a16="http://schemas.microsoft.com/office/drawing/2014/main" id="{20183F00-14BC-26CA-1D63-548E90AFDD5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800" kern="100">
                <a:effectLst/>
                <a:latin typeface="Aptos" panose="020B0004020202020204" pitchFamily="34" charset="0"/>
                <a:ea typeface="Aptos" panose="020B0004020202020204" pitchFamily="34" charset="0"/>
                <a:cs typeface="Times New Roman" panose="02020603050405020304" pitchFamily="18" charset="0"/>
              </a:rPr>
              <a:t>Here is a quick look at the Pre clinical Medical requirements, this is all listed in the ERV online. Be careful to read the requirements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CA" sz="1800" kern="10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CA" sz="1800" kern="100" err="1">
                <a:effectLst/>
                <a:latin typeface="Aptos" panose="020B0004020202020204" pitchFamily="34" charset="0"/>
                <a:ea typeface="Aptos" panose="020B0004020202020204" pitchFamily="34" charset="0"/>
                <a:cs typeface="Times New Roman" panose="02020603050405020304" pitchFamily="18" charset="0"/>
              </a:rPr>
              <a:t>ie</a:t>
            </a:r>
            <a:r>
              <a:rPr lang="en-CA" sz="1800" kern="100">
                <a:effectLst/>
                <a:latin typeface="Aptos" panose="020B0004020202020204" pitchFamily="34" charset="0"/>
                <a:ea typeface="Aptos" panose="020B0004020202020204" pitchFamily="34" charset="0"/>
                <a:cs typeface="Times New Roman" panose="02020603050405020304" pitchFamily="18" charset="0"/>
              </a:rPr>
              <a:t> TB testing needs to be done annually after June 1</a:t>
            </a:r>
            <a:r>
              <a:rPr lang="en-CA" sz="1800" kern="100" baseline="30000">
                <a:effectLst/>
                <a:latin typeface="Aptos" panose="020B0004020202020204" pitchFamily="34" charset="0"/>
                <a:ea typeface="Aptos" panose="020B0004020202020204" pitchFamily="34" charset="0"/>
                <a:cs typeface="Times New Roman" panose="02020603050405020304" pitchFamily="18" charset="0"/>
              </a:rPr>
              <a:t>st</a:t>
            </a:r>
            <a:r>
              <a:rPr lang="en-CA" sz="1800" kern="100">
                <a:effectLst/>
                <a:latin typeface="Aptos" panose="020B0004020202020204" pitchFamily="34" charset="0"/>
                <a:ea typeface="Aptos" panose="020B0004020202020204" pitchFamily="34" charset="0"/>
                <a:cs typeface="Times New Roman" panose="02020603050405020304" pitchFamily="18" charset="0"/>
              </a:rPr>
              <a:t> of the year you are testing for and if you have ever had a positive test in the past you need a medical exam (yearly) and a chest x ray (the chest Xray is valid for 2 years) .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CA" sz="1800" kern="10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CA" sz="1800" kern="100">
                <a:effectLst/>
                <a:latin typeface="Aptos" panose="020B0004020202020204" pitchFamily="34" charset="0"/>
                <a:ea typeface="Aptos" panose="020B0004020202020204" pitchFamily="34" charset="0"/>
                <a:cs typeface="Times New Roman" panose="02020603050405020304" pitchFamily="18" charset="0"/>
              </a:rPr>
              <a:t>For your MMR and Varicella you only need either your proof of 2 vaccines or blood work within 5 years not both.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CA" sz="1800" kern="10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CA" sz="1800" kern="100">
                <a:effectLst/>
                <a:latin typeface="Aptos" panose="020B0004020202020204" pitchFamily="34" charset="0"/>
                <a:ea typeface="Aptos" panose="020B0004020202020204" pitchFamily="34" charset="0"/>
                <a:cs typeface="Times New Roman" panose="02020603050405020304" pitchFamily="18" charset="0"/>
              </a:rPr>
              <a:t>For your hepatitis you will need to make sure you have a blood test that is less than 5 years old. So be careful to make sure you review your ERV carefully and review the details of the requirements before making your review appointment.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CA" sz="1800" kern="100">
              <a:effectLst/>
              <a:latin typeface="Aptos" panose="020B0004020202020204" pitchFamily="34" charset="0"/>
              <a:ea typeface="Aptos" panose="020B0004020202020204" pitchFamily="34" charset="0"/>
              <a:cs typeface="Times New Roman" panose="02020603050405020304" pitchFamily="18" charset="0"/>
            </a:endParaRPr>
          </a:p>
          <a:p>
            <a:endParaRPr lang="en-CA" altLang="en-US"/>
          </a:p>
        </p:txBody>
      </p:sp>
      <p:sp>
        <p:nvSpPr>
          <p:cNvPr id="49156" name="Slide Number Placeholder 3">
            <a:extLst>
              <a:ext uri="{FF2B5EF4-FFF2-40B4-BE49-F238E27FC236}">
                <a16:creationId xmlns:a16="http://schemas.microsoft.com/office/drawing/2014/main" id="{EE4540FB-56AC-6C7A-D76D-85D856FFF2E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1050" indent="-298450">
              <a:spcBef>
                <a:spcPct val="30000"/>
              </a:spcBef>
              <a:defRPr sz="1200">
                <a:solidFill>
                  <a:schemeClr val="tx1"/>
                </a:solidFill>
                <a:latin typeface="Calibri" panose="020F0502020204030204" pitchFamily="34" charset="0"/>
              </a:defRPr>
            </a:lvl2pPr>
            <a:lvl3pPr marL="1201738" indent="-238125">
              <a:spcBef>
                <a:spcPct val="30000"/>
              </a:spcBef>
              <a:defRPr sz="1200">
                <a:solidFill>
                  <a:schemeClr val="tx1"/>
                </a:solidFill>
                <a:latin typeface="Calibri" panose="020F0502020204030204" pitchFamily="34" charset="0"/>
              </a:defRPr>
            </a:lvl3pPr>
            <a:lvl4pPr marL="1684338" indent="-238125">
              <a:spcBef>
                <a:spcPct val="30000"/>
              </a:spcBef>
              <a:defRPr sz="1200">
                <a:solidFill>
                  <a:schemeClr val="tx1"/>
                </a:solidFill>
                <a:latin typeface="Calibri" panose="020F0502020204030204" pitchFamily="34" charset="0"/>
              </a:defRPr>
            </a:lvl4pPr>
            <a:lvl5pPr marL="2166938" indent="-238125">
              <a:spcBef>
                <a:spcPct val="30000"/>
              </a:spcBef>
              <a:defRPr sz="1200">
                <a:solidFill>
                  <a:schemeClr val="tx1"/>
                </a:solidFill>
                <a:latin typeface="Calibri" panose="020F0502020204030204" pitchFamily="34" charset="0"/>
              </a:defRPr>
            </a:lvl5pPr>
            <a:lvl6pPr marL="2624138" indent="-238125" eaLnBrk="0" fontAlgn="base" hangingPunct="0">
              <a:spcBef>
                <a:spcPct val="30000"/>
              </a:spcBef>
              <a:spcAft>
                <a:spcPct val="0"/>
              </a:spcAft>
              <a:defRPr sz="1200">
                <a:solidFill>
                  <a:schemeClr val="tx1"/>
                </a:solidFill>
                <a:latin typeface="Calibri" panose="020F0502020204030204" pitchFamily="34" charset="0"/>
              </a:defRPr>
            </a:lvl6pPr>
            <a:lvl7pPr marL="3081338" indent="-238125" eaLnBrk="0" fontAlgn="base" hangingPunct="0">
              <a:spcBef>
                <a:spcPct val="30000"/>
              </a:spcBef>
              <a:spcAft>
                <a:spcPct val="0"/>
              </a:spcAft>
              <a:defRPr sz="1200">
                <a:solidFill>
                  <a:schemeClr val="tx1"/>
                </a:solidFill>
                <a:latin typeface="Calibri" panose="020F0502020204030204" pitchFamily="34" charset="0"/>
              </a:defRPr>
            </a:lvl7pPr>
            <a:lvl8pPr marL="3538538" indent="-238125" eaLnBrk="0" fontAlgn="base" hangingPunct="0">
              <a:spcBef>
                <a:spcPct val="30000"/>
              </a:spcBef>
              <a:spcAft>
                <a:spcPct val="0"/>
              </a:spcAft>
              <a:defRPr sz="1200">
                <a:solidFill>
                  <a:schemeClr val="tx1"/>
                </a:solidFill>
                <a:latin typeface="Calibri" panose="020F0502020204030204" pitchFamily="34" charset="0"/>
              </a:defRPr>
            </a:lvl8pPr>
            <a:lvl9pPr marL="3995738"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0494457-3620-4D91-8C78-1FF1E0049F52}" type="slidenum">
              <a:rPr lang="en-US" altLang="en-US" smtClean="0"/>
              <a:pPr>
                <a:spcBef>
                  <a:spcPct val="0"/>
                </a:spcBef>
              </a:pPr>
              <a:t>27</a:t>
            </a:fld>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E4C25F9F-A321-52D5-FE3F-1FE4566219E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EAB111C6-F0F0-A050-9816-4013B0004143}"/>
              </a:ext>
            </a:extLst>
          </p:cNvPr>
          <p:cNvSpPr>
            <a:spLocks noGrp="1"/>
          </p:cNvSpPr>
          <p:nvPr>
            <p:ph type="body" idx="1"/>
          </p:nvPr>
        </p:nvSpPr>
        <p:spPr bwMode="auto"/>
        <p:txBody>
          <a:bodyPr wrap="square" numCol="1" anchor="t" anchorCtr="0" compatLnSpc="1">
            <a:prstTxWarp prst="textNoShape">
              <a:avLst/>
            </a:prstTxWarp>
          </a:bodyPr>
          <a:lstStyle/>
          <a:p>
            <a:pPr>
              <a:defRPr/>
            </a:pPr>
            <a:endParaRPr lang="en-CA" altLang="en-US"/>
          </a:p>
          <a:p>
            <a:pPr>
              <a:lnSpc>
                <a:spcPct val="107000"/>
              </a:lnSpc>
              <a:spcAft>
                <a:spcPts val="800"/>
              </a:spcAft>
            </a:pPr>
            <a:r>
              <a:rPr lang="en-CA" sz="1800" kern="100">
                <a:effectLst/>
                <a:latin typeface="Aptos" panose="020B0004020202020204" pitchFamily="34" charset="0"/>
                <a:ea typeface="Aptos" panose="020B0004020202020204" pitchFamily="34" charset="0"/>
                <a:cs typeface="Times New Roman" panose="02020603050405020304" pitchFamily="18" charset="0"/>
              </a:rPr>
              <a:t>These are the Non Medical requirements again listed on the ERV. The forms for these are also attached to the ERV to make it easy to find or are located individually on the Main Faculty of nursing website. </a:t>
            </a:r>
          </a:p>
          <a:p>
            <a:pPr>
              <a:lnSpc>
                <a:spcPct val="107000"/>
              </a:lnSpc>
              <a:spcAft>
                <a:spcPts val="800"/>
              </a:spcAft>
            </a:pPr>
            <a:endParaRPr lang="en-CA"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CA" sz="1800" kern="100">
                <a:effectLst/>
                <a:latin typeface="Aptos" panose="020B0004020202020204" pitchFamily="34" charset="0"/>
                <a:ea typeface="Aptos" panose="020B0004020202020204" pitchFamily="34" charset="0"/>
                <a:cs typeface="Times New Roman" panose="02020603050405020304" pitchFamily="18" charset="0"/>
              </a:rPr>
              <a:t>Carefully review these and make sure that you  do this early. Register for classes and apply early for things like your police clearances as some areas take longer than others to come back after they are requested. </a:t>
            </a:r>
          </a:p>
          <a:p>
            <a:pPr>
              <a:lnSpc>
                <a:spcPct val="107000"/>
              </a:lnSpc>
              <a:spcAft>
                <a:spcPts val="800"/>
              </a:spcAft>
            </a:pPr>
            <a:endParaRPr lang="en-CA"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CA" sz="1800" kern="100">
                <a:effectLst/>
                <a:latin typeface="Aptos" panose="020B0004020202020204" pitchFamily="34" charset="0"/>
                <a:ea typeface="Aptos" panose="020B0004020202020204" pitchFamily="34" charset="0"/>
                <a:cs typeface="Times New Roman" panose="02020603050405020304" pitchFamily="18" charset="0"/>
              </a:rPr>
              <a:t>Most of these requirements are done annually, except the first year standard first aid and your Mask fit testing. </a:t>
            </a:r>
          </a:p>
          <a:p>
            <a:pPr>
              <a:lnSpc>
                <a:spcPct val="107000"/>
              </a:lnSpc>
              <a:spcAft>
                <a:spcPts val="800"/>
              </a:spcAft>
            </a:pPr>
            <a:endParaRPr lang="en-CA"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CA" sz="1800" kern="100">
                <a:effectLst/>
                <a:latin typeface="Aptos" panose="020B0004020202020204" pitchFamily="34" charset="0"/>
                <a:ea typeface="Aptos" panose="020B0004020202020204" pitchFamily="34" charset="0"/>
                <a:cs typeface="Times New Roman" panose="02020603050405020304" pitchFamily="18" charset="0"/>
              </a:rPr>
              <a:t>Mask fit testing is only done every 2 years unless there is a need due to mask size availability and or any major physical changes </a:t>
            </a:r>
            <a:r>
              <a:rPr lang="en-CA" sz="1800" kern="100" err="1">
                <a:effectLst/>
                <a:latin typeface="Aptos" panose="020B0004020202020204" pitchFamily="34" charset="0"/>
                <a:ea typeface="Aptos" panose="020B0004020202020204" pitchFamily="34" charset="0"/>
                <a:cs typeface="Times New Roman" panose="02020603050405020304" pitchFamily="18" charset="0"/>
              </a:rPr>
              <a:t>ie</a:t>
            </a:r>
            <a:r>
              <a:rPr lang="en-CA" sz="1800" kern="100">
                <a:effectLst/>
                <a:latin typeface="Aptos" panose="020B0004020202020204" pitchFamily="34" charset="0"/>
                <a:ea typeface="Aptos" panose="020B0004020202020204" pitchFamily="34" charset="0"/>
                <a:cs typeface="Times New Roman" panose="02020603050405020304" pitchFamily="18" charset="0"/>
              </a:rPr>
              <a:t> significant weight changes.  The ERV should have listed on it the current Mask sizes that are available in our facilities so be sure that your mask fit is one of the ones listed so your clearance is not delayed. </a:t>
            </a:r>
          </a:p>
          <a:p>
            <a:pPr>
              <a:defRPr/>
            </a:pPr>
            <a:r>
              <a:rPr lang="en-CA" altLang="en-US">
                <a:highlight>
                  <a:srgbClr val="FFFF00"/>
                </a:highlight>
              </a:rPr>
              <a:t> </a:t>
            </a:r>
          </a:p>
        </p:txBody>
      </p:sp>
      <p:sp>
        <p:nvSpPr>
          <p:cNvPr id="51204" name="Slide Number Placeholder 3">
            <a:extLst>
              <a:ext uri="{FF2B5EF4-FFF2-40B4-BE49-F238E27FC236}">
                <a16:creationId xmlns:a16="http://schemas.microsoft.com/office/drawing/2014/main" id="{04A5331B-911A-DEA1-54DA-8710442F7A4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1050" indent="-298450">
              <a:spcBef>
                <a:spcPct val="30000"/>
              </a:spcBef>
              <a:defRPr sz="1200">
                <a:solidFill>
                  <a:schemeClr val="tx1"/>
                </a:solidFill>
                <a:latin typeface="Calibri" panose="020F0502020204030204" pitchFamily="34" charset="0"/>
              </a:defRPr>
            </a:lvl2pPr>
            <a:lvl3pPr marL="1201738" indent="-238125">
              <a:spcBef>
                <a:spcPct val="30000"/>
              </a:spcBef>
              <a:defRPr sz="1200">
                <a:solidFill>
                  <a:schemeClr val="tx1"/>
                </a:solidFill>
                <a:latin typeface="Calibri" panose="020F0502020204030204" pitchFamily="34" charset="0"/>
              </a:defRPr>
            </a:lvl3pPr>
            <a:lvl4pPr marL="1684338" indent="-238125">
              <a:spcBef>
                <a:spcPct val="30000"/>
              </a:spcBef>
              <a:defRPr sz="1200">
                <a:solidFill>
                  <a:schemeClr val="tx1"/>
                </a:solidFill>
                <a:latin typeface="Calibri" panose="020F0502020204030204" pitchFamily="34" charset="0"/>
              </a:defRPr>
            </a:lvl4pPr>
            <a:lvl5pPr marL="2166938" indent="-238125">
              <a:spcBef>
                <a:spcPct val="30000"/>
              </a:spcBef>
              <a:defRPr sz="1200">
                <a:solidFill>
                  <a:schemeClr val="tx1"/>
                </a:solidFill>
                <a:latin typeface="Calibri" panose="020F0502020204030204" pitchFamily="34" charset="0"/>
              </a:defRPr>
            </a:lvl5pPr>
            <a:lvl6pPr marL="2624138" indent="-238125" eaLnBrk="0" fontAlgn="base" hangingPunct="0">
              <a:spcBef>
                <a:spcPct val="30000"/>
              </a:spcBef>
              <a:spcAft>
                <a:spcPct val="0"/>
              </a:spcAft>
              <a:defRPr sz="1200">
                <a:solidFill>
                  <a:schemeClr val="tx1"/>
                </a:solidFill>
                <a:latin typeface="Calibri" panose="020F0502020204030204" pitchFamily="34" charset="0"/>
              </a:defRPr>
            </a:lvl6pPr>
            <a:lvl7pPr marL="3081338" indent="-238125" eaLnBrk="0" fontAlgn="base" hangingPunct="0">
              <a:spcBef>
                <a:spcPct val="30000"/>
              </a:spcBef>
              <a:spcAft>
                <a:spcPct val="0"/>
              </a:spcAft>
              <a:defRPr sz="1200">
                <a:solidFill>
                  <a:schemeClr val="tx1"/>
                </a:solidFill>
                <a:latin typeface="Calibri" panose="020F0502020204030204" pitchFamily="34" charset="0"/>
              </a:defRPr>
            </a:lvl7pPr>
            <a:lvl8pPr marL="3538538" indent="-238125" eaLnBrk="0" fontAlgn="base" hangingPunct="0">
              <a:spcBef>
                <a:spcPct val="30000"/>
              </a:spcBef>
              <a:spcAft>
                <a:spcPct val="0"/>
              </a:spcAft>
              <a:defRPr sz="1200">
                <a:solidFill>
                  <a:schemeClr val="tx1"/>
                </a:solidFill>
                <a:latin typeface="Calibri" panose="020F0502020204030204" pitchFamily="34" charset="0"/>
              </a:defRPr>
            </a:lvl8pPr>
            <a:lvl9pPr marL="3995738"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F4B9B5A-01DE-4A76-98CE-6FA49D9C9D4D}" type="slidenum">
              <a:rPr lang="en-US" altLang="en-US" smtClean="0"/>
              <a:pPr>
                <a:spcBef>
                  <a:spcPct val="0"/>
                </a:spcBef>
              </a:pPr>
              <a:t>28</a:t>
            </a:fld>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2E5C3A72-0D6E-6C6D-AEC3-63EDD8FB845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a:extLst>
              <a:ext uri="{FF2B5EF4-FFF2-40B4-BE49-F238E27FC236}">
                <a16:creationId xmlns:a16="http://schemas.microsoft.com/office/drawing/2014/main" id="{8B010290-6525-1914-DDAE-641C389A313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a:p>
            <a:pPr>
              <a:lnSpc>
                <a:spcPct val="107000"/>
              </a:lnSpc>
              <a:spcAft>
                <a:spcPts val="800"/>
              </a:spcAft>
            </a:pPr>
            <a:r>
              <a:rPr lang="en-CA" sz="1800" kern="100">
                <a:effectLst/>
                <a:latin typeface="Aptos" panose="020B0004020202020204" pitchFamily="34" charset="0"/>
                <a:ea typeface="Aptos" panose="020B0004020202020204" pitchFamily="34" charset="0"/>
                <a:cs typeface="Times New Roman" panose="02020603050405020304" pitchFamily="18" charset="0"/>
              </a:rPr>
              <a:t>I like checklists they make it easy to remember Getting your clearance is as easy as 1,2,3… </a:t>
            </a:r>
          </a:p>
          <a:p>
            <a:pPr>
              <a:lnSpc>
                <a:spcPct val="107000"/>
              </a:lnSpc>
              <a:spcAft>
                <a:spcPts val="800"/>
              </a:spcAft>
            </a:pPr>
            <a:r>
              <a:rPr lang="en-CA" sz="1800" kern="100">
                <a:effectLst/>
                <a:latin typeface="Aptos" panose="020B0004020202020204" pitchFamily="34" charset="0"/>
                <a:ea typeface="Aptos" panose="020B0004020202020204" pitchFamily="34" charset="0"/>
                <a:cs typeface="Times New Roman" panose="02020603050405020304" pitchFamily="18" charset="0"/>
              </a:rPr>
              <a:t>Step 1 Get prepared- ( see slide ) </a:t>
            </a:r>
          </a:p>
          <a:p>
            <a:pPr eaLnBrk="1" hangingPunct="1">
              <a:spcBef>
                <a:spcPct val="0"/>
              </a:spcBef>
            </a:pPr>
            <a:endParaRPr lang="en-US" altLang="en-US"/>
          </a:p>
          <a:p>
            <a:pPr eaLnBrk="1" hangingPunct="1">
              <a:spcBef>
                <a:spcPct val="0"/>
              </a:spcBef>
            </a:pPr>
            <a:endParaRPr lang="en-US" altLang="en-US"/>
          </a:p>
          <a:p>
            <a:pPr eaLnBrk="1" hangingPunct="1">
              <a:spcBef>
                <a:spcPct val="0"/>
              </a:spcBef>
            </a:pPr>
            <a:endParaRPr lang="en-US" altLang="en-US"/>
          </a:p>
        </p:txBody>
      </p:sp>
      <p:sp>
        <p:nvSpPr>
          <p:cNvPr id="53252" name="Slide Number Placeholder 3">
            <a:extLst>
              <a:ext uri="{FF2B5EF4-FFF2-40B4-BE49-F238E27FC236}">
                <a16:creationId xmlns:a16="http://schemas.microsoft.com/office/drawing/2014/main" id="{451EBFA3-0C4E-ED12-BE54-55CD9EA6E8E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1050" indent="-298450">
              <a:spcBef>
                <a:spcPct val="30000"/>
              </a:spcBef>
              <a:defRPr sz="1200">
                <a:solidFill>
                  <a:schemeClr val="tx1"/>
                </a:solidFill>
                <a:latin typeface="Calibri" panose="020F0502020204030204" pitchFamily="34" charset="0"/>
              </a:defRPr>
            </a:lvl2pPr>
            <a:lvl3pPr marL="1201738" indent="-238125">
              <a:spcBef>
                <a:spcPct val="30000"/>
              </a:spcBef>
              <a:defRPr sz="1200">
                <a:solidFill>
                  <a:schemeClr val="tx1"/>
                </a:solidFill>
                <a:latin typeface="Calibri" panose="020F0502020204030204" pitchFamily="34" charset="0"/>
              </a:defRPr>
            </a:lvl3pPr>
            <a:lvl4pPr marL="1684338" indent="-238125">
              <a:spcBef>
                <a:spcPct val="30000"/>
              </a:spcBef>
              <a:defRPr sz="1200">
                <a:solidFill>
                  <a:schemeClr val="tx1"/>
                </a:solidFill>
                <a:latin typeface="Calibri" panose="020F0502020204030204" pitchFamily="34" charset="0"/>
              </a:defRPr>
            </a:lvl4pPr>
            <a:lvl5pPr marL="2166938" indent="-238125">
              <a:spcBef>
                <a:spcPct val="30000"/>
              </a:spcBef>
              <a:defRPr sz="1200">
                <a:solidFill>
                  <a:schemeClr val="tx1"/>
                </a:solidFill>
                <a:latin typeface="Calibri" panose="020F0502020204030204" pitchFamily="34" charset="0"/>
              </a:defRPr>
            </a:lvl5pPr>
            <a:lvl6pPr marL="2624138" indent="-238125" eaLnBrk="0" fontAlgn="base" hangingPunct="0">
              <a:spcBef>
                <a:spcPct val="30000"/>
              </a:spcBef>
              <a:spcAft>
                <a:spcPct val="0"/>
              </a:spcAft>
              <a:defRPr sz="1200">
                <a:solidFill>
                  <a:schemeClr val="tx1"/>
                </a:solidFill>
                <a:latin typeface="Calibri" panose="020F0502020204030204" pitchFamily="34" charset="0"/>
              </a:defRPr>
            </a:lvl6pPr>
            <a:lvl7pPr marL="3081338" indent="-238125" eaLnBrk="0" fontAlgn="base" hangingPunct="0">
              <a:spcBef>
                <a:spcPct val="30000"/>
              </a:spcBef>
              <a:spcAft>
                <a:spcPct val="0"/>
              </a:spcAft>
              <a:defRPr sz="1200">
                <a:solidFill>
                  <a:schemeClr val="tx1"/>
                </a:solidFill>
                <a:latin typeface="Calibri" panose="020F0502020204030204" pitchFamily="34" charset="0"/>
              </a:defRPr>
            </a:lvl7pPr>
            <a:lvl8pPr marL="3538538" indent="-238125" eaLnBrk="0" fontAlgn="base" hangingPunct="0">
              <a:spcBef>
                <a:spcPct val="30000"/>
              </a:spcBef>
              <a:spcAft>
                <a:spcPct val="0"/>
              </a:spcAft>
              <a:defRPr sz="1200">
                <a:solidFill>
                  <a:schemeClr val="tx1"/>
                </a:solidFill>
                <a:latin typeface="Calibri" panose="020F0502020204030204" pitchFamily="34" charset="0"/>
              </a:defRPr>
            </a:lvl8pPr>
            <a:lvl9pPr marL="3995738"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9C2E28E-9D6C-4350-8125-EE6129EAB1E8}" type="slidenum">
              <a:rPr lang="en-US" altLang="en-US" smtClean="0"/>
              <a:pPr>
                <a:spcBef>
                  <a:spcPct val="0"/>
                </a:spcBef>
              </a:pPr>
              <a:t>29</a:t>
            </a:fld>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37B4F5CE-233F-743B-2E03-0DCCC88CD54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450E9D06-101A-255D-37BA-E3ADB13AB38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63613"/>
            <a:endParaRPr lang="en-CA" altLang="en-US"/>
          </a:p>
          <a:p>
            <a:pPr>
              <a:lnSpc>
                <a:spcPct val="107000"/>
              </a:lnSpc>
              <a:spcAft>
                <a:spcPts val="800"/>
              </a:spcAft>
            </a:pPr>
            <a:r>
              <a:rPr lang="en-CA" sz="1800" kern="100">
                <a:effectLst/>
                <a:latin typeface="Aptos" panose="020B0004020202020204" pitchFamily="34" charset="0"/>
                <a:ea typeface="Aptos" panose="020B0004020202020204" pitchFamily="34" charset="0"/>
                <a:cs typeface="Times New Roman" panose="02020603050405020304" pitchFamily="18" charset="0"/>
              </a:rPr>
              <a:t>Step 2 : Get your clearance ( See slide) </a:t>
            </a:r>
          </a:p>
          <a:p>
            <a:pPr defTabSz="963613"/>
            <a:endParaRPr lang="en-CA" altLang="en-US"/>
          </a:p>
          <a:p>
            <a:pPr marL="0" marR="0" lvl="0" indent="0" algn="l" defTabSz="963613" rtl="0" eaLnBrk="0" fontAlgn="base" latinLnBrk="0" hangingPunct="0">
              <a:lnSpc>
                <a:spcPct val="100000"/>
              </a:lnSpc>
              <a:spcBef>
                <a:spcPct val="30000"/>
              </a:spcBef>
              <a:spcAft>
                <a:spcPct val="0"/>
              </a:spcAft>
              <a:buClrTx/>
              <a:buSzTx/>
              <a:buFontTx/>
              <a:buNone/>
              <a:tabLst/>
              <a:defRPr/>
            </a:pPr>
            <a:r>
              <a:rPr lang="en-CA" altLang="en-US"/>
              <a:t>- </a:t>
            </a:r>
            <a:r>
              <a:rPr lang="en-CA" sz="1200">
                <a:solidFill>
                  <a:srgbClr val="000000"/>
                </a:solidFill>
                <a:latin typeface="Arial" panose="020B0604020202020204" pitchFamily="34" charset="0"/>
                <a:ea typeface="Times New Roman" panose="02020603050405020304" pitchFamily="18" charset="0"/>
                <a:cs typeface="Arial" panose="020B0604020202020204" pitchFamily="34" charset="0"/>
              </a:rPr>
              <a:t>Make sure you can log into your </a:t>
            </a:r>
            <a:r>
              <a:rPr lang="en-CA" sz="1200" b="1" u="sng">
                <a:solidFill>
                  <a:srgbClr val="000000"/>
                </a:solidFill>
                <a:latin typeface="Arial" panose="020B0604020202020204" pitchFamily="34" charset="0"/>
                <a:ea typeface="Times New Roman" panose="02020603050405020304" pitchFamily="18" charset="0"/>
                <a:cs typeface="Arial" panose="020B0604020202020204" pitchFamily="34" charset="0"/>
              </a:rPr>
              <a:t>Verified Synergy gateway </a:t>
            </a:r>
            <a:r>
              <a:rPr lang="en-CA" sz="1200">
                <a:solidFill>
                  <a:srgbClr val="000000"/>
                </a:solidFill>
                <a:latin typeface="Arial" panose="020B0604020202020204" pitchFamily="34" charset="0"/>
                <a:ea typeface="Times New Roman" panose="02020603050405020304" pitchFamily="18" charset="0"/>
                <a:cs typeface="Arial" panose="020B0604020202020204" pitchFamily="34" charset="0"/>
              </a:rPr>
              <a:t>account.- </a:t>
            </a:r>
            <a:r>
              <a:rPr lang="en-CA" sz="1200" i="1">
                <a:solidFill>
                  <a:srgbClr val="000000"/>
                </a:solidFill>
                <a:latin typeface="Arial" panose="020B0604020202020204" pitchFamily="34" charset="0"/>
                <a:ea typeface="Times New Roman" panose="02020603050405020304" pitchFamily="18" charset="0"/>
                <a:cs typeface="Arial" panose="020B0604020202020204" pitchFamily="34" charset="0"/>
              </a:rPr>
              <a:t>f</a:t>
            </a:r>
            <a:r>
              <a:rPr lang="en-CA" sz="1200" b="1" i="1">
                <a:solidFill>
                  <a:srgbClr val="000000"/>
                </a:solidFill>
                <a:latin typeface="Arial" panose="020B0604020202020204" pitchFamily="34" charset="0"/>
                <a:ea typeface="Times New Roman" panose="02020603050405020304" pitchFamily="18" charset="0"/>
                <a:cs typeface="Arial" panose="020B0604020202020204" pitchFamily="34" charset="0"/>
              </a:rPr>
              <a:t>or new students </a:t>
            </a:r>
            <a:r>
              <a:rPr lang="en-CA" sz="1200" i="1">
                <a:solidFill>
                  <a:srgbClr val="000000"/>
                </a:solidFill>
                <a:latin typeface="Arial" panose="020B0604020202020204" pitchFamily="34" charset="0"/>
                <a:ea typeface="Times New Roman" panose="02020603050405020304" pitchFamily="18" charset="0"/>
                <a:cs typeface="Arial" panose="020B0604020202020204" pitchFamily="34" charset="0"/>
              </a:rPr>
              <a:t>you will need to get your uwindsor.ca email set up so that Synergy can send you information to make an account. </a:t>
            </a:r>
            <a:endParaRPr lang="en-CA" sz="1200" i="1">
              <a:latin typeface="Arial" panose="020B0604020202020204" pitchFamily="34" charset="0"/>
              <a:ea typeface="Times New Roman" panose="02020603050405020304" pitchFamily="18" charset="0"/>
              <a:cs typeface="Arial" panose="020B0604020202020204" pitchFamily="34" charset="0"/>
            </a:endParaRPr>
          </a:p>
          <a:p>
            <a:pPr defTabSz="963613"/>
            <a:endParaRPr lang="en-CA" altLang="en-US"/>
          </a:p>
          <a:p>
            <a:pPr defTabSz="963613"/>
            <a:endParaRPr lang="en-CA" altLang="en-US"/>
          </a:p>
        </p:txBody>
      </p:sp>
      <p:sp>
        <p:nvSpPr>
          <p:cNvPr id="55300" name="Slide Number Placeholder 3">
            <a:extLst>
              <a:ext uri="{FF2B5EF4-FFF2-40B4-BE49-F238E27FC236}">
                <a16:creationId xmlns:a16="http://schemas.microsoft.com/office/drawing/2014/main" id="{3DEC7D11-8056-2C1E-F97E-66401E47EFE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1050" indent="-298450">
              <a:spcBef>
                <a:spcPct val="30000"/>
              </a:spcBef>
              <a:defRPr sz="1200">
                <a:solidFill>
                  <a:schemeClr val="tx1"/>
                </a:solidFill>
                <a:latin typeface="Calibri" panose="020F0502020204030204" pitchFamily="34" charset="0"/>
              </a:defRPr>
            </a:lvl2pPr>
            <a:lvl3pPr marL="1201738" indent="-238125">
              <a:spcBef>
                <a:spcPct val="30000"/>
              </a:spcBef>
              <a:defRPr sz="1200">
                <a:solidFill>
                  <a:schemeClr val="tx1"/>
                </a:solidFill>
                <a:latin typeface="Calibri" panose="020F0502020204030204" pitchFamily="34" charset="0"/>
              </a:defRPr>
            </a:lvl3pPr>
            <a:lvl4pPr marL="1684338" indent="-238125">
              <a:spcBef>
                <a:spcPct val="30000"/>
              </a:spcBef>
              <a:defRPr sz="1200">
                <a:solidFill>
                  <a:schemeClr val="tx1"/>
                </a:solidFill>
                <a:latin typeface="Calibri" panose="020F0502020204030204" pitchFamily="34" charset="0"/>
              </a:defRPr>
            </a:lvl4pPr>
            <a:lvl5pPr marL="2166938" indent="-238125">
              <a:spcBef>
                <a:spcPct val="30000"/>
              </a:spcBef>
              <a:defRPr sz="1200">
                <a:solidFill>
                  <a:schemeClr val="tx1"/>
                </a:solidFill>
                <a:latin typeface="Calibri" panose="020F0502020204030204" pitchFamily="34" charset="0"/>
              </a:defRPr>
            </a:lvl5pPr>
            <a:lvl6pPr marL="2624138" indent="-238125" eaLnBrk="0" fontAlgn="base" hangingPunct="0">
              <a:spcBef>
                <a:spcPct val="30000"/>
              </a:spcBef>
              <a:spcAft>
                <a:spcPct val="0"/>
              </a:spcAft>
              <a:defRPr sz="1200">
                <a:solidFill>
                  <a:schemeClr val="tx1"/>
                </a:solidFill>
                <a:latin typeface="Calibri" panose="020F0502020204030204" pitchFamily="34" charset="0"/>
              </a:defRPr>
            </a:lvl6pPr>
            <a:lvl7pPr marL="3081338" indent="-238125" eaLnBrk="0" fontAlgn="base" hangingPunct="0">
              <a:spcBef>
                <a:spcPct val="30000"/>
              </a:spcBef>
              <a:spcAft>
                <a:spcPct val="0"/>
              </a:spcAft>
              <a:defRPr sz="1200">
                <a:solidFill>
                  <a:schemeClr val="tx1"/>
                </a:solidFill>
                <a:latin typeface="Calibri" panose="020F0502020204030204" pitchFamily="34" charset="0"/>
              </a:defRPr>
            </a:lvl7pPr>
            <a:lvl8pPr marL="3538538" indent="-238125" eaLnBrk="0" fontAlgn="base" hangingPunct="0">
              <a:spcBef>
                <a:spcPct val="30000"/>
              </a:spcBef>
              <a:spcAft>
                <a:spcPct val="0"/>
              </a:spcAft>
              <a:defRPr sz="1200">
                <a:solidFill>
                  <a:schemeClr val="tx1"/>
                </a:solidFill>
                <a:latin typeface="Calibri" panose="020F0502020204030204" pitchFamily="34" charset="0"/>
              </a:defRPr>
            </a:lvl8pPr>
            <a:lvl9pPr marL="3995738"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84C5E42-7108-44F0-910D-91111162343B}" type="slidenum">
              <a:rPr lang="en-US" altLang="en-US" smtClean="0"/>
              <a:pPr>
                <a:spcBef>
                  <a:spcPct val="0"/>
                </a:spcBef>
              </a:pPr>
              <a:t>30</a:t>
            </a:fld>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84DABF5B-D108-BE73-9209-AC6C6CEB116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a:extLst>
              <a:ext uri="{FF2B5EF4-FFF2-40B4-BE49-F238E27FC236}">
                <a16:creationId xmlns:a16="http://schemas.microsoft.com/office/drawing/2014/main" id="{504431A4-9F70-A919-2CFF-201AF1EBACE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07000"/>
              </a:lnSpc>
              <a:spcAft>
                <a:spcPts val="800"/>
              </a:spcAft>
            </a:pPr>
            <a:r>
              <a:rPr lang="en-CA" sz="1800" kern="100">
                <a:effectLst/>
                <a:latin typeface="Aptos" panose="020B0004020202020204" pitchFamily="34" charset="0"/>
                <a:ea typeface="Aptos" panose="020B0004020202020204" pitchFamily="34" charset="0"/>
                <a:cs typeface="Times New Roman" panose="02020603050405020304" pitchFamily="18" charset="0"/>
              </a:rPr>
              <a:t>Step 3 Relax! Enjoy your summer as your clearance is all done in preparation for your clinical! </a:t>
            </a:r>
          </a:p>
          <a:p>
            <a:pPr>
              <a:lnSpc>
                <a:spcPct val="107000"/>
              </a:lnSpc>
              <a:spcAft>
                <a:spcPts val="800"/>
              </a:spcAft>
            </a:pPr>
            <a:r>
              <a:rPr lang="en-CA" sz="1800" kern="100">
                <a:effectLst/>
                <a:latin typeface="Aptos" panose="020B0004020202020204" pitchFamily="34" charset="0"/>
                <a:ea typeface="Aptos" panose="020B0004020202020204" pitchFamily="34" charset="0"/>
                <a:cs typeface="Times New Roman" panose="02020603050405020304" pitchFamily="18" charset="0"/>
              </a:rPr>
              <a:t>I have attached some additional resources should you need them as well.</a:t>
            </a:r>
          </a:p>
          <a:p>
            <a:endParaRPr lang="en-CA" altLang="en-US"/>
          </a:p>
        </p:txBody>
      </p:sp>
      <p:sp>
        <p:nvSpPr>
          <p:cNvPr id="57348" name="Slide Number Placeholder 3">
            <a:extLst>
              <a:ext uri="{FF2B5EF4-FFF2-40B4-BE49-F238E27FC236}">
                <a16:creationId xmlns:a16="http://schemas.microsoft.com/office/drawing/2014/main" id="{F80C3784-D315-1E60-B18E-5A79A56EC5F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F27A0FE-0B38-445E-8ECA-C35A0D3D6473}" type="slidenum">
              <a:rPr lang="en-CA" altLang="en-US" smtClean="0"/>
              <a:pPr/>
              <a:t>31</a:t>
            </a:fld>
            <a:endParaRPr lang="en-CA"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913E18E7-CC68-FDCD-6084-76FFFF48322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388124BA-0C26-DBF8-5620-08D6F2B1732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altLang="en-US"/>
              <a:t>1</a:t>
            </a:r>
            <a:r>
              <a:rPr lang="en-CA" altLang="en-US" baseline="30000"/>
              <a:t>st</a:t>
            </a:r>
            <a:r>
              <a:rPr lang="en-CA" altLang="en-US"/>
              <a:t> Floor (</a:t>
            </a:r>
            <a:r>
              <a:rPr lang="en-CA" altLang="en-US" err="1"/>
              <a:t>Toldo</a:t>
            </a:r>
            <a:r>
              <a:rPr lang="en-CA" altLang="en-US"/>
              <a:t>): café, student study area, classrooms </a:t>
            </a:r>
          </a:p>
          <a:p>
            <a:endParaRPr lang="en-CA" altLang="en-US" sz="300"/>
          </a:p>
          <a:p>
            <a:r>
              <a:rPr lang="en-CA" altLang="en-US"/>
              <a:t>2</a:t>
            </a:r>
            <a:r>
              <a:rPr lang="en-CA" altLang="en-US" baseline="30000"/>
              <a:t>nd</a:t>
            </a:r>
            <a:r>
              <a:rPr lang="en-CA" altLang="en-US"/>
              <a:t> Floor (</a:t>
            </a:r>
            <a:r>
              <a:rPr lang="en-CA" altLang="en-US" err="1"/>
              <a:t>Toldo</a:t>
            </a:r>
            <a:r>
              <a:rPr lang="en-CA" altLang="en-US"/>
              <a:t>): Clinical Learning Centre (main nursing lab), classrooms, &amp; Nursing Student Support Centre (Clinical Therapist, Academic Advising, Clinical Placement Team – Clinical Placement Coordinator, and Clinical Placement Secretary)</a:t>
            </a:r>
          </a:p>
          <a:p>
            <a:endParaRPr lang="en-CA" altLang="en-US" sz="300"/>
          </a:p>
          <a:p>
            <a:r>
              <a:rPr lang="en-CA" altLang="en-US"/>
              <a:t>3</a:t>
            </a:r>
            <a:r>
              <a:rPr lang="en-CA" altLang="en-US" baseline="30000"/>
              <a:t>rd</a:t>
            </a:r>
            <a:r>
              <a:rPr lang="en-CA" altLang="en-US"/>
              <a:t> Floor (</a:t>
            </a:r>
            <a:r>
              <a:rPr lang="en-CA" altLang="en-US" u="sng" err="1"/>
              <a:t>Toldo</a:t>
            </a:r>
            <a:r>
              <a:rPr lang="en-CA" altLang="en-US"/>
              <a:t>): Main nursing office and Faculty offices</a:t>
            </a:r>
          </a:p>
          <a:p>
            <a:endParaRPr lang="en-CA" altLang="en-US"/>
          </a:p>
          <a:p>
            <a:r>
              <a:rPr lang="en-CA" altLang="en-US"/>
              <a:t>Medical Education Building – Satellite site for the Schulich school of Medicine and Dentistry – connected with the University of Western in London, Ontario. </a:t>
            </a:r>
          </a:p>
          <a:p>
            <a:endParaRPr lang="en-CA" altLang="en-US" sz="300"/>
          </a:p>
          <a:p>
            <a:r>
              <a:rPr lang="en-CA" altLang="en-US"/>
              <a:t>3</a:t>
            </a:r>
            <a:r>
              <a:rPr lang="en-CA" altLang="en-US" baseline="30000"/>
              <a:t>rd</a:t>
            </a:r>
            <a:r>
              <a:rPr lang="en-CA" altLang="en-US"/>
              <a:t> Floor (</a:t>
            </a:r>
            <a:r>
              <a:rPr lang="en-CA" altLang="en-US" u="sng"/>
              <a:t>Medical Education Building</a:t>
            </a:r>
            <a:r>
              <a:rPr lang="en-CA" altLang="en-US"/>
              <a:t>): Simulation space + additional labs</a:t>
            </a:r>
          </a:p>
          <a:p>
            <a:endParaRPr lang="en-CA" altLang="en-US"/>
          </a:p>
        </p:txBody>
      </p:sp>
      <p:sp>
        <p:nvSpPr>
          <p:cNvPr id="59396" name="Slide Number Placeholder 3">
            <a:extLst>
              <a:ext uri="{FF2B5EF4-FFF2-40B4-BE49-F238E27FC236}">
                <a16:creationId xmlns:a16="http://schemas.microsoft.com/office/drawing/2014/main" id="{7D187F18-07B5-9CCA-2BF5-4E81595C6AA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F48B221-8772-4ACF-9529-E3CEA53068B6}" type="slidenum">
              <a:rPr lang="en-CA" altLang="en-US" smtClean="0"/>
              <a:pPr/>
              <a:t>32</a:t>
            </a:fld>
            <a:endParaRPr lang="en-CA"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D32C742A-C8A3-D7C5-632F-6218EE64B15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a:extLst>
              <a:ext uri="{FF2B5EF4-FFF2-40B4-BE49-F238E27FC236}">
                <a16:creationId xmlns:a16="http://schemas.microsoft.com/office/drawing/2014/main" id="{2E30BC29-6774-77A8-7105-F74B0CA38C4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CA" altLang="en-US"/>
              <a:t>This is a photo of one of our lab spaces. We have 2 lab spaces in </a:t>
            </a:r>
            <a:r>
              <a:rPr lang="en-CA" altLang="en-US" err="1"/>
              <a:t>Toldo</a:t>
            </a:r>
            <a:r>
              <a:rPr lang="en-CA" altLang="en-US"/>
              <a:t> on the second floor one is used as the open lab for students to come and practice skills or attend scheduled remediation appointments.  Peer mentors are available in the open lab to assist and support students with their learning. There are times posted when this is available. </a:t>
            </a:r>
          </a:p>
        </p:txBody>
      </p:sp>
      <p:sp>
        <p:nvSpPr>
          <p:cNvPr id="61444" name="Slide Number Placeholder 3">
            <a:extLst>
              <a:ext uri="{FF2B5EF4-FFF2-40B4-BE49-F238E27FC236}">
                <a16:creationId xmlns:a16="http://schemas.microsoft.com/office/drawing/2014/main" id="{64D212B7-2C2D-4E6D-2A75-341D739BC2A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55650" indent="-290513">
              <a:defRPr>
                <a:solidFill>
                  <a:schemeClr val="tx1"/>
                </a:solidFill>
                <a:latin typeface="Arial" panose="020B0604020202020204" pitchFamily="34" charset="0"/>
                <a:ea typeface="ＭＳ Ｐゴシック" panose="020B0600070205080204" pitchFamily="34" charset="-128"/>
              </a:defRPr>
            </a:lvl2pPr>
            <a:lvl3pPr marL="1163638" indent="-231775">
              <a:defRPr>
                <a:solidFill>
                  <a:schemeClr val="tx1"/>
                </a:solidFill>
                <a:latin typeface="Arial" panose="020B0604020202020204" pitchFamily="34" charset="0"/>
                <a:ea typeface="ＭＳ Ｐゴシック" panose="020B0600070205080204" pitchFamily="34" charset="-128"/>
              </a:defRPr>
            </a:lvl3pPr>
            <a:lvl4pPr marL="1628775" indent="-231775">
              <a:defRPr>
                <a:solidFill>
                  <a:schemeClr val="tx1"/>
                </a:solidFill>
                <a:latin typeface="Arial" panose="020B0604020202020204" pitchFamily="34" charset="0"/>
                <a:ea typeface="ＭＳ Ｐゴシック" panose="020B0600070205080204" pitchFamily="34" charset="-128"/>
              </a:defRPr>
            </a:lvl4pPr>
            <a:lvl5pPr marL="2093913" indent="-231775">
              <a:defRPr>
                <a:solidFill>
                  <a:schemeClr val="tx1"/>
                </a:solidFill>
                <a:latin typeface="Arial" panose="020B0604020202020204" pitchFamily="34" charset="0"/>
                <a:ea typeface="ＭＳ Ｐゴシック" panose="020B0600070205080204" pitchFamily="34" charset="-128"/>
              </a:defRPr>
            </a:lvl5pPr>
            <a:lvl6pPr marL="2551113" indent="-2317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3008313" indent="-2317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65513" indent="-2317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922713" indent="-2317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BD9E7E74-3F36-4324-A914-AC49DC57B4A2}" type="slidenum">
              <a:rPr lang="en-CA" altLang="en-US" smtClean="0"/>
              <a:pPr/>
              <a:t>33</a:t>
            </a:fld>
            <a:endParaRPr lang="en-CA"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757DF05A-0954-AA85-5C54-D726F267B52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a:extLst>
              <a:ext uri="{FF2B5EF4-FFF2-40B4-BE49-F238E27FC236}">
                <a16:creationId xmlns:a16="http://schemas.microsoft.com/office/drawing/2014/main" id="{45A7039A-2A6B-D31B-FD9E-0BB214B9793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CA" altLang="en-US"/>
              <a:t>In addition to the open lab we have 2 additional lab spaces that you will be taking your lab classes in  1 is located on the second floor of </a:t>
            </a:r>
            <a:r>
              <a:rPr lang="en-CA" altLang="en-US" err="1"/>
              <a:t>Toldo</a:t>
            </a:r>
            <a:r>
              <a:rPr lang="en-CA" altLang="en-US"/>
              <a:t> beside the open lab and the other is on the 3</a:t>
            </a:r>
            <a:r>
              <a:rPr lang="en-CA" altLang="en-US" baseline="30000"/>
              <a:t>rd</a:t>
            </a:r>
            <a:r>
              <a:rPr lang="en-CA" altLang="en-US"/>
              <a:t> floor of the medical education building. </a:t>
            </a:r>
          </a:p>
        </p:txBody>
      </p:sp>
      <p:sp>
        <p:nvSpPr>
          <p:cNvPr id="69636" name="Slide Number Placeholder 3">
            <a:extLst>
              <a:ext uri="{FF2B5EF4-FFF2-40B4-BE49-F238E27FC236}">
                <a16:creationId xmlns:a16="http://schemas.microsoft.com/office/drawing/2014/main" id="{B25312B5-93BE-CAB8-F601-50FFE44F0A7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55650" indent="-290513">
              <a:defRPr>
                <a:solidFill>
                  <a:schemeClr val="tx1"/>
                </a:solidFill>
                <a:latin typeface="Arial" panose="020B0604020202020204" pitchFamily="34" charset="0"/>
                <a:ea typeface="ＭＳ Ｐゴシック" panose="020B0600070205080204" pitchFamily="34" charset="-128"/>
              </a:defRPr>
            </a:lvl2pPr>
            <a:lvl3pPr marL="1163638" indent="-231775">
              <a:defRPr>
                <a:solidFill>
                  <a:schemeClr val="tx1"/>
                </a:solidFill>
                <a:latin typeface="Arial" panose="020B0604020202020204" pitchFamily="34" charset="0"/>
                <a:ea typeface="ＭＳ Ｐゴシック" panose="020B0600070205080204" pitchFamily="34" charset="-128"/>
              </a:defRPr>
            </a:lvl3pPr>
            <a:lvl4pPr marL="1628775" indent="-231775">
              <a:defRPr>
                <a:solidFill>
                  <a:schemeClr val="tx1"/>
                </a:solidFill>
                <a:latin typeface="Arial" panose="020B0604020202020204" pitchFamily="34" charset="0"/>
                <a:ea typeface="ＭＳ Ｐゴシック" panose="020B0600070205080204" pitchFamily="34" charset="-128"/>
              </a:defRPr>
            </a:lvl4pPr>
            <a:lvl5pPr marL="2093913" indent="-231775">
              <a:defRPr>
                <a:solidFill>
                  <a:schemeClr val="tx1"/>
                </a:solidFill>
                <a:latin typeface="Arial" panose="020B0604020202020204" pitchFamily="34" charset="0"/>
                <a:ea typeface="ＭＳ Ｐゴシック" panose="020B0600070205080204" pitchFamily="34" charset="-128"/>
              </a:defRPr>
            </a:lvl5pPr>
            <a:lvl6pPr marL="2551113" indent="-2317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3008313" indent="-2317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65513" indent="-2317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922713" indent="-2317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935D1EA-876A-49A0-A83D-8E55E55B79B1}" type="slidenum">
              <a:rPr lang="en-US" altLang="en-US" smtClean="0"/>
              <a:pPr/>
              <a:t>34</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DED0BE69-F52C-2448-1516-F059A2C9ED7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a:extLst>
              <a:ext uri="{FF2B5EF4-FFF2-40B4-BE49-F238E27FC236}">
                <a16:creationId xmlns:a16="http://schemas.microsoft.com/office/drawing/2014/main" id="{C468A9B7-8DC2-1956-D02E-E6A7EEBE7B03}"/>
              </a:ext>
            </a:extLst>
          </p:cNvPr>
          <p:cNvSpPr>
            <a:spLocks noGrp="1"/>
          </p:cNvSpPr>
          <p:nvPr>
            <p:ph type="body" idx="1"/>
          </p:nvPr>
        </p:nvSpPr>
        <p:spPr bwMode="auto"/>
        <p:txBody>
          <a:bodyPr wrap="square" numCol="1" anchor="t" anchorCtr="0" compatLnSpc="1">
            <a:prstTxWarp prst="textNoShape">
              <a:avLst/>
            </a:prstTxWarp>
            <a:normAutofit fontScale="92500" lnSpcReduction="10000"/>
          </a:bodyPr>
          <a:lstStyle/>
          <a:p>
            <a:pPr>
              <a:defRPr/>
            </a:pPr>
            <a:r>
              <a:rPr lang="en-CA" altLang="en-US" dirty="0"/>
              <a:t>Your experience as a university student may be a mix of: feeling challenged, stressed out, and/or feelings of exhilaration as you gear up towards finishing your BScN!  We are here to support you with a variety of services to help you set a course for your future.  Don’t be afraid to let us know what your learning needs are. We are all here to help.</a:t>
            </a:r>
          </a:p>
          <a:p>
            <a:pPr>
              <a:defRPr/>
            </a:pPr>
            <a:endParaRPr lang="en-CA" altLang="en-US" dirty="0"/>
          </a:p>
          <a:p>
            <a:pPr>
              <a:defRPr/>
            </a:pPr>
            <a:r>
              <a:rPr lang="en-CA" altLang="en-US" dirty="0"/>
              <a:t>Clinical Learning Centre:  You’re Invited! Come to the lab and see what is there; Peers mentors can work with groups or one-on-one - skills, medication calculations – helping to prep for online math testing; work on any skills that you want to work on for future learning plans;  Brightspace Clinical Learning site- has all the resources that you may need including templates for clinical worksheets and lab demonstration videos.  Appointments in the summer are limited until mid-August but are still available if we have the resources to operate the lab in the summer.</a:t>
            </a:r>
          </a:p>
          <a:p>
            <a:pPr>
              <a:defRPr/>
            </a:pPr>
            <a:endParaRPr lang="en-CA" altLang="en-US" dirty="0"/>
          </a:p>
          <a:p>
            <a:pPr>
              <a:defRPr/>
            </a:pPr>
            <a:r>
              <a:rPr lang="en-CA" altLang="en-US" dirty="0"/>
              <a:t>Nursing Student Support Centre:  On the 2</a:t>
            </a:r>
            <a:r>
              <a:rPr lang="en-CA" altLang="en-US" baseline="30000" dirty="0"/>
              <a:t>nd</a:t>
            </a:r>
            <a:r>
              <a:rPr lang="en-CA" altLang="en-US" dirty="0"/>
              <a:t> floor of Toldo, opposite to the Clinical Learning Centre, we have a suite of offices called the Nursing Student Support Centre.  Inside in that physical space we have Laura Little, our clinical therapist; Student Success Coordinator/Academic Advisor, Fran Meloche, our Clinical Placement Coordinator, Andrea Reddam, and our Clinical Placement Secretary, Susan Rotondi-Moore.  </a:t>
            </a:r>
          </a:p>
          <a:p>
            <a:pPr>
              <a:defRPr/>
            </a:pPr>
            <a:r>
              <a:rPr lang="en-CA" altLang="en-US" dirty="0"/>
              <a:t>Course Professors: Establish connections!! Get to know your course professor – drop in during office hours, they are available and want to meet you!  Some course professors have smaller study groups that aim to help you reach your learning goals. </a:t>
            </a:r>
          </a:p>
          <a:p>
            <a:pPr>
              <a:defRPr/>
            </a:pPr>
            <a:endParaRPr lang="en-CA" altLang="en-US" dirty="0"/>
          </a:p>
          <a:p>
            <a:pPr>
              <a:defRPr/>
            </a:pPr>
            <a:endParaRPr lang="en-CA" altLang="en-US" dirty="0"/>
          </a:p>
          <a:p>
            <a:pPr>
              <a:defRPr/>
            </a:pPr>
            <a:endParaRPr lang="en-CA" altLang="en-US" dirty="0"/>
          </a:p>
          <a:p>
            <a:pPr>
              <a:defRPr/>
            </a:pPr>
            <a:endParaRPr lang="en-CA" altLang="en-US" dirty="0"/>
          </a:p>
          <a:p>
            <a:pPr>
              <a:defRPr/>
            </a:pPr>
            <a:endParaRPr lang="en-CA" altLang="en-US" dirty="0"/>
          </a:p>
        </p:txBody>
      </p:sp>
      <p:sp>
        <p:nvSpPr>
          <p:cNvPr id="9220" name="Slide Number Placeholder 3">
            <a:extLst>
              <a:ext uri="{FF2B5EF4-FFF2-40B4-BE49-F238E27FC236}">
                <a16:creationId xmlns:a16="http://schemas.microsoft.com/office/drawing/2014/main" id="{630EAD07-7CA4-2FAD-E040-9E456A53C04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1050" indent="-298450">
              <a:spcBef>
                <a:spcPct val="30000"/>
              </a:spcBef>
              <a:defRPr sz="1200">
                <a:solidFill>
                  <a:schemeClr val="tx1"/>
                </a:solidFill>
                <a:latin typeface="Calibri" panose="020F0502020204030204" pitchFamily="34" charset="0"/>
              </a:defRPr>
            </a:lvl2pPr>
            <a:lvl3pPr marL="1201738" indent="-238125">
              <a:spcBef>
                <a:spcPct val="30000"/>
              </a:spcBef>
              <a:defRPr sz="1200">
                <a:solidFill>
                  <a:schemeClr val="tx1"/>
                </a:solidFill>
                <a:latin typeface="Calibri" panose="020F0502020204030204" pitchFamily="34" charset="0"/>
              </a:defRPr>
            </a:lvl3pPr>
            <a:lvl4pPr marL="1684338" indent="-238125">
              <a:spcBef>
                <a:spcPct val="30000"/>
              </a:spcBef>
              <a:defRPr sz="1200">
                <a:solidFill>
                  <a:schemeClr val="tx1"/>
                </a:solidFill>
                <a:latin typeface="Calibri" panose="020F0502020204030204" pitchFamily="34" charset="0"/>
              </a:defRPr>
            </a:lvl4pPr>
            <a:lvl5pPr marL="2166938" indent="-238125">
              <a:spcBef>
                <a:spcPct val="30000"/>
              </a:spcBef>
              <a:defRPr sz="1200">
                <a:solidFill>
                  <a:schemeClr val="tx1"/>
                </a:solidFill>
                <a:latin typeface="Calibri" panose="020F0502020204030204" pitchFamily="34" charset="0"/>
              </a:defRPr>
            </a:lvl5pPr>
            <a:lvl6pPr marL="2624138" indent="-238125" eaLnBrk="0" fontAlgn="base" hangingPunct="0">
              <a:spcBef>
                <a:spcPct val="30000"/>
              </a:spcBef>
              <a:spcAft>
                <a:spcPct val="0"/>
              </a:spcAft>
              <a:defRPr sz="1200">
                <a:solidFill>
                  <a:schemeClr val="tx1"/>
                </a:solidFill>
                <a:latin typeface="Calibri" panose="020F0502020204030204" pitchFamily="34" charset="0"/>
              </a:defRPr>
            </a:lvl6pPr>
            <a:lvl7pPr marL="3081338" indent="-238125" eaLnBrk="0" fontAlgn="base" hangingPunct="0">
              <a:spcBef>
                <a:spcPct val="30000"/>
              </a:spcBef>
              <a:spcAft>
                <a:spcPct val="0"/>
              </a:spcAft>
              <a:defRPr sz="1200">
                <a:solidFill>
                  <a:schemeClr val="tx1"/>
                </a:solidFill>
                <a:latin typeface="Calibri" panose="020F0502020204030204" pitchFamily="34" charset="0"/>
              </a:defRPr>
            </a:lvl7pPr>
            <a:lvl8pPr marL="3538538" indent="-238125" eaLnBrk="0" fontAlgn="base" hangingPunct="0">
              <a:spcBef>
                <a:spcPct val="30000"/>
              </a:spcBef>
              <a:spcAft>
                <a:spcPct val="0"/>
              </a:spcAft>
              <a:defRPr sz="1200">
                <a:solidFill>
                  <a:schemeClr val="tx1"/>
                </a:solidFill>
                <a:latin typeface="Calibri" panose="020F0502020204030204" pitchFamily="34" charset="0"/>
              </a:defRPr>
            </a:lvl8pPr>
            <a:lvl9pPr marL="3995738"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15A04EC-59D6-442F-9DA7-21C0C5405FC6}" type="slidenum">
              <a:rPr lang="en-US" altLang="en-US" smtClean="0"/>
              <a:pPr>
                <a:spcBef>
                  <a:spcPct val="0"/>
                </a:spcBef>
              </a:pPr>
              <a:t>4</a:t>
            </a:fld>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31460185-CAAC-D38F-666E-C3A76446E03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a:extLst>
              <a:ext uri="{FF2B5EF4-FFF2-40B4-BE49-F238E27FC236}">
                <a16:creationId xmlns:a16="http://schemas.microsoft.com/office/drawing/2014/main" id="{B5E2601C-9A23-67FF-5D6D-9BA7D6EF080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CA" altLang="en-US"/>
              <a:t>We also have some Primary Car rooms that we use here at the university they are at times used with our SIM, ELL labs,  NP Labs and OSCE testing. </a:t>
            </a:r>
          </a:p>
        </p:txBody>
      </p:sp>
      <p:sp>
        <p:nvSpPr>
          <p:cNvPr id="67588" name="Slide Number Placeholder 3">
            <a:extLst>
              <a:ext uri="{FF2B5EF4-FFF2-40B4-BE49-F238E27FC236}">
                <a16:creationId xmlns:a16="http://schemas.microsoft.com/office/drawing/2014/main" id="{8DE2D890-94A5-30E1-3321-91B3EB5F5DA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55650" indent="-290513">
              <a:defRPr>
                <a:solidFill>
                  <a:schemeClr val="tx1"/>
                </a:solidFill>
                <a:latin typeface="Arial" panose="020B0604020202020204" pitchFamily="34" charset="0"/>
                <a:ea typeface="ＭＳ Ｐゴシック" panose="020B0600070205080204" pitchFamily="34" charset="-128"/>
              </a:defRPr>
            </a:lvl2pPr>
            <a:lvl3pPr marL="1163638" indent="-231775">
              <a:defRPr>
                <a:solidFill>
                  <a:schemeClr val="tx1"/>
                </a:solidFill>
                <a:latin typeface="Arial" panose="020B0604020202020204" pitchFamily="34" charset="0"/>
                <a:ea typeface="ＭＳ Ｐゴシック" panose="020B0600070205080204" pitchFamily="34" charset="-128"/>
              </a:defRPr>
            </a:lvl3pPr>
            <a:lvl4pPr marL="1628775" indent="-231775">
              <a:defRPr>
                <a:solidFill>
                  <a:schemeClr val="tx1"/>
                </a:solidFill>
                <a:latin typeface="Arial" panose="020B0604020202020204" pitchFamily="34" charset="0"/>
                <a:ea typeface="ＭＳ Ｐゴシック" panose="020B0600070205080204" pitchFamily="34" charset="-128"/>
              </a:defRPr>
            </a:lvl4pPr>
            <a:lvl5pPr marL="2093913" indent="-231775">
              <a:defRPr>
                <a:solidFill>
                  <a:schemeClr val="tx1"/>
                </a:solidFill>
                <a:latin typeface="Arial" panose="020B0604020202020204" pitchFamily="34" charset="0"/>
                <a:ea typeface="ＭＳ Ｐゴシック" panose="020B0600070205080204" pitchFamily="34" charset="-128"/>
              </a:defRPr>
            </a:lvl5pPr>
            <a:lvl6pPr marL="2551113" indent="-2317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3008313" indent="-2317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65513" indent="-2317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922713" indent="-2317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78C7B3AE-F0BF-455D-92BD-0834C6CCC259}" type="slidenum">
              <a:rPr lang="en-US" altLang="en-US" smtClean="0"/>
              <a:pPr/>
              <a:t>35</a:t>
            </a:fld>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DF776C2D-0F50-B92C-D359-4E6A4CBC06A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a:extLst>
              <a:ext uri="{FF2B5EF4-FFF2-40B4-BE49-F238E27FC236}">
                <a16:creationId xmlns:a16="http://schemas.microsoft.com/office/drawing/2014/main" id="{ECC7D1E5-FB99-AE42-18FE-7766554C5B9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CA" altLang="en-US"/>
              <a:t>In addition to your lab classes all students will have the opportunity to attend the SIM lab once a year. The goal of Sim is to create an </a:t>
            </a:r>
            <a:r>
              <a:rPr lang="en-CA" b="0" i="0">
                <a:solidFill>
                  <a:srgbClr val="000000"/>
                </a:solidFill>
                <a:effectLst/>
                <a:latin typeface="Aptos" panose="020B0004020202020204" pitchFamily="34" charset="0"/>
              </a:rPr>
              <a:t>immersive safe learning experience in which we can simulate real life clinical experiences for students to use the clinical skills and judgment in an environment and in scenarios that closely resemble experiences they will experience in their practice. </a:t>
            </a:r>
            <a:endParaRPr lang="en-CA" altLang="en-US"/>
          </a:p>
        </p:txBody>
      </p:sp>
      <p:sp>
        <p:nvSpPr>
          <p:cNvPr id="65540" name="Slide Number Placeholder 3">
            <a:extLst>
              <a:ext uri="{FF2B5EF4-FFF2-40B4-BE49-F238E27FC236}">
                <a16:creationId xmlns:a16="http://schemas.microsoft.com/office/drawing/2014/main" id="{BA2E2612-A55A-C8EC-1CE2-21ED937F72F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55650" indent="-290513">
              <a:defRPr>
                <a:solidFill>
                  <a:schemeClr val="tx1"/>
                </a:solidFill>
                <a:latin typeface="Arial" panose="020B0604020202020204" pitchFamily="34" charset="0"/>
                <a:ea typeface="ＭＳ Ｐゴシック" panose="020B0600070205080204" pitchFamily="34" charset="-128"/>
              </a:defRPr>
            </a:lvl2pPr>
            <a:lvl3pPr marL="1163638" indent="-231775">
              <a:defRPr>
                <a:solidFill>
                  <a:schemeClr val="tx1"/>
                </a:solidFill>
                <a:latin typeface="Arial" panose="020B0604020202020204" pitchFamily="34" charset="0"/>
                <a:ea typeface="ＭＳ Ｐゴシック" panose="020B0600070205080204" pitchFamily="34" charset="-128"/>
              </a:defRPr>
            </a:lvl3pPr>
            <a:lvl4pPr marL="1628775" indent="-231775">
              <a:defRPr>
                <a:solidFill>
                  <a:schemeClr val="tx1"/>
                </a:solidFill>
                <a:latin typeface="Arial" panose="020B0604020202020204" pitchFamily="34" charset="0"/>
                <a:ea typeface="ＭＳ Ｐゴシック" panose="020B0600070205080204" pitchFamily="34" charset="-128"/>
              </a:defRPr>
            </a:lvl4pPr>
            <a:lvl5pPr marL="2093913" indent="-231775">
              <a:defRPr>
                <a:solidFill>
                  <a:schemeClr val="tx1"/>
                </a:solidFill>
                <a:latin typeface="Arial" panose="020B0604020202020204" pitchFamily="34" charset="0"/>
                <a:ea typeface="ＭＳ Ｐゴシック" panose="020B0600070205080204" pitchFamily="34" charset="-128"/>
              </a:defRPr>
            </a:lvl5pPr>
            <a:lvl6pPr marL="2551113" indent="-2317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3008313" indent="-2317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65513" indent="-2317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922713" indent="-2317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8012C4B-6926-40C8-878F-912360639C8D}" type="slidenum">
              <a:rPr lang="en-US" altLang="en-US" smtClean="0"/>
              <a:pPr/>
              <a:t>36</a:t>
            </a:fld>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B96EB697-A9BC-FA62-6775-44F49765138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a:extLst>
              <a:ext uri="{FF2B5EF4-FFF2-40B4-BE49-F238E27FC236}">
                <a16:creationId xmlns:a16="http://schemas.microsoft.com/office/drawing/2014/main" id="{890350F0-B7FA-930C-B698-4405FC8E85A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CA" altLang="en-US"/>
              <a:t>This is the SIM lab and control center and Viewing area where you are observed during your SIM experiences. </a:t>
            </a:r>
          </a:p>
        </p:txBody>
      </p:sp>
      <p:sp>
        <p:nvSpPr>
          <p:cNvPr id="71684" name="Slide Number Placeholder 3">
            <a:extLst>
              <a:ext uri="{FF2B5EF4-FFF2-40B4-BE49-F238E27FC236}">
                <a16:creationId xmlns:a16="http://schemas.microsoft.com/office/drawing/2014/main" id="{0C391D3E-48C5-DAF5-B365-3CD02FFC53F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55650" indent="-290513">
              <a:defRPr>
                <a:solidFill>
                  <a:schemeClr val="tx1"/>
                </a:solidFill>
                <a:latin typeface="Arial" panose="020B0604020202020204" pitchFamily="34" charset="0"/>
                <a:ea typeface="ＭＳ Ｐゴシック" panose="020B0600070205080204" pitchFamily="34" charset="-128"/>
              </a:defRPr>
            </a:lvl2pPr>
            <a:lvl3pPr marL="1163638" indent="-231775">
              <a:defRPr>
                <a:solidFill>
                  <a:schemeClr val="tx1"/>
                </a:solidFill>
                <a:latin typeface="Arial" panose="020B0604020202020204" pitchFamily="34" charset="0"/>
                <a:ea typeface="ＭＳ Ｐゴシック" panose="020B0600070205080204" pitchFamily="34" charset="-128"/>
              </a:defRPr>
            </a:lvl3pPr>
            <a:lvl4pPr marL="1628775" indent="-231775">
              <a:defRPr>
                <a:solidFill>
                  <a:schemeClr val="tx1"/>
                </a:solidFill>
                <a:latin typeface="Arial" panose="020B0604020202020204" pitchFamily="34" charset="0"/>
                <a:ea typeface="ＭＳ Ｐゴシック" panose="020B0600070205080204" pitchFamily="34" charset="-128"/>
              </a:defRPr>
            </a:lvl4pPr>
            <a:lvl5pPr marL="2093913" indent="-231775">
              <a:defRPr>
                <a:solidFill>
                  <a:schemeClr val="tx1"/>
                </a:solidFill>
                <a:latin typeface="Arial" panose="020B0604020202020204" pitchFamily="34" charset="0"/>
                <a:ea typeface="ＭＳ Ｐゴシック" panose="020B0600070205080204" pitchFamily="34" charset="-128"/>
              </a:defRPr>
            </a:lvl5pPr>
            <a:lvl6pPr marL="2551113" indent="-2317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3008313" indent="-2317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65513" indent="-2317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922713" indent="-2317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EAAEE3E-293D-4D15-A9FE-F72FF9E84F43}" type="slidenum">
              <a:rPr lang="en-US" altLang="en-US" smtClean="0"/>
              <a:pPr/>
              <a:t>37</a:t>
            </a:fld>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B9C26778-7169-A992-3BE7-5C30BB2A4BA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a:extLst>
              <a:ext uri="{FF2B5EF4-FFF2-40B4-BE49-F238E27FC236}">
                <a16:creationId xmlns:a16="http://schemas.microsoft.com/office/drawing/2014/main" id="{071D2F44-AFDE-25FC-8807-748F8FFB9AE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altLang="en-US"/>
              <a:t>That is a quick overview of our facility. Here are some links that you can look into to keep up to date with what is happening at our campus. </a:t>
            </a:r>
          </a:p>
        </p:txBody>
      </p:sp>
      <p:sp>
        <p:nvSpPr>
          <p:cNvPr id="73732" name="Slide Number Placeholder 3">
            <a:extLst>
              <a:ext uri="{FF2B5EF4-FFF2-40B4-BE49-F238E27FC236}">
                <a16:creationId xmlns:a16="http://schemas.microsoft.com/office/drawing/2014/main" id="{9AED406D-43E7-4F09-FD17-D01F9972E47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55650" indent="-290513">
              <a:defRPr>
                <a:solidFill>
                  <a:schemeClr val="tx1"/>
                </a:solidFill>
                <a:latin typeface="Arial" panose="020B0604020202020204" pitchFamily="34" charset="0"/>
                <a:ea typeface="ＭＳ Ｐゴシック" panose="020B0600070205080204" pitchFamily="34" charset="-128"/>
              </a:defRPr>
            </a:lvl2pPr>
            <a:lvl3pPr marL="1163638" indent="-231775">
              <a:defRPr>
                <a:solidFill>
                  <a:schemeClr val="tx1"/>
                </a:solidFill>
                <a:latin typeface="Arial" panose="020B0604020202020204" pitchFamily="34" charset="0"/>
                <a:ea typeface="ＭＳ Ｐゴシック" panose="020B0600070205080204" pitchFamily="34" charset="-128"/>
              </a:defRPr>
            </a:lvl3pPr>
            <a:lvl4pPr marL="1628775" indent="-231775">
              <a:defRPr>
                <a:solidFill>
                  <a:schemeClr val="tx1"/>
                </a:solidFill>
                <a:latin typeface="Arial" panose="020B0604020202020204" pitchFamily="34" charset="0"/>
                <a:ea typeface="ＭＳ Ｐゴシック" panose="020B0600070205080204" pitchFamily="34" charset="-128"/>
              </a:defRPr>
            </a:lvl4pPr>
            <a:lvl5pPr marL="2093913" indent="-231775">
              <a:defRPr>
                <a:solidFill>
                  <a:schemeClr val="tx1"/>
                </a:solidFill>
                <a:latin typeface="Arial" panose="020B0604020202020204" pitchFamily="34" charset="0"/>
                <a:ea typeface="ＭＳ Ｐゴシック" panose="020B0600070205080204" pitchFamily="34" charset="-128"/>
              </a:defRPr>
            </a:lvl5pPr>
            <a:lvl6pPr marL="2551113" indent="-2317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3008313" indent="-2317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65513" indent="-2317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922713" indent="-2317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77B2BD48-EB1A-43F4-AA3B-5BA70A5E8D9F}" type="slidenum">
              <a:rPr lang="en-CA" altLang="en-US" smtClean="0"/>
              <a:pPr/>
              <a:t>38</a:t>
            </a:fld>
            <a:endParaRPr lang="en-CA"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E2E92EB8-2049-A914-CB44-9D00E6216C3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a:extLst>
              <a:ext uri="{FF2B5EF4-FFF2-40B4-BE49-F238E27FC236}">
                <a16:creationId xmlns:a16="http://schemas.microsoft.com/office/drawing/2014/main" id="{C02775E6-1F2F-BDCA-810C-5202EC0759B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75780" name="Slide Number Placeholder 3">
            <a:extLst>
              <a:ext uri="{FF2B5EF4-FFF2-40B4-BE49-F238E27FC236}">
                <a16:creationId xmlns:a16="http://schemas.microsoft.com/office/drawing/2014/main" id="{42501B94-0AD5-1108-2996-17022A91C41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1050" indent="-298450">
              <a:spcBef>
                <a:spcPct val="30000"/>
              </a:spcBef>
              <a:defRPr sz="1200">
                <a:solidFill>
                  <a:schemeClr val="tx1"/>
                </a:solidFill>
                <a:latin typeface="Calibri" panose="020F0502020204030204" pitchFamily="34" charset="0"/>
              </a:defRPr>
            </a:lvl2pPr>
            <a:lvl3pPr marL="1201738" indent="-238125">
              <a:spcBef>
                <a:spcPct val="30000"/>
              </a:spcBef>
              <a:defRPr sz="1200">
                <a:solidFill>
                  <a:schemeClr val="tx1"/>
                </a:solidFill>
                <a:latin typeface="Calibri" panose="020F0502020204030204" pitchFamily="34" charset="0"/>
              </a:defRPr>
            </a:lvl3pPr>
            <a:lvl4pPr marL="1684338" indent="-238125">
              <a:spcBef>
                <a:spcPct val="30000"/>
              </a:spcBef>
              <a:defRPr sz="1200">
                <a:solidFill>
                  <a:schemeClr val="tx1"/>
                </a:solidFill>
                <a:latin typeface="Calibri" panose="020F0502020204030204" pitchFamily="34" charset="0"/>
              </a:defRPr>
            </a:lvl4pPr>
            <a:lvl5pPr marL="2166938" indent="-238125">
              <a:spcBef>
                <a:spcPct val="30000"/>
              </a:spcBef>
              <a:defRPr sz="1200">
                <a:solidFill>
                  <a:schemeClr val="tx1"/>
                </a:solidFill>
                <a:latin typeface="Calibri" panose="020F0502020204030204" pitchFamily="34" charset="0"/>
              </a:defRPr>
            </a:lvl5pPr>
            <a:lvl6pPr marL="2624138" indent="-238125" eaLnBrk="0" fontAlgn="base" hangingPunct="0">
              <a:spcBef>
                <a:spcPct val="30000"/>
              </a:spcBef>
              <a:spcAft>
                <a:spcPct val="0"/>
              </a:spcAft>
              <a:defRPr sz="1200">
                <a:solidFill>
                  <a:schemeClr val="tx1"/>
                </a:solidFill>
                <a:latin typeface="Calibri" panose="020F0502020204030204" pitchFamily="34" charset="0"/>
              </a:defRPr>
            </a:lvl6pPr>
            <a:lvl7pPr marL="3081338" indent="-238125" eaLnBrk="0" fontAlgn="base" hangingPunct="0">
              <a:spcBef>
                <a:spcPct val="30000"/>
              </a:spcBef>
              <a:spcAft>
                <a:spcPct val="0"/>
              </a:spcAft>
              <a:defRPr sz="1200">
                <a:solidFill>
                  <a:schemeClr val="tx1"/>
                </a:solidFill>
                <a:latin typeface="Calibri" panose="020F0502020204030204" pitchFamily="34" charset="0"/>
              </a:defRPr>
            </a:lvl7pPr>
            <a:lvl8pPr marL="3538538" indent="-238125" eaLnBrk="0" fontAlgn="base" hangingPunct="0">
              <a:spcBef>
                <a:spcPct val="30000"/>
              </a:spcBef>
              <a:spcAft>
                <a:spcPct val="0"/>
              </a:spcAft>
              <a:defRPr sz="1200">
                <a:solidFill>
                  <a:schemeClr val="tx1"/>
                </a:solidFill>
                <a:latin typeface="Calibri" panose="020F0502020204030204" pitchFamily="34" charset="0"/>
              </a:defRPr>
            </a:lvl8pPr>
            <a:lvl9pPr marL="3995738"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44C33BF-227E-45E4-BCB9-4F306248D360}" type="slidenum">
              <a:rPr lang="en-US" altLang="en-US" smtClean="0"/>
              <a:pPr>
                <a:spcBef>
                  <a:spcPct val="0"/>
                </a:spcBef>
              </a:pPr>
              <a:t>39</a:t>
            </a:fld>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AB4014F3-F003-7F0C-8A37-EA842955255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a:extLst>
              <a:ext uri="{FF2B5EF4-FFF2-40B4-BE49-F238E27FC236}">
                <a16:creationId xmlns:a16="http://schemas.microsoft.com/office/drawing/2014/main" id="{3A5B177C-5863-8BEE-85F3-96790FB44D0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77828" name="Slide Number Placeholder 3">
            <a:extLst>
              <a:ext uri="{FF2B5EF4-FFF2-40B4-BE49-F238E27FC236}">
                <a16:creationId xmlns:a16="http://schemas.microsoft.com/office/drawing/2014/main" id="{B532A30B-7061-8129-7356-4BC9D46153A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6F4FBD5-2E01-4980-BB3E-4747E825A0AD}" type="slidenum">
              <a:rPr lang="en-CA" altLang="en-US" smtClean="0"/>
              <a:pPr/>
              <a:t>40</a:t>
            </a:fld>
            <a:endParaRPr lang="en-CA"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DF3DDD2D-6BE9-EF83-F1AE-3F13DD0E924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2FF218B3-6747-3639-A960-94D76EA87BF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Validate courses  - planning period – add courses to the shopping cart – you do this prior to your registration time and date</a:t>
            </a:r>
          </a:p>
          <a:p>
            <a:r>
              <a:rPr lang="en-US" altLang="en-US"/>
              <a:t>Not validating?  Please tell someone!! Take a screen shot and send to nurse@uwindsor.ca</a:t>
            </a:r>
          </a:p>
          <a:p>
            <a:r>
              <a:rPr lang="en-US" altLang="en-US"/>
              <a:t>Just because you validate the courses, doesn’t mean you are able to register necessarily – the course may be full.  Please have a “back up” </a:t>
            </a:r>
          </a:p>
          <a:p>
            <a:endParaRPr lang="en-CA" altLang="en-US"/>
          </a:p>
          <a:p>
            <a:r>
              <a:rPr lang="en-CA" altLang="en-US"/>
              <a:t>Students who are taking summer courses receive their account activation email before students who are registering for fall courses. Please do not be surprised by this. </a:t>
            </a:r>
          </a:p>
          <a:p>
            <a:endParaRPr lang="en-CA" altLang="en-US"/>
          </a:p>
          <a:p>
            <a:r>
              <a:rPr lang="en-CA" altLang="en-US"/>
              <a:t>It is not advisable to take intersession/spring courses because of the conflict with consolidation.  </a:t>
            </a:r>
          </a:p>
          <a:p>
            <a:endParaRPr lang="en-CA" altLang="en-US"/>
          </a:p>
          <a:p>
            <a:endParaRPr lang="en-CA" altLang="en-US"/>
          </a:p>
          <a:p>
            <a:r>
              <a:rPr lang="en-CA" sz="1800" i="1">
                <a:effectLst/>
                <a:latin typeface="Aptos" panose="020B0004020202020204" pitchFamily="34" charset="0"/>
                <a:ea typeface="Aptos" panose="020B0004020202020204" pitchFamily="34" charset="0"/>
                <a:cs typeface="Aptos" panose="020B0004020202020204" pitchFamily="34" charset="0"/>
              </a:rPr>
              <a:t>Start date June 24, 2024</a:t>
            </a:r>
            <a:endParaRPr lang="en-CA" sz="1800">
              <a:effectLst/>
              <a:latin typeface="Aptos" panose="020B0004020202020204" pitchFamily="34" charset="0"/>
              <a:ea typeface="Aptos" panose="020B0004020202020204" pitchFamily="34" charset="0"/>
              <a:cs typeface="Aptos" panose="020B0004020202020204" pitchFamily="34" charset="0"/>
            </a:endParaRPr>
          </a:p>
          <a:p>
            <a:r>
              <a:rPr lang="en-CA" sz="1800" i="1">
                <a:effectLst/>
                <a:latin typeface="Aptos" panose="020B0004020202020204" pitchFamily="34" charset="0"/>
                <a:ea typeface="Aptos" panose="020B0004020202020204" pitchFamily="34" charset="0"/>
                <a:cs typeface="Aptos" panose="020B0004020202020204" pitchFamily="34" charset="0"/>
              </a:rPr>
              <a:t>End date August 6, 2024 </a:t>
            </a:r>
            <a:endParaRPr lang="en-CA" sz="1800">
              <a:effectLst/>
              <a:latin typeface="Aptos" panose="020B0004020202020204" pitchFamily="34" charset="0"/>
              <a:ea typeface="Aptos" panose="020B0004020202020204" pitchFamily="34" charset="0"/>
              <a:cs typeface="Aptos" panose="020B0004020202020204" pitchFamily="34" charset="0"/>
            </a:endParaRPr>
          </a:p>
          <a:p>
            <a:r>
              <a:rPr lang="en-CA" sz="1800" i="1">
                <a:effectLst/>
                <a:latin typeface="Aptos" panose="020B0004020202020204" pitchFamily="34" charset="0"/>
                <a:ea typeface="Aptos" panose="020B0004020202020204" pitchFamily="34" charset="0"/>
                <a:cs typeface="Aptos" panose="020B0004020202020204" pitchFamily="34" charset="0"/>
              </a:rPr>
              <a:t>Final Exam Period: August 10</a:t>
            </a:r>
            <a:r>
              <a:rPr lang="en-CA" sz="1800" i="1" baseline="30000">
                <a:effectLst/>
                <a:latin typeface="Aptos" panose="020B0004020202020204" pitchFamily="34" charset="0"/>
                <a:ea typeface="Aptos" panose="020B0004020202020204" pitchFamily="34" charset="0"/>
                <a:cs typeface="Aptos" panose="020B0004020202020204" pitchFamily="34" charset="0"/>
              </a:rPr>
              <a:t>th</a:t>
            </a:r>
            <a:r>
              <a:rPr lang="en-CA" sz="1800" i="1">
                <a:effectLst/>
                <a:latin typeface="Aptos" panose="020B0004020202020204" pitchFamily="34" charset="0"/>
                <a:ea typeface="Aptos" panose="020B0004020202020204" pitchFamily="34" charset="0"/>
                <a:cs typeface="Aptos" panose="020B0004020202020204" pitchFamily="34" charset="0"/>
              </a:rPr>
              <a:t>-19</a:t>
            </a:r>
            <a:r>
              <a:rPr lang="en-CA" sz="1800" i="1" baseline="30000">
                <a:effectLst/>
                <a:latin typeface="Aptos" panose="020B0004020202020204" pitchFamily="34" charset="0"/>
                <a:ea typeface="Aptos" panose="020B0004020202020204" pitchFamily="34" charset="0"/>
                <a:cs typeface="Aptos" panose="020B0004020202020204" pitchFamily="34" charset="0"/>
              </a:rPr>
              <a:t>th</a:t>
            </a:r>
            <a:r>
              <a:rPr lang="en-CA" sz="1800" i="1">
                <a:effectLst/>
                <a:latin typeface="Aptos" panose="020B0004020202020204" pitchFamily="34" charset="0"/>
                <a:ea typeface="Aptos" panose="020B0004020202020204" pitchFamily="34" charset="0"/>
                <a:cs typeface="Aptos" panose="020B0004020202020204" pitchFamily="34" charset="0"/>
              </a:rPr>
              <a:t>, 2024</a:t>
            </a:r>
            <a:endParaRPr lang="en-CA" sz="1800">
              <a:effectLst/>
              <a:latin typeface="Aptos" panose="020B0004020202020204" pitchFamily="34" charset="0"/>
              <a:ea typeface="Aptos" panose="020B0004020202020204" pitchFamily="34" charset="0"/>
              <a:cs typeface="Aptos" panose="020B0004020202020204" pitchFamily="34" charset="0"/>
            </a:endParaRPr>
          </a:p>
          <a:p>
            <a:endParaRPr lang="en-CA" altLang="en-US"/>
          </a:p>
          <a:p>
            <a:endParaRPr lang="en-CA" altLang="en-US"/>
          </a:p>
          <a:p>
            <a:endParaRPr lang="en-CA" altLang="en-US"/>
          </a:p>
        </p:txBody>
      </p:sp>
      <p:sp>
        <p:nvSpPr>
          <p:cNvPr id="11268" name="Slide Number Placeholder 3">
            <a:extLst>
              <a:ext uri="{FF2B5EF4-FFF2-40B4-BE49-F238E27FC236}">
                <a16:creationId xmlns:a16="http://schemas.microsoft.com/office/drawing/2014/main" id="{008A2067-6F9F-5EE2-774F-BDD704443A9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82638" indent="-300038">
              <a:defRPr>
                <a:solidFill>
                  <a:schemeClr val="tx1"/>
                </a:solidFill>
                <a:latin typeface="Arial" panose="020B0604020202020204" pitchFamily="34" charset="0"/>
                <a:ea typeface="ＭＳ Ｐゴシック" panose="020B0600070205080204" pitchFamily="34" charset="-128"/>
              </a:defRPr>
            </a:lvl2pPr>
            <a:lvl3pPr marL="1204913" indent="-239713">
              <a:defRPr>
                <a:solidFill>
                  <a:schemeClr val="tx1"/>
                </a:solidFill>
                <a:latin typeface="Arial" panose="020B0604020202020204" pitchFamily="34" charset="0"/>
                <a:ea typeface="ＭＳ Ｐゴシック" panose="020B0600070205080204" pitchFamily="34" charset="-128"/>
              </a:defRPr>
            </a:lvl3pPr>
            <a:lvl4pPr marL="1689100" indent="-239713">
              <a:defRPr>
                <a:solidFill>
                  <a:schemeClr val="tx1"/>
                </a:solidFill>
                <a:latin typeface="Arial" panose="020B0604020202020204" pitchFamily="34" charset="0"/>
                <a:ea typeface="ＭＳ Ｐゴシック" panose="020B0600070205080204" pitchFamily="34" charset="-128"/>
              </a:defRPr>
            </a:lvl4pPr>
            <a:lvl5pPr marL="2171700" indent="-239713">
              <a:defRPr>
                <a:solidFill>
                  <a:schemeClr val="tx1"/>
                </a:solidFill>
                <a:latin typeface="Arial" panose="020B0604020202020204" pitchFamily="34" charset="0"/>
                <a:ea typeface="ＭＳ Ｐゴシック" panose="020B0600070205080204" pitchFamily="34" charset="-128"/>
              </a:defRPr>
            </a:lvl5pPr>
            <a:lvl6pPr marL="2628900" indent="-2397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3086100" indent="-2397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543300" indent="-2397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4000500" indent="-2397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DFF34AF-56CC-4C9B-903B-223E59BC9768}" type="slidenum">
              <a:rPr lang="en-US" altLang="en-US" smtClean="0">
                <a:latin typeface="Calibri" panose="020F0502020204030204" pitchFamily="34" charset="0"/>
              </a:rPr>
              <a:pPr/>
              <a:t>5</a:t>
            </a:fld>
            <a:endParaRPr lang="en-US" altLang="en-US">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43AB4EDE-7919-A255-D2A9-088FFE02D72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EDDF9906-F3B6-2B43-2F07-17A60FC4E04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Not validating?  Please tell someone!! </a:t>
            </a:r>
          </a:p>
          <a:p>
            <a:r>
              <a:rPr lang="en-US" altLang="en-US"/>
              <a:t>Just because you validate the courses, doesn’t mean you are able to register necessarily – the course may be full.  Please have a “back up” </a:t>
            </a:r>
          </a:p>
          <a:p>
            <a:endParaRPr lang="en-CA" altLang="en-US"/>
          </a:p>
          <a:p>
            <a:r>
              <a:rPr lang="en-CA" altLang="en-US"/>
              <a:t>Need books?  Go to the bookstore website and you can look up the course code and see what books you will need. </a:t>
            </a:r>
          </a:p>
          <a:p>
            <a:endParaRPr lang="en-CA" altLang="en-US"/>
          </a:p>
          <a:p>
            <a:r>
              <a:rPr lang="en-CA" altLang="en-US"/>
              <a:t>Stats- if you did not take stats yet for any reason, it is needed before continuing to year 3 fall courses. Please contact me directly if you need to take stats at the University this summer.  </a:t>
            </a:r>
          </a:p>
          <a:p>
            <a:endParaRPr lang="en-CA" altLang="en-US"/>
          </a:p>
          <a:p>
            <a:endParaRPr lang="en-CA" altLang="en-US"/>
          </a:p>
        </p:txBody>
      </p:sp>
      <p:sp>
        <p:nvSpPr>
          <p:cNvPr id="13316" name="Slide Number Placeholder 3">
            <a:extLst>
              <a:ext uri="{FF2B5EF4-FFF2-40B4-BE49-F238E27FC236}">
                <a16:creationId xmlns:a16="http://schemas.microsoft.com/office/drawing/2014/main" id="{D5575BE7-35B9-A5B8-23E1-37BFBFA5784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82638" indent="-300038">
              <a:defRPr>
                <a:solidFill>
                  <a:schemeClr val="tx1"/>
                </a:solidFill>
                <a:latin typeface="Arial" panose="020B0604020202020204" pitchFamily="34" charset="0"/>
                <a:ea typeface="ＭＳ Ｐゴシック" panose="020B0600070205080204" pitchFamily="34" charset="-128"/>
              </a:defRPr>
            </a:lvl2pPr>
            <a:lvl3pPr marL="1204913" indent="-239713">
              <a:defRPr>
                <a:solidFill>
                  <a:schemeClr val="tx1"/>
                </a:solidFill>
                <a:latin typeface="Arial" panose="020B0604020202020204" pitchFamily="34" charset="0"/>
                <a:ea typeface="ＭＳ Ｐゴシック" panose="020B0600070205080204" pitchFamily="34" charset="-128"/>
              </a:defRPr>
            </a:lvl3pPr>
            <a:lvl4pPr marL="1689100" indent="-239713">
              <a:defRPr>
                <a:solidFill>
                  <a:schemeClr val="tx1"/>
                </a:solidFill>
                <a:latin typeface="Arial" panose="020B0604020202020204" pitchFamily="34" charset="0"/>
                <a:ea typeface="ＭＳ Ｐゴシック" panose="020B0600070205080204" pitchFamily="34" charset="-128"/>
              </a:defRPr>
            </a:lvl4pPr>
            <a:lvl5pPr marL="2171700" indent="-239713">
              <a:defRPr>
                <a:solidFill>
                  <a:schemeClr val="tx1"/>
                </a:solidFill>
                <a:latin typeface="Arial" panose="020B0604020202020204" pitchFamily="34" charset="0"/>
                <a:ea typeface="ＭＳ Ｐゴシック" panose="020B0600070205080204" pitchFamily="34" charset="-128"/>
              </a:defRPr>
            </a:lvl5pPr>
            <a:lvl6pPr marL="2628900" indent="-2397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3086100" indent="-2397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543300" indent="-2397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4000500" indent="-2397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0D4AD36-2047-4FE9-AABA-215207B74549}" type="slidenum">
              <a:rPr lang="en-US" altLang="en-US" smtClean="0">
                <a:latin typeface="Calibri" panose="020F0502020204030204" pitchFamily="34" charset="0"/>
              </a:rPr>
              <a:pPr/>
              <a:t>6</a:t>
            </a:fld>
            <a:endParaRPr lang="en-US" altLang="en-US">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49BA791C-8BB1-FDCD-CF02-2CC3CAB77C9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620859B4-810B-88DB-97FA-0516BEEE5C1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altLang="en-US"/>
              <a:t>Experiential learning labs are in person every other week. Plan is the for some of the 3</a:t>
            </a:r>
            <a:r>
              <a:rPr lang="en-CA" altLang="en-US" baseline="30000"/>
              <a:t>rd</a:t>
            </a:r>
            <a:r>
              <a:rPr lang="en-CA" altLang="en-US"/>
              <a:t> year courses will be offered in a hybrid or hyflex offering (online section)</a:t>
            </a:r>
          </a:p>
          <a:p>
            <a:r>
              <a:rPr lang="en-CA" altLang="en-US"/>
              <a:t>Course overload is not advised. Course overload is only possible if you have a cumulative average of 85% OR with special permission from the Dean’s Office. </a:t>
            </a:r>
          </a:p>
          <a:p>
            <a:endParaRPr lang="en-CA" altLang="en-US"/>
          </a:p>
          <a:p>
            <a:r>
              <a:rPr lang="en-CA" altLang="en-US"/>
              <a:t>If you are planning to minor in another program at the University of Windsor, please seek academic advising. </a:t>
            </a:r>
          </a:p>
          <a:p>
            <a:endParaRPr lang="en-CA" altLang="en-US"/>
          </a:p>
          <a:p>
            <a:r>
              <a:rPr lang="en-CA" altLang="en-US"/>
              <a:t>If you have taken courses previously or are taking courses out of sequence, please seek academic advising. </a:t>
            </a:r>
          </a:p>
          <a:p>
            <a:endParaRPr lang="en-CA" altLang="en-US"/>
          </a:p>
          <a:p>
            <a:r>
              <a:rPr lang="en-CA" altLang="en-US"/>
              <a:t>UWinsite Student Resources (Registration): http://www.uwindsor.ca/registrar/resource/student</a:t>
            </a:r>
          </a:p>
          <a:p>
            <a:endParaRPr lang="en-CA" altLang="en-US"/>
          </a:p>
          <a:p>
            <a:endParaRPr lang="en-CA" altLang="en-US"/>
          </a:p>
        </p:txBody>
      </p:sp>
      <p:sp>
        <p:nvSpPr>
          <p:cNvPr id="15364" name="Slide Number Placeholder 3">
            <a:extLst>
              <a:ext uri="{FF2B5EF4-FFF2-40B4-BE49-F238E27FC236}">
                <a16:creationId xmlns:a16="http://schemas.microsoft.com/office/drawing/2014/main" id="{1F30C22E-5C7A-7FD6-DA5C-027B220E6A5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82638" indent="-300038">
              <a:defRPr>
                <a:solidFill>
                  <a:schemeClr val="tx1"/>
                </a:solidFill>
                <a:latin typeface="Arial" panose="020B0604020202020204" pitchFamily="34" charset="0"/>
                <a:ea typeface="ＭＳ Ｐゴシック" panose="020B0600070205080204" pitchFamily="34" charset="-128"/>
              </a:defRPr>
            </a:lvl2pPr>
            <a:lvl3pPr marL="1204913" indent="-239713">
              <a:defRPr>
                <a:solidFill>
                  <a:schemeClr val="tx1"/>
                </a:solidFill>
                <a:latin typeface="Arial" panose="020B0604020202020204" pitchFamily="34" charset="0"/>
                <a:ea typeface="ＭＳ Ｐゴシック" panose="020B0600070205080204" pitchFamily="34" charset="-128"/>
              </a:defRPr>
            </a:lvl3pPr>
            <a:lvl4pPr marL="1689100" indent="-239713">
              <a:defRPr>
                <a:solidFill>
                  <a:schemeClr val="tx1"/>
                </a:solidFill>
                <a:latin typeface="Arial" panose="020B0604020202020204" pitchFamily="34" charset="0"/>
                <a:ea typeface="ＭＳ Ｐゴシック" panose="020B0600070205080204" pitchFamily="34" charset="-128"/>
              </a:defRPr>
            </a:lvl4pPr>
            <a:lvl5pPr marL="2171700" indent="-239713">
              <a:defRPr>
                <a:solidFill>
                  <a:schemeClr val="tx1"/>
                </a:solidFill>
                <a:latin typeface="Arial" panose="020B0604020202020204" pitchFamily="34" charset="0"/>
                <a:ea typeface="ＭＳ Ｐゴシック" panose="020B0600070205080204" pitchFamily="34" charset="-128"/>
              </a:defRPr>
            </a:lvl5pPr>
            <a:lvl6pPr marL="2628900" indent="-2397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3086100" indent="-2397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543300" indent="-2397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4000500" indent="-2397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28E2D06-3CB7-4158-9A3F-9D52D40164B2}" type="slidenum">
              <a:rPr lang="en-US" altLang="en-US" smtClean="0">
                <a:latin typeface="Calibri" panose="020F0502020204030204" pitchFamily="34" charset="0"/>
              </a:rPr>
              <a:pPr/>
              <a:t>7</a:t>
            </a:fld>
            <a:endParaRPr lang="en-US" altLang="en-US">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90547A97-D7D0-70A5-B2E7-D3C5750467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2D40D920-0732-D179-1A04-B7EC32448DE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altLang="en-US" dirty="0"/>
              <a:t>Program start fall 2020 – art option / PHIL 1350/ English course pre-health sciences may transfer as art option</a:t>
            </a:r>
          </a:p>
          <a:p>
            <a:endParaRPr lang="en-CA" altLang="en-US" dirty="0"/>
          </a:p>
          <a:p>
            <a:r>
              <a:rPr lang="en-CA" altLang="en-US"/>
              <a:t>Program start fall 2021 – bridging pathway – needs PHIL 1350</a:t>
            </a:r>
          </a:p>
          <a:p>
            <a:endParaRPr lang="en-CA" altLang="en-US"/>
          </a:p>
          <a:p>
            <a:endParaRPr lang="en-CA" altLang="en-US" dirty="0"/>
          </a:p>
        </p:txBody>
      </p:sp>
      <p:sp>
        <p:nvSpPr>
          <p:cNvPr id="17412" name="Slide Number Placeholder 3">
            <a:extLst>
              <a:ext uri="{FF2B5EF4-FFF2-40B4-BE49-F238E27FC236}">
                <a16:creationId xmlns:a16="http://schemas.microsoft.com/office/drawing/2014/main" id="{C0B69113-54D1-0F5D-AC4A-F9E7FB920FB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1050" indent="-298450">
              <a:spcBef>
                <a:spcPct val="30000"/>
              </a:spcBef>
              <a:defRPr sz="1200">
                <a:solidFill>
                  <a:schemeClr val="tx1"/>
                </a:solidFill>
                <a:latin typeface="Calibri" panose="020F0502020204030204" pitchFamily="34" charset="0"/>
              </a:defRPr>
            </a:lvl2pPr>
            <a:lvl3pPr marL="1201738" indent="-238125">
              <a:spcBef>
                <a:spcPct val="30000"/>
              </a:spcBef>
              <a:defRPr sz="1200">
                <a:solidFill>
                  <a:schemeClr val="tx1"/>
                </a:solidFill>
                <a:latin typeface="Calibri" panose="020F0502020204030204" pitchFamily="34" charset="0"/>
              </a:defRPr>
            </a:lvl3pPr>
            <a:lvl4pPr marL="1684338" indent="-238125">
              <a:spcBef>
                <a:spcPct val="30000"/>
              </a:spcBef>
              <a:defRPr sz="1200">
                <a:solidFill>
                  <a:schemeClr val="tx1"/>
                </a:solidFill>
                <a:latin typeface="Calibri" panose="020F0502020204030204" pitchFamily="34" charset="0"/>
              </a:defRPr>
            </a:lvl4pPr>
            <a:lvl5pPr marL="2166938" indent="-238125">
              <a:spcBef>
                <a:spcPct val="30000"/>
              </a:spcBef>
              <a:defRPr sz="1200">
                <a:solidFill>
                  <a:schemeClr val="tx1"/>
                </a:solidFill>
                <a:latin typeface="Calibri" panose="020F0502020204030204" pitchFamily="34" charset="0"/>
              </a:defRPr>
            </a:lvl5pPr>
            <a:lvl6pPr marL="2624138" indent="-238125" eaLnBrk="0" fontAlgn="base" hangingPunct="0">
              <a:spcBef>
                <a:spcPct val="30000"/>
              </a:spcBef>
              <a:spcAft>
                <a:spcPct val="0"/>
              </a:spcAft>
              <a:defRPr sz="1200">
                <a:solidFill>
                  <a:schemeClr val="tx1"/>
                </a:solidFill>
                <a:latin typeface="Calibri" panose="020F0502020204030204" pitchFamily="34" charset="0"/>
              </a:defRPr>
            </a:lvl6pPr>
            <a:lvl7pPr marL="3081338" indent="-238125" eaLnBrk="0" fontAlgn="base" hangingPunct="0">
              <a:spcBef>
                <a:spcPct val="30000"/>
              </a:spcBef>
              <a:spcAft>
                <a:spcPct val="0"/>
              </a:spcAft>
              <a:defRPr sz="1200">
                <a:solidFill>
                  <a:schemeClr val="tx1"/>
                </a:solidFill>
                <a:latin typeface="Calibri" panose="020F0502020204030204" pitchFamily="34" charset="0"/>
              </a:defRPr>
            </a:lvl7pPr>
            <a:lvl8pPr marL="3538538" indent="-238125" eaLnBrk="0" fontAlgn="base" hangingPunct="0">
              <a:spcBef>
                <a:spcPct val="30000"/>
              </a:spcBef>
              <a:spcAft>
                <a:spcPct val="0"/>
              </a:spcAft>
              <a:defRPr sz="1200">
                <a:solidFill>
                  <a:schemeClr val="tx1"/>
                </a:solidFill>
                <a:latin typeface="Calibri" panose="020F0502020204030204" pitchFamily="34" charset="0"/>
              </a:defRPr>
            </a:lvl8pPr>
            <a:lvl9pPr marL="3995738"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9725F7A-0DB1-49BA-8212-0D77CD4E2982}" type="slidenum">
              <a:rPr lang="en-US" altLang="en-US" smtClean="0"/>
              <a:pPr>
                <a:spcBef>
                  <a:spcPct val="0"/>
                </a:spcBef>
              </a:pPr>
              <a:t>8</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49F56654-0607-6228-AC70-9B8C8CCE655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D24F712E-4F8A-9A3F-A085-0264C10C6D7F}"/>
              </a:ext>
            </a:extLst>
          </p:cNvPr>
          <p:cNvSpPr>
            <a:spLocks noGrp="1"/>
          </p:cNvSpPr>
          <p:nvPr>
            <p:ph type="body" idx="1"/>
          </p:nvPr>
        </p:nvSpPr>
        <p:spPr bwMode="auto"/>
        <p:txBody>
          <a:bodyPr wrap="square" numCol="1" anchor="t" anchorCtr="0" compatLnSpc="1">
            <a:prstTxWarp prst="textNoShape">
              <a:avLst/>
            </a:prstTxWarp>
          </a:bodyPr>
          <a:lstStyle/>
          <a:p>
            <a:pPr>
              <a:defRPr/>
            </a:pPr>
            <a:r>
              <a:rPr lang="en-US" altLang="en-US"/>
              <a:t>Planning &amp; Registering for Courses. </a:t>
            </a:r>
          </a:p>
          <a:p>
            <a:pPr>
              <a:defRPr/>
            </a:pPr>
            <a:endParaRPr lang="en-US" altLang="en-US"/>
          </a:p>
          <a:p>
            <a:pPr marL="174570" indent="-174570">
              <a:buFont typeface="Arial" panose="020B0604020202020204" pitchFamily="34" charset="0"/>
              <a:buChar char="•"/>
              <a:defRPr/>
            </a:pPr>
            <a:r>
              <a:rPr lang="en-US" altLang="en-US"/>
              <a:t>Remember to always have a back up plan for your schedule as there are various sections of the same course and you may not get the first section you want</a:t>
            </a:r>
          </a:p>
          <a:p>
            <a:pPr marL="174570" indent="-174570">
              <a:buFont typeface="Arial" panose="020B0604020202020204" pitchFamily="34" charset="0"/>
              <a:buChar char="•"/>
              <a:defRPr/>
            </a:pPr>
            <a:r>
              <a:rPr lang="en-US" altLang="en-US"/>
              <a:t>Clinical: You will be pre-placed in your clinical group. Consolidation will automatically appear on your Winter 2022 schedule.   </a:t>
            </a:r>
          </a:p>
          <a:p>
            <a:pPr>
              <a:defRPr/>
            </a:pPr>
            <a:endParaRPr lang="en-US" altLang="en-US"/>
          </a:p>
          <a:p>
            <a:pPr>
              <a:defRPr/>
            </a:pPr>
            <a:r>
              <a:rPr lang="en-US" altLang="en-US"/>
              <a:t>Visit: http://www.uwindsor.ca/registrar/resource/student</a:t>
            </a:r>
          </a:p>
          <a:p>
            <a:pPr>
              <a:defRPr/>
            </a:pPr>
            <a:endParaRPr lang="en-US" altLang="en-US"/>
          </a:p>
          <a:p>
            <a:pPr marL="174570" indent="-174570">
              <a:buFont typeface="Arial" panose="020B0604020202020204" pitchFamily="34" charset="0"/>
              <a:buChar char="•"/>
              <a:defRPr/>
            </a:pPr>
            <a:r>
              <a:rPr lang="en-US" altLang="en-US"/>
              <a:t>Videos and Reference Sheets</a:t>
            </a:r>
          </a:p>
          <a:p>
            <a:pPr marL="174570" indent="-174570">
              <a:buFont typeface="Arial" panose="020B0604020202020204" pitchFamily="34" charset="0"/>
              <a:buChar char="•"/>
              <a:defRPr/>
            </a:pPr>
            <a:r>
              <a:rPr lang="en-US" altLang="en-US"/>
              <a:t>How to Guides</a:t>
            </a:r>
          </a:p>
          <a:p>
            <a:pPr>
              <a:defRPr/>
            </a:pPr>
            <a:endParaRPr lang="en-US" altLang="en-US"/>
          </a:p>
          <a:p>
            <a:pPr>
              <a:defRPr/>
            </a:pPr>
            <a:endParaRPr lang="en-CA" altLang="en-US"/>
          </a:p>
        </p:txBody>
      </p:sp>
      <p:sp>
        <p:nvSpPr>
          <p:cNvPr id="19460" name="Slide Number Placeholder 3">
            <a:extLst>
              <a:ext uri="{FF2B5EF4-FFF2-40B4-BE49-F238E27FC236}">
                <a16:creationId xmlns:a16="http://schemas.microsoft.com/office/drawing/2014/main" id="{FBDAE5D6-D3E2-2C1A-483E-90AF9370DB5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82638" indent="-300038">
              <a:defRPr>
                <a:solidFill>
                  <a:schemeClr val="tx1"/>
                </a:solidFill>
                <a:latin typeface="Arial" panose="020B0604020202020204" pitchFamily="34" charset="0"/>
                <a:ea typeface="ＭＳ Ｐゴシック" panose="020B0600070205080204" pitchFamily="34" charset="-128"/>
              </a:defRPr>
            </a:lvl2pPr>
            <a:lvl3pPr marL="1204913" indent="-239713">
              <a:defRPr>
                <a:solidFill>
                  <a:schemeClr val="tx1"/>
                </a:solidFill>
                <a:latin typeface="Arial" panose="020B0604020202020204" pitchFamily="34" charset="0"/>
                <a:ea typeface="ＭＳ Ｐゴシック" panose="020B0600070205080204" pitchFamily="34" charset="-128"/>
              </a:defRPr>
            </a:lvl3pPr>
            <a:lvl4pPr marL="1689100" indent="-239713">
              <a:defRPr>
                <a:solidFill>
                  <a:schemeClr val="tx1"/>
                </a:solidFill>
                <a:latin typeface="Arial" panose="020B0604020202020204" pitchFamily="34" charset="0"/>
                <a:ea typeface="ＭＳ Ｐゴシック" panose="020B0600070205080204" pitchFamily="34" charset="-128"/>
              </a:defRPr>
            </a:lvl4pPr>
            <a:lvl5pPr marL="2171700" indent="-239713">
              <a:defRPr>
                <a:solidFill>
                  <a:schemeClr val="tx1"/>
                </a:solidFill>
                <a:latin typeface="Arial" panose="020B0604020202020204" pitchFamily="34" charset="0"/>
                <a:ea typeface="ＭＳ Ｐゴシック" panose="020B0600070205080204" pitchFamily="34" charset="-128"/>
              </a:defRPr>
            </a:lvl5pPr>
            <a:lvl6pPr marL="2628900" indent="-2397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3086100" indent="-2397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543300" indent="-2397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4000500" indent="-2397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DB429B0-6771-4686-957A-4EB8BE54442F}" type="slidenum">
              <a:rPr lang="en-US" altLang="en-US" smtClean="0">
                <a:latin typeface="Calibri" panose="020F0502020204030204" pitchFamily="34" charset="0"/>
              </a:rPr>
              <a:pPr/>
              <a:t>9</a:t>
            </a:fld>
            <a:endParaRPr lang="en-US" altLang="en-US">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6CB93747-81F3-C05E-1FE5-34A37737F37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DEF3AE30-9653-D788-2BF1-D6D6F6118CA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21508" name="Slide Number Placeholder 3">
            <a:extLst>
              <a:ext uri="{FF2B5EF4-FFF2-40B4-BE49-F238E27FC236}">
                <a16:creationId xmlns:a16="http://schemas.microsoft.com/office/drawing/2014/main" id="{E3BF8899-6764-5E0E-98A5-FE7B1E12462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55650" indent="-290513">
              <a:defRPr>
                <a:solidFill>
                  <a:schemeClr val="tx1"/>
                </a:solidFill>
                <a:latin typeface="Arial" panose="020B0604020202020204" pitchFamily="34" charset="0"/>
                <a:ea typeface="ＭＳ Ｐゴシック" panose="020B0600070205080204" pitchFamily="34" charset="-128"/>
              </a:defRPr>
            </a:lvl2pPr>
            <a:lvl3pPr marL="1163638" indent="-231775">
              <a:defRPr>
                <a:solidFill>
                  <a:schemeClr val="tx1"/>
                </a:solidFill>
                <a:latin typeface="Arial" panose="020B0604020202020204" pitchFamily="34" charset="0"/>
                <a:ea typeface="ＭＳ Ｐゴシック" panose="020B0600070205080204" pitchFamily="34" charset="-128"/>
              </a:defRPr>
            </a:lvl3pPr>
            <a:lvl4pPr marL="1628775" indent="-231775">
              <a:defRPr>
                <a:solidFill>
                  <a:schemeClr val="tx1"/>
                </a:solidFill>
                <a:latin typeface="Arial" panose="020B0604020202020204" pitchFamily="34" charset="0"/>
                <a:ea typeface="ＭＳ Ｐゴシック" panose="020B0600070205080204" pitchFamily="34" charset="-128"/>
              </a:defRPr>
            </a:lvl4pPr>
            <a:lvl5pPr marL="2093913" indent="-231775">
              <a:defRPr>
                <a:solidFill>
                  <a:schemeClr val="tx1"/>
                </a:solidFill>
                <a:latin typeface="Arial" panose="020B0604020202020204" pitchFamily="34" charset="0"/>
                <a:ea typeface="ＭＳ Ｐゴシック" panose="020B0600070205080204" pitchFamily="34" charset="-128"/>
              </a:defRPr>
            </a:lvl5pPr>
            <a:lvl6pPr marL="2551113" indent="-2317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3008313" indent="-2317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65513" indent="-2317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922713" indent="-2317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A474BD2-95E6-4E17-93EB-6E2F98042693}" type="slidenum">
              <a:rPr lang="en-CA" altLang="en-US" smtClean="0"/>
              <a:pPr/>
              <a:t>10</a:t>
            </a:fld>
            <a:endParaRPr lang="en-CA"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CA"/>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CA"/>
              <a:t>Click to edit Master subtitle style</a:t>
            </a:r>
            <a:endParaRPr lang="en-US"/>
          </a:p>
        </p:txBody>
      </p:sp>
    </p:spTree>
    <p:extLst>
      <p:ext uri="{BB962C8B-B14F-4D97-AF65-F5344CB8AC3E}">
        <p14:creationId xmlns:p14="http://schemas.microsoft.com/office/powerpoint/2010/main" val="20499453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30397242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CA"/>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24903580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59FD9-745D-4D6A-B753-05F3C9D4D1F7}"/>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CA"/>
          </a:p>
        </p:txBody>
      </p:sp>
      <p:sp>
        <p:nvSpPr>
          <p:cNvPr id="3" name="Subtitle 2">
            <a:extLst>
              <a:ext uri="{FF2B5EF4-FFF2-40B4-BE49-F238E27FC236}">
                <a16:creationId xmlns:a16="http://schemas.microsoft.com/office/drawing/2014/main" id="{A016864B-16A2-1D57-0544-E70BBEBC5EB8}"/>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4055DD0E-4315-65CD-8668-DFDB6AE7704F}"/>
              </a:ext>
            </a:extLst>
          </p:cNvPr>
          <p:cNvSpPr>
            <a:spLocks noGrp="1"/>
          </p:cNvSpPr>
          <p:nvPr>
            <p:ph type="dt" sz="half" idx="10"/>
          </p:nvPr>
        </p:nvSpPr>
        <p:spPr/>
        <p:txBody>
          <a:bodyPr/>
          <a:lstStyle/>
          <a:p>
            <a:fld id="{CA8E100F-C261-4A88-9A35-A76DAE207594}" type="datetimeFigureOut">
              <a:rPr lang="en-CA" smtClean="0"/>
              <a:t>2024-03-19</a:t>
            </a:fld>
            <a:endParaRPr lang="en-CA"/>
          </a:p>
        </p:txBody>
      </p:sp>
      <p:sp>
        <p:nvSpPr>
          <p:cNvPr id="5" name="Footer Placeholder 4">
            <a:extLst>
              <a:ext uri="{FF2B5EF4-FFF2-40B4-BE49-F238E27FC236}">
                <a16:creationId xmlns:a16="http://schemas.microsoft.com/office/drawing/2014/main" id="{302009F0-6890-1C8E-666E-28D7FBA78F0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48FDC943-02EB-784A-6C87-0945ECB31D48}"/>
              </a:ext>
            </a:extLst>
          </p:cNvPr>
          <p:cNvSpPr>
            <a:spLocks noGrp="1"/>
          </p:cNvSpPr>
          <p:nvPr>
            <p:ph type="sldNum" sz="quarter" idx="12"/>
          </p:nvPr>
        </p:nvSpPr>
        <p:spPr/>
        <p:txBody>
          <a:bodyPr/>
          <a:lstStyle/>
          <a:p>
            <a:fld id="{E358F6AB-AA51-4FFF-987D-D94767B39A7C}" type="slidenum">
              <a:rPr lang="en-CA" smtClean="0"/>
              <a:t>‹#›</a:t>
            </a:fld>
            <a:endParaRPr lang="en-CA"/>
          </a:p>
        </p:txBody>
      </p:sp>
    </p:spTree>
    <p:extLst>
      <p:ext uri="{BB962C8B-B14F-4D97-AF65-F5344CB8AC3E}">
        <p14:creationId xmlns:p14="http://schemas.microsoft.com/office/powerpoint/2010/main" val="23465957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180E4-6C2F-55CD-9EDF-2EEB8A4B0FF8}"/>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6AFD0D55-0CC0-6BA9-5D20-0A026CE823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A976A26-0396-35F7-C19C-EE4D7EDA25DA}"/>
              </a:ext>
            </a:extLst>
          </p:cNvPr>
          <p:cNvSpPr>
            <a:spLocks noGrp="1"/>
          </p:cNvSpPr>
          <p:nvPr>
            <p:ph type="dt" sz="half" idx="10"/>
          </p:nvPr>
        </p:nvSpPr>
        <p:spPr/>
        <p:txBody>
          <a:bodyPr/>
          <a:lstStyle/>
          <a:p>
            <a:fld id="{CA8E100F-C261-4A88-9A35-A76DAE207594}" type="datetimeFigureOut">
              <a:rPr lang="en-CA" smtClean="0"/>
              <a:t>2024-03-19</a:t>
            </a:fld>
            <a:endParaRPr lang="en-CA"/>
          </a:p>
        </p:txBody>
      </p:sp>
      <p:sp>
        <p:nvSpPr>
          <p:cNvPr id="5" name="Footer Placeholder 4">
            <a:extLst>
              <a:ext uri="{FF2B5EF4-FFF2-40B4-BE49-F238E27FC236}">
                <a16:creationId xmlns:a16="http://schemas.microsoft.com/office/drawing/2014/main" id="{7B55971A-22F8-FE15-45AD-51185C0DC9C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03784FFF-7AF6-8E2F-EBD9-BAE454DD3CDA}"/>
              </a:ext>
            </a:extLst>
          </p:cNvPr>
          <p:cNvSpPr>
            <a:spLocks noGrp="1"/>
          </p:cNvSpPr>
          <p:nvPr>
            <p:ph type="sldNum" sz="quarter" idx="12"/>
          </p:nvPr>
        </p:nvSpPr>
        <p:spPr/>
        <p:txBody>
          <a:bodyPr/>
          <a:lstStyle/>
          <a:p>
            <a:fld id="{E358F6AB-AA51-4FFF-987D-D94767B39A7C}" type="slidenum">
              <a:rPr lang="en-CA" smtClean="0"/>
              <a:t>‹#›</a:t>
            </a:fld>
            <a:endParaRPr lang="en-CA"/>
          </a:p>
        </p:txBody>
      </p:sp>
    </p:spTree>
    <p:extLst>
      <p:ext uri="{BB962C8B-B14F-4D97-AF65-F5344CB8AC3E}">
        <p14:creationId xmlns:p14="http://schemas.microsoft.com/office/powerpoint/2010/main" val="29475982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579A9-CD9C-7050-AE49-69461856CED5}"/>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997A855D-40E6-C50B-90D2-FDB902E4EAAA}"/>
              </a:ext>
            </a:extLst>
          </p:cNvPr>
          <p:cNvSpPr>
            <a:spLocks noGrp="1"/>
          </p:cNvSpPr>
          <p:nvPr>
            <p:ph type="body" idx="1"/>
          </p:nvPr>
        </p:nvSpPr>
        <p:spPr>
          <a:xfrm>
            <a:off x="623888" y="4589464"/>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5EFC5E-39A4-B1D4-0F6B-37AA0A6400E7}"/>
              </a:ext>
            </a:extLst>
          </p:cNvPr>
          <p:cNvSpPr>
            <a:spLocks noGrp="1"/>
          </p:cNvSpPr>
          <p:nvPr>
            <p:ph type="dt" sz="half" idx="10"/>
          </p:nvPr>
        </p:nvSpPr>
        <p:spPr/>
        <p:txBody>
          <a:bodyPr/>
          <a:lstStyle/>
          <a:p>
            <a:fld id="{CA8E100F-C261-4A88-9A35-A76DAE207594}" type="datetimeFigureOut">
              <a:rPr lang="en-CA" smtClean="0"/>
              <a:t>2024-03-19</a:t>
            </a:fld>
            <a:endParaRPr lang="en-CA"/>
          </a:p>
        </p:txBody>
      </p:sp>
      <p:sp>
        <p:nvSpPr>
          <p:cNvPr id="5" name="Footer Placeholder 4">
            <a:extLst>
              <a:ext uri="{FF2B5EF4-FFF2-40B4-BE49-F238E27FC236}">
                <a16:creationId xmlns:a16="http://schemas.microsoft.com/office/drawing/2014/main" id="{ACC6F586-A9E2-9728-8DDB-5D668D57B9D4}"/>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51287658-11AD-BA52-7BB3-864F1C3067B0}"/>
              </a:ext>
            </a:extLst>
          </p:cNvPr>
          <p:cNvSpPr>
            <a:spLocks noGrp="1"/>
          </p:cNvSpPr>
          <p:nvPr>
            <p:ph type="sldNum" sz="quarter" idx="12"/>
          </p:nvPr>
        </p:nvSpPr>
        <p:spPr/>
        <p:txBody>
          <a:bodyPr/>
          <a:lstStyle/>
          <a:p>
            <a:fld id="{E358F6AB-AA51-4FFF-987D-D94767B39A7C}" type="slidenum">
              <a:rPr lang="en-CA" smtClean="0"/>
              <a:t>‹#›</a:t>
            </a:fld>
            <a:endParaRPr lang="en-CA"/>
          </a:p>
        </p:txBody>
      </p:sp>
    </p:spTree>
    <p:extLst>
      <p:ext uri="{BB962C8B-B14F-4D97-AF65-F5344CB8AC3E}">
        <p14:creationId xmlns:p14="http://schemas.microsoft.com/office/powerpoint/2010/main" val="5398271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84BD5-01E4-71C0-B715-4F77F0190DBE}"/>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15FA41E0-6505-98E9-B7BA-A9E7AE5380B4}"/>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D57372D6-F734-8811-CD60-F9E842D28F7C}"/>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C3CAEEEE-D6E2-20CF-1835-0BAF5B442FAB}"/>
              </a:ext>
            </a:extLst>
          </p:cNvPr>
          <p:cNvSpPr>
            <a:spLocks noGrp="1"/>
          </p:cNvSpPr>
          <p:nvPr>
            <p:ph type="dt" sz="half" idx="10"/>
          </p:nvPr>
        </p:nvSpPr>
        <p:spPr/>
        <p:txBody>
          <a:bodyPr/>
          <a:lstStyle/>
          <a:p>
            <a:fld id="{CA8E100F-C261-4A88-9A35-A76DAE207594}" type="datetimeFigureOut">
              <a:rPr lang="en-CA" smtClean="0"/>
              <a:t>2024-03-19</a:t>
            </a:fld>
            <a:endParaRPr lang="en-CA"/>
          </a:p>
        </p:txBody>
      </p:sp>
      <p:sp>
        <p:nvSpPr>
          <p:cNvPr id="6" name="Footer Placeholder 5">
            <a:extLst>
              <a:ext uri="{FF2B5EF4-FFF2-40B4-BE49-F238E27FC236}">
                <a16:creationId xmlns:a16="http://schemas.microsoft.com/office/drawing/2014/main" id="{CBAF978F-3075-675B-F09B-4C439CE702B0}"/>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EC89DCA6-7D7D-B627-730C-F86CFC3DEA60}"/>
              </a:ext>
            </a:extLst>
          </p:cNvPr>
          <p:cNvSpPr>
            <a:spLocks noGrp="1"/>
          </p:cNvSpPr>
          <p:nvPr>
            <p:ph type="sldNum" sz="quarter" idx="12"/>
          </p:nvPr>
        </p:nvSpPr>
        <p:spPr/>
        <p:txBody>
          <a:bodyPr/>
          <a:lstStyle/>
          <a:p>
            <a:fld id="{E358F6AB-AA51-4FFF-987D-D94767B39A7C}" type="slidenum">
              <a:rPr lang="en-CA" smtClean="0"/>
              <a:t>‹#›</a:t>
            </a:fld>
            <a:endParaRPr lang="en-CA"/>
          </a:p>
        </p:txBody>
      </p:sp>
    </p:spTree>
    <p:extLst>
      <p:ext uri="{BB962C8B-B14F-4D97-AF65-F5344CB8AC3E}">
        <p14:creationId xmlns:p14="http://schemas.microsoft.com/office/powerpoint/2010/main" val="5624568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D9DD1-2D52-4A63-30CC-24B2E0A661DB}"/>
              </a:ext>
            </a:extLst>
          </p:cNvPr>
          <p:cNvSpPr>
            <a:spLocks noGrp="1"/>
          </p:cNvSpPr>
          <p:nvPr>
            <p:ph type="title"/>
          </p:nvPr>
        </p:nvSpPr>
        <p:spPr>
          <a:xfrm>
            <a:off x="629841" y="365126"/>
            <a:ext cx="78867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499B171A-223F-C20B-E5D2-79F6D0FC528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9E82D60-C839-FD34-63DD-7C3DE20AE9BC}"/>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9B7A20A2-E6A7-C63B-AB47-A222B2FE2285}"/>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7719EE3-022C-DD1F-E052-8AD624BAF290}"/>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246121E6-AB60-4700-22F2-0EE5BCCAB461}"/>
              </a:ext>
            </a:extLst>
          </p:cNvPr>
          <p:cNvSpPr>
            <a:spLocks noGrp="1"/>
          </p:cNvSpPr>
          <p:nvPr>
            <p:ph type="dt" sz="half" idx="10"/>
          </p:nvPr>
        </p:nvSpPr>
        <p:spPr/>
        <p:txBody>
          <a:bodyPr/>
          <a:lstStyle/>
          <a:p>
            <a:fld id="{CA8E100F-C261-4A88-9A35-A76DAE207594}" type="datetimeFigureOut">
              <a:rPr lang="en-CA" smtClean="0"/>
              <a:t>2024-03-19</a:t>
            </a:fld>
            <a:endParaRPr lang="en-CA"/>
          </a:p>
        </p:txBody>
      </p:sp>
      <p:sp>
        <p:nvSpPr>
          <p:cNvPr id="8" name="Footer Placeholder 7">
            <a:extLst>
              <a:ext uri="{FF2B5EF4-FFF2-40B4-BE49-F238E27FC236}">
                <a16:creationId xmlns:a16="http://schemas.microsoft.com/office/drawing/2014/main" id="{C3EF2C87-CB52-D45E-AC41-3D71DFDDFF10}"/>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E47B3782-4DC6-0F18-0590-34A77700BBC3}"/>
              </a:ext>
            </a:extLst>
          </p:cNvPr>
          <p:cNvSpPr>
            <a:spLocks noGrp="1"/>
          </p:cNvSpPr>
          <p:nvPr>
            <p:ph type="sldNum" sz="quarter" idx="12"/>
          </p:nvPr>
        </p:nvSpPr>
        <p:spPr/>
        <p:txBody>
          <a:bodyPr/>
          <a:lstStyle/>
          <a:p>
            <a:fld id="{E358F6AB-AA51-4FFF-987D-D94767B39A7C}" type="slidenum">
              <a:rPr lang="en-CA" smtClean="0"/>
              <a:t>‹#›</a:t>
            </a:fld>
            <a:endParaRPr lang="en-CA"/>
          </a:p>
        </p:txBody>
      </p:sp>
    </p:spTree>
    <p:extLst>
      <p:ext uri="{BB962C8B-B14F-4D97-AF65-F5344CB8AC3E}">
        <p14:creationId xmlns:p14="http://schemas.microsoft.com/office/powerpoint/2010/main" val="32451816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F2E7A-8A09-442C-0242-A87AB3BC580B}"/>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F4A7C5D6-F930-055B-CE50-D58593EF209C}"/>
              </a:ext>
            </a:extLst>
          </p:cNvPr>
          <p:cNvSpPr>
            <a:spLocks noGrp="1"/>
          </p:cNvSpPr>
          <p:nvPr>
            <p:ph type="dt" sz="half" idx="10"/>
          </p:nvPr>
        </p:nvSpPr>
        <p:spPr/>
        <p:txBody>
          <a:bodyPr/>
          <a:lstStyle/>
          <a:p>
            <a:fld id="{CA8E100F-C261-4A88-9A35-A76DAE207594}" type="datetimeFigureOut">
              <a:rPr lang="en-CA" smtClean="0"/>
              <a:t>2024-03-19</a:t>
            </a:fld>
            <a:endParaRPr lang="en-CA"/>
          </a:p>
        </p:txBody>
      </p:sp>
      <p:sp>
        <p:nvSpPr>
          <p:cNvPr id="4" name="Footer Placeholder 3">
            <a:extLst>
              <a:ext uri="{FF2B5EF4-FFF2-40B4-BE49-F238E27FC236}">
                <a16:creationId xmlns:a16="http://schemas.microsoft.com/office/drawing/2014/main" id="{78479764-D4AF-4705-36AA-9193E04F745E}"/>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C1B9CE86-D801-5811-8968-79CEBDFC9989}"/>
              </a:ext>
            </a:extLst>
          </p:cNvPr>
          <p:cNvSpPr>
            <a:spLocks noGrp="1"/>
          </p:cNvSpPr>
          <p:nvPr>
            <p:ph type="sldNum" sz="quarter" idx="12"/>
          </p:nvPr>
        </p:nvSpPr>
        <p:spPr/>
        <p:txBody>
          <a:bodyPr/>
          <a:lstStyle/>
          <a:p>
            <a:fld id="{E358F6AB-AA51-4FFF-987D-D94767B39A7C}" type="slidenum">
              <a:rPr lang="en-CA" smtClean="0"/>
              <a:t>‹#›</a:t>
            </a:fld>
            <a:endParaRPr lang="en-CA"/>
          </a:p>
        </p:txBody>
      </p:sp>
    </p:spTree>
    <p:extLst>
      <p:ext uri="{BB962C8B-B14F-4D97-AF65-F5344CB8AC3E}">
        <p14:creationId xmlns:p14="http://schemas.microsoft.com/office/powerpoint/2010/main" val="3748696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9B6C75-AF5B-BC55-B6D1-68E976C30B1B}"/>
              </a:ext>
            </a:extLst>
          </p:cNvPr>
          <p:cNvSpPr>
            <a:spLocks noGrp="1"/>
          </p:cNvSpPr>
          <p:nvPr>
            <p:ph type="dt" sz="half" idx="10"/>
          </p:nvPr>
        </p:nvSpPr>
        <p:spPr/>
        <p:txBody>
          <a:bodyPr/>
          <a:lstStyle/>
          <a:p>
            <a:fld id="{CA8E100F-C261-4A88-9A35-A76DAE207594}" type="datetimeFigureOut">
              <a:rPr lang="en-CA" smtClean="0"/>
              <a:t>2024-03-19</a:t>
            </a:fld>
            <a:endParaRPr lang="en-CA"/>
          </a:p>
        </p:txBody>
      </p:sp>
      <p:sp>
        <p:nvSpPr>
          <p:cNvPr id="3" name="Footer Placeholder 2">
            <a:extLst>
              <a:ext uri="{FF2B5EF4-FFF2-40B4-BE49-F238E27FC236}">
                <a16:creationId xmlns:a16="http://schemas.microsoft.com/office/drawing/2014/main" id="{77E4769C-70EC-BEC4-519D-5937A7404B73}"/>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7851607B-903B-5CA3-A256-0F5723FB96F6}"/>
              </a:ext>
            </a:extLst>
          </p:cNvPr>
          <p:cNvSpPr>
            <a:spLocks noGrp="1"/>
          </p:cNvSpPr>
          <p:nvPr>
            <p:ph type="sldNum" sz="quarter" idx="12"/>
          </p:nvPr>
        </p:nvSpPr>
        <p:spPr/>
        <p:txBody>
          <a:bodyPr/>
          <a:lstStyle/>
          <a:p>
            <a:fld id="{E358F6AB-AA51-4FFF-987D-D94767B39A7C}" type="slidenum">
              <a:rPr lang="en-CA" smtClean="0"/>
              <a:t>‹#›</a:t>
            </a:fld>
            <a:endParaRPr lang="en-CA"/>
          </a:p>
        </p:txBody>
      </p:sp>
    </p:spTree>
    <p:extLst>
      <p:ext uri="{BB962C8B-B14F-4D97-AF65-F5344CB8AC3E}">
        <p14:creationId xmlns:p14="http://schemas.microsoft.com/office/powerpoint/2010/main" val="5079935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C3A62-5616-79C7-CF5D-645DC9581794}"/>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14AE7ECB-909B-820C-B40F-6DAB2B56E999}"/>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8175658A-1F2F-F1CD-6672-634CDD36475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D0EF0C2-D0D9-6F48-888C-90A6DC704F67}"/>
              </a:ext>
            </a:extLst>
          </p:cNvPr>
          <p:cNvSpPr>
            <a:spLocks noGrp="1"/>
          </p:cNvSpPr>
          <p:nvPr>
            <p:ph type="dt" sz="half" idx="10"/>
          </p:nvPr>
        </p:nvSpPr>
        <p:spPr/>
        <p:txBody>
          <a:bodyPr/>
          <a:lstStyle/>
          <a:p>
            <a:fld id="{CA8E100F-C261-4A88-9A35-A76DAE207594}" type="datetimeFigureOut">
              <a:rPr lang="en-CA" smtClean="0"/>
              <a:t>2024-03-19</a:t>
            </a:fld>
            <a:endParaRPr lang="en-CA"/>
          </a:p>
        </p:txBody>
      </p:sp>
      <p:sp>
        <p:nvSpPr>
          <p:cNvPr id="6" name="Footer Placeholder 5">
            <a:extLst>
              <a:ext uri="{FF2B5EF4-FFF2-40B4-BE49-F238E27FC236}">
                <a16:creationId xmlns:a16="http://schemas.microsoft.com/office/drawing/2014/main" id="{58B955C0-6A07-7003-94D2-EE84FB9DDC09}"/>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BE36839B-B92E-1266-87C8-EEDEE31381EF}"/>
              </a:ext>
            </a:extLst>
          </p:cNvPr>
          <p:cNvSpPr>
            <a:spLocks noGrp="1"/>
          </p:cNvSpPr>
          <p:nvPr>
            <p:ph type="sldNum" sz="quarter" idx="12"/>
          </p:nvPr>
        </p:nvSpPr>
        <p:spPr/>
        <p:txBody>
          <a:bodyPr/>
          <a:lstStyle/>
          <a:p>
            <a:fld id="{E358F6AB-AA51-4FFF-987D-D94767B39A7C}" type="slidenum">
              <a:rPr lang="en-CA" smtClean="0"/>
              <a:t>‹#›</a:t>
            </a:fld>
            <a:endParaRPr lang="en-CA"/>
          </a:p>
        </p:txBody>
      </p:sp>
    </p:spTree>
    <p:extLst>
      <p:ext uri="{BB962C8B-B14F-4D97-AF65-F5344CB8AC3E}">
        <p14:creationId xmlns:p14="http://schemas.microsoft.com/office/powerpoint/2010/main" val="316278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42908474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F7CF8-4A78-2170-6865-71B83E3AEB2B}"/>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0F84450B-7162-F4DE-B398-13326F44FB32}"/>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CA"/>
          </a:p>
        </p:txBody>
      </p:sp>
      <p:sp>
        <p:nvSpPr>
          <p:cNvPr id="4" name="Text Placeholder 3">
            <a:extLst>
              <a:ext uri="{FF2B5EF4-FFF2-40B4-BE49-F238E27FC236}">
                <a16:creationId xmlns:a16="http://schemas.microsoft.com/office/drawing/2014/main" id="{3F306477-65CA-48AA-D670-BE4F66D410B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4C1BD38-4540-2391-B43B-EB8CA2F65D7A}"/>
              </a:ext>
            </a:extLst>
          </p:cNvPr>
          <p:cNvSpPr>
            <a:spLocks noGrp="1"/>
          </p:cNvSpPr>
          <p:nvPr>
            <p:ph type="dt" sz="half" idx="10"/>
          </p:nvPr>
        </p:nvSpPr>
        <p:spPr/>
        <p:txBody>
          <a:bodyPr/>
          <a:lstStyle/>
          <a:p>
            <a:fld id="{CA8E100F-C261-4A88-9A35-A76DAE207594}" type="datetimeFigureOut">
              <a:rPr lang="en-CA" smtClean="0"/>
              <a:t>2024-03-19</a:t>
            </a:fld>
            <a:endParaRPr lang="en-CA"/>
          </a:p>
        </p:txBody>
      </p:sp>
      <p:sp>
        <p:nvSpPr>
          <p:cNvPr id="6" name="Footer Placeholder 5">
            <a:extLst>
              <a:ext uri="{FF2B5EF4-FFF2-40B4-BE49-F238E27FC236}">
                <a16:creationId xmlns:a16="http://schemas.microsoft.com/office/drawing/2014/main" id="{2AEE187C-8D02-7F4A-26CA-87CFD5703D85}"/>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423C2776-CA8B-ECAF-BBCC-20BCEAC5F715}"/>
              </a:ext>
            </a:extLst>
          </p:cNvPr>
          <p:cNvSpPr>
            <a:spLocks noGrp="1"/>
          </p:cNvSpPr>
          <p:nvPr>
            <p:ph type="sldNum" sz="quarter" idx="12"/>
          </p:nvPr>
        </p:nvSpPr>
        <p:spPr/>
        <p:txBody>
          <a:bodyPr/>
          <a:lstStyle/>
          <a:p>
            <a:fld id="{E358F6AB-AA51-4FFF-987D-D94767B39A7C}" type="slidenum">
              <a:rPr lang="en-CA" smtClean="0"/>
              <a:t>‹#›</a:t>
            </a:fld>
            <a:endParaRPr lang="en-CA"/>
          </a:p>
        </p:txBody>
      </p:sp>
    </p:spTree>
    <p:extLst>
      <p:ext uri="{BB962C8B-B14F-4D97-AF65-F5344CB8AC3E}">
        <p14:creationId xmlns:p14="http://schemas.microsoft.com/office/powerpoint/2010/main" val="32159925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186A1-6135-F279-F409-57C100428205}"/>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C10CBBD3-B7FB-B37D-0476-3A56241320A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A6D7B90D-6048-3A60-3B60-A795E3216370}"/>
              </a:ext>
            </a:extLst>
          </p:cNvPr>
          <p:cNvSpPr>
            <a:spLocks noGrp="1"/>
          </p:cNvSpPr>
          <p:nvPr>
            <p:ph type="dt" sz="half" idx="10"/>
          </p:nvPr>
        </p:nvSpPr>
        <p:spPr/>
        <p:txBody>
          <a:bodyPr/>
          <a:lstStyle/>
          <a:p>
            <a:fld id="{CA8E100F-C261-4A88-9A35-A76DAE207594}" type="datetimeFigureOut">
              <a:rPr lang="en-CA" smtClean="0"/>
              <a:t>2024-03-19</a:t>
            </a:fld>
            <a:endParaRPr lang="en-CA"/>
          </a:p>
        </p:txBody>
      </p:sp>
      <p:sp>
        <p:nvSpPr>
          <p:cNvPr id="5" name="Footer Placeholder 4">
            <a:extLst>
              <a:ext uri="{FF2B5EF4-FFF2-40B4-BE49-F238E27FC236}">
                <a16:creationId xmlns:a16="http://schemas.microsoft.com/office/drawing/2014/main" id="{8AC26A1C-A222-D247-5A52-E1E5283DE768}"/>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B6A47BC8-362B-9903-10D0-4B0EA53F74A1}"/>
              </a:ext>
            </a:extLst>
          </p:cNvPr>
          <p:cNvSpPr>
            <a:spLocks noGrp="1"/>
          </p:cNvSpPr>
          <p:nvPr>
            <p:ph type="sldNum" sz="quarter" idx="12"/>
          </p:nvPr>
        </p:nvSpPr>
        <p:spPr/>
        <p:txBody>
          <a:bodyPr/>
          <a:lstStyle/>
          <a:p>
            <a:fld id="{E358F6AB-AA51-4FFF-987D-D94767B39A7C}" type="slidenum">
              <a:rPr lang="en-CA" smtClean="0"/>
              <a:t>‹#›</a:t>
            </a:fld>
            <a:endParaRPr lang="en-CA"/>
          </a:p>
        </p:txBody>
      </p:sp>
    </p:spTree>
    <p:extLst>
      <p:ext uri="{BB962C8B-B14F-4D97-AF65-F5344CB8AC3E}">
        <p14:creationId xmlns:p14="http://schemas.microsoft.com/office/powerpoint/2010/main" val="31221855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B92B9B-4AD0-78B9-EC16-F6F81818E0A5}"/>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57BF03A7-A5D7-E494-F04C-B9F294FD18F2}"/>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AF253875-3790-A9D0-7B49-3B1665C8E84E}"/>
              </a:ext>
            </a:extLst>
          </p:cNvPr>
          <p:cNvSpPr>
            <a:spLocks noGrp="1"/>
          </p:cNvSpPr>
          <p:nvPr>
            <p:ph type="dt" sz="half" idx="10"/>
          </p:nvPr>
        </p:nvSpPr>
        <p:spPr/>
        <p:txBody>
          <a:bodyPr/>
          <a:lstStyle/>
          <a:p>
            <a:fld id="{CA8E100F-C261-4A88-9A35-A76DAE207594}" type="datetimeFigureOut">
              <a:rPr lang="en-CA" smtClean="0"/>
              <a:t>2024-03-19</a:t>
            </a:fld>
            <a:endParaRPr lang="en-CA"/>
          </a:p>
        </p:txBody>
      </p:sp>
      <p:sp>
        <p:nvSpPr>
          <p:cNvPr id="5" name="Footer Placeholder 4">
            <a:extLst>
              <a:ext uri="{FF2B5EF4-FFF2-40B4-BE49-F238E27FC236}">
                <a16:creationId xmlns:a16="http://schemas.microsoft.com/office/drawing/2014/main" id="{DE1C61DA-6153-65DE-31AB-EFD38FC48EE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12600688-CCB0-C1FC-582D-8286A637FC6A}"/>
              </a:ext>
            </a:extLst>
          </p:cNvPr>
          <p:cNvSpPr>
            <a:spLocks noGrp="1"/>
          </p:cNvSpPr>
          <p:nvPr>
            <p:ph type="sldNum" sz="quarter" idx="12"/>
          </p:nvPr>
        </p:nvSpPr>
        <p:spPr/>
        <p:txBody>
          <a:bodyPr/>
          <a:lstStyle/>
          <a:p>
            <a:fld id="{E358F6AB-AA51-4FFF-987D-D94767B39A7C}" type="slidenum">
              <a:rPr lang="en-CA" smtClean="0"/>
              <a:t>‹#›</a:t>
            </a:fld>
            <a:endParaRPr lang="en-CA"/>
          </a:p>
        </p:txBody>
      </p:sp>
    </p:spTree>
    <p:extLst>
      <p:ext uri="{BB962C8B-B14F-4D97-AF65-F5344CB8AC3E}">
        <p14:creationId xmlns:p14="http://schemas.microsoft.com/office/powerpoint/2010/main" val="2047538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CA"/>
              <a:t>Click to edit Master text styles</a:t>
            </a:r>
          </a:p>
        </p:txBody>
      </p:sp>
    </p:spTree>
    <p:extLst>
      <p:ext uri="{BB962C8B-B14F-4D97-AF65-F5344CB8AC3E}">
        <p14:creationId xmlns:p14="http://schemas.microsoft.com/office/powerpoint/2010/main" val="20558009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1596538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21829165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Tree>
    <p:extLst>
      <p:ext uri="{BB962C8B-B14F-4D97-AF65-F5344CB8AC3E}">
        <p14:creationId xmlns:p14="http://schemas.microsoft.com/office/powerpoint/2010/main" val="647104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519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Tree>
    <p:extLst>
      <p:ext uri="{BB962C8B-B14F-4D97-AF65-F5344CB8AC3E}">
        <p14:creationId xmlns:p14="http://schemas.microsoft.com/office/powerpoint/2010/main" val="2133658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Tree>
    <p:extLst>
      <p:ext uri="{BB962C8B-B14F-4D97-AF65-F5344CB8AC3E}">
        <p14:creationId xmlns:p14="http://schemas.microsoft.com/office/powerpoint/2010/main" val="11985530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709FC8F-90AD-AEF4-0641-AD665B15E3A1}"/>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34BCA7DE-E4A9-5C7D-CB35-FDDB8FDED41B}"/>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28" name="Picture 6" descr="UWindsor powerpoint bottom1.jpg">
            <a:extLst>
              <a:ext uri="{FF2B5EF4-FFF2-40B4-BE49-F238E27FC236}">
                <a16:creationId xmlns:a16="http://schemas.microsoft.com/office/drawing/2014/main" id="{B6F97033-7A25-B66B-595E-4E34C4AA078A}"/>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6200775"/>
            <a:ext cx="914400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descr="UW_Logo_1L_horz.jpg">
            <a:extLst>
              <a:ext uri="{FF2B5EF4-FFF2-40B4-BE49-F238E27FC236}">
                <a16:creationId xmlns:a16="http://schemas.microsoft.com/office/drawing/2014/main" id="{8DF7316D-53FE-6D5C-1750-32438523FA29}"/>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23850" y="6269038"/>
            <a:ext cx="2301875" cy="54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CDFEB7-ECFE-FA90-5DAF-749BF60374A5}"/>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FA0255B5-A7F7-A522-9C3F-94A360D222B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387E20B0-A3CF-9970-6FFC-53EF434D6CA2}"/>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CA8E100F-C261-4A88-9A35-A76DAE207594}" type="datetimeFigureOut">
              <a:rPr lang="en-CA" smtClean="0"/>
              <a:t>2024-03-19</a:t>
            </a:fld>
            <a:endParaRPr lang="en-CA"/>
          </a:p>
        </p:txBody>
      </p:sp>
      <p:sp>
        <p:nvSpPr>
          <p:cNvPr id="5" name="Footer Placeholder 4">
            <a:extLst>
              <a:ext uri="{FF2B5EF4-FFF2-40B4-BE49-F238E27FC236}">
                <a16:creationId xmlns:a16="http://schemas.microsoft.com/office/drawing/2014/main" id="{D506A7FB-0F7D-9F70-3DF6-ACCBFA7D73DB}"/>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CA"/>
          </a:p>
        </p:txBody>
      </p:sp>
      <p:sp>
        <p:nvSpPr>
          <p:cNvPr id="6" name="Slide Number Placeholder 5">
            <a:extLst>
              <a:ext uri="{FF2B5EF4-FFF2-40B4-BE49-F238E27FC236}">
                <a16:creationId xmlns:a16="http://schemas.microsoft.com/office/drawing/2014/main" id="{BA7DA31E-0BD8-335F-F935-C959516E08CF}"/>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E358F6AB-AA51-4FFF-987D-D94767B39A7C}" type="slidenum">
              <a:rPr lang="en-CA" smtClean="0"/>
              <a:t>‹#›</a:t>
            </a:fld>
            <a:endParaRPr lang="en-CA"/>
          </a:p>
        </p:txBody>
      </p:sp>
    </p:spTree>
    <p:extLst>
      <p:ext uri="{BB962C8B-B14F-4D97-AF65-F5344CB8AC3E}">
        <p14:creationId xmlns:p14="http://schemas.microsoft.com/office/powerpoint/2010/main" val="116294487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www.uwindsor.ca/studentawards/osap" TargetMode="External"/><Relationship Id="rId3" Type="http://schemas.openxmlformats.org/officeDocument/2006/relationships/hyperlink" Target="https://www.uwindsor.ca/registrar/515/registration-information" TargetMode="External"/><Relationship Id="rId7" Type="http://schemas.openxmlformats.org/officeDocument/2006/relationships/hyperlink" Target="http://ask.uwindsor.ca/"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www.uwindsor.ca/registrar/uwinsite-student" TargetMode="External"/><Relationship Id="rId5" Type="http://schemas.openxmlformats.org/officeDocument/2006/relationships/hyperlink" Target="https://www.uwindsor.ca/registrar/events-listing" TargetMode="External"/><Relationship Id="rId4" Type="http://schemas.openxmlformats.org/officeDocument/2006/relationships/hyperlink" Target="https://www.uwindsor.ca/registrar/541/timetable-information"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uwindsor.ca/studentcounselling/"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mailto:scc@uwindsor.ca"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www.uwindsor.ca/studentaccessibility/"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uwindsor.ca/156/lots-student-support-services"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hyperlink" Target="mailto:nbownes@uwindsor.ca" TargetMode="External"/><Relationship Id="rId2" Type="http://schemas.openxmlformats.org/officeDocument/2006/relationships/hyperlink" Target="https://uwindsor.ca1.qualtrics.com/jfe/form/SV_0wwnYMclD5eRux8" TargetMode="External"/><Relationship Id="rId1" Type="http://schemas.openxmlformats.org/officeDocument/2006/relationships/slideLayout" Target="../slideLayouts/slideLayout4.xml"/><Relationship Id="rId5" Type="http://schemas.openxmlformats.org/officeDocument/2006/relationships/image" Target="../media/image7.jpeg"/><Relationship Id="rId4" Type="http://schemas.openxmlformats.org/officeDocument/2006/relationships/hyperlink" Target="mailto:Rachel.Elliott@uwindsor.ca"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calaborlawnews.com/legal-news/wage-hour-lawsuit-overtime-pay-21798.php"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mailto:srotond@uwindsor.ca"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uwindsor.ca/nursing/375/pre-clearance-information-and-forms"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5.xml"/><Relationship Id="rId1" Type="http://schemas.openxmlformats.org/officeDocument/2006/relationships/tags" Target="../tags/tag3.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hyperlink" Target="https://www.uwindsor.ca/nursing/sites/uwindsor.ca.nursing/files/year_2-3_registered_nurse_erv_package_includes_non-medical_forms_3.pdf" TargetMode="External"/><Relationship Id="rId5" Type="http://schemas.openxmlformats.org/officeDocument/2006/relationships/hyperlink" Target="https://www.uwindsor.ca/nursing/375/pre-clearance-information-and-forms" TargetMode="Externa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hyperlink" Target="https://www.uwindsor.ca/nursing/375/pre-clearance-information-and-forms" TargetMode="External"/><Relationship Id="rId4" Type="http://schemas.openxmlformats.org/officeDocument/2006/relationships/hyperlink" Target="https://www.uwindsor.ca/nursing/345/resources-current-students"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hyperlink" Target="https://uwin365.sharepoint.com/sites/enrdigitalassets/Shared%20Documents/Forms/AllItems.aspx?id=%2Fsites%2Fenrdigitalassets%2FShared%20Documents%2F2021%2D2022%2FNursing%20Real%20Estate%20Photo%20%2B%20Video%2FPhoto%2FJPG&amp;p=true" TargetMode="External"/><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hyperlink" Target="https://twitter.com/UWinNursing" TargetMode="External"/><Relationship Id="rId7" Type="http://schemas.openxmlformats.org/officeDocument/2006/relationships/hyperlink" Target="https://www.instagram.com/uwindsornursing/" TargetMode="External"/><Relationship Id="rId12" Type="http://schemas.openxmlformats.org/officeDocument/2006/relationships/hyperlink" Target="https://www.uwindsor.ca/nursing/social-follow"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23.jpeg"/><Relationship Id="rId11" Type="http://schemas.openxmlformats.org/officeDocument/2006/relationships/image" Target="../media/image26.png"/><Relationship Id="rId5" Type="http://schemas.openxmlformats.org/officeDocument/2006/relationships/hyperlink" Target="https://www.facebook.com/UWinNursing/" TargetMode="External"/><Relationship Id="rId10" Type="http://schemas.openxmlformats.org/officeDocument/2006/relationships/image" Target="../media/image25.jpeg"/><Relationship Id="rId4" Type="http://schemas.openxmlformats.org/officeDocument/2006/relationships/image" Target="../media/image22.jpeg"/><Relationship Id="rId9" Type="http://schemas.openxmlformats.org/officeDocument/2006/relationships/hyperlink" Target="https://www.linkedin.com/company/uwinnursing/" TargetMode="External"/></Relationships>
</file>

<file path=ppt/slides/_rels/slide39.xml.rels><?xml version="1.0" encoding="UTF-8" standalone="yes"?>
<Relationships xmlns="http://schemas.openxmlformats.org/package/2006/relationships"><Relationship Id="rId8" Type="http://schemas.openxmlformats.org/officeDocument/2006/relationships/hyperlink" Target="mailto:srotond@uwindsor.ca" TargetMode="External"/><Relationship Id="rId3" Type="http://schemas.openxmlformats.org/officeDocument/2006/relationships/notesSlide" Target="../notesSlides/notesSlide34.xml"/><Relationship Id="rId7" Type="http://schemas.openxmlformats.org/officeDocument/2006/relationships/hyperlink" Target="mailto:katharine.maclean@uwindsor.ca" TargetMode="Externa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hyperlink" Target="mailto:fmeloche@uwindsor.ca" TargetMode="External"/><Relationship Id="rId5" Type="http://schemas.openxmlformats.org/officeDocument/2006/relationships/hyperlink" Target="mailto:corby1@uwindsor.ca" TargetMode="External"/><Relationship Id="rId4" Type="http://schemas.openxmlformats.org/officeDocument/2006/relationships/hyperlink" Target="mailto:nurse@uwindsor.ca" TargetMode="External"/><Relationship Id="rId9" Type="http://schemas.openxmlformats.org/officeDocument/2006/relationships/hyperlink" Target="mailto:nbownes@uwindsor.ca"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mailto:corby1@uwindsor.ca"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mailto:fmeloche@uwindsor.ca"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uwindsor.ca/registrar/uwinsite-student"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2">
            <a:extLst>
              <a:ext uri="{FF2B5EF4-FFF2-40B4-BE49-F238E27FC236}">
                <a16:creationId xmlns:a16="http://schemas.microsoft.com/office/drawing/2014/main" id="{E43F5E7E-AFCC-957F-F6CC-4C19DD65CB2C}"/>
              </a:ext>
            </a:extLst>
          </p:cNvPr>
          <p:cNvSpPr>
            <a:spLocks noGrp="1" noChangeArrowheads="1"/>
          </p:cNvSpPr>
          <p:nvPr>
            <p:ph type="ctrTitle"/>
          </p:nvPr>
        </p:nvSpPr>
        <p:spPr>
          <a:xfrm>
            <a:off x="685800" y="260350"/>
            <a:ext cx="7772400" cy="1657350"/>
          </a:xfrm>
        </p:spPr>
        <p:txBody>
          <a:bodyPr/>
          <a:lstStyle/>
          <a:p>
            <a:r>
              <a:rPr lang="en-US" altLang="en-US" b="1">
                <a:latin typeface="Arial Hebrew" pitchFamily="2" charset="0"/>
                <a:ea typeface="Apple Color Emoji" pitchFamily="2" charset="0"/>
                <a:cs typeface="Arial Hebrew" pitchFamily="2" charset="0"/>
              </a:rPr>
              <a:t>Transitioning to Year 3 at UWindsor!</a:t>
            </a:r>
          </a:p>
        </p:txBody>
      </p:sp>
      <p:sp>
        <p:nvSpPr>
          <p:cNvPr id="3075" name="Rectangle 3">
            <a:extLst>
              <a:ext uri="{FF2B5EF4-FFF2-40B4-BE49-F238E27FC236}">
                <a16:creationId xmlns:a16="http://schemas.microsoft.com/office/drawing/2014/main" id="{C7A3AE96-D265-7226-C8F6-36432F929511}"/>
              </a:ext>
            </a:extLst>
          </p:cNvPr>
          <p:cNvSpPr>
            <a:spLocks noGrp="1" noChangeArrowheads="1"/>
          </p:cNvSpPr>
          <p:nvPr>
            <p:ph type="subTitle" idx="1"/>
          </p:nvPr>
        </p:nvSpPr>
        <p:spPr/>
        <p:txBody>
          <a:bodyPr/>
          <a:lstStyle/>
          <a:p>
            <a:pPr eaLnBrk="1" hangingPunct="1"/>
            <a:r>
              <a:rPr lang="en-US" altLang="en-US">
                <a:solidFill>
                  <a:schemeClr val="bg1"/>
                </a:solidFill>
                <a:latin typeface="Tahoma" panose="020B0604030504040204" pitchFamily="34" charset="0"/>
                <a:ea typeface="ＭＳ Ｐゴシック" panose="020B0600070205080204" pitchFamily="34" charset="-128"/>
              </a:rPr>
              <a:t>A	</a:t>
            </a:r>
          </a:p>
        </p:txBody>
      </p:sp>
      <p:sp>
        <p:nvSpPr>
          <p:cNvPr id="3076" name="TextBox 1">
            <a:extLst>
              <a:ext uri="{FF2B5EF4-FFF2-40B4-BE49-F238E27FC236}">
                <a16:creationId xmlns:a16="http://schemas.microsoft.com/office/drawing/2014/main" id="{4402401E-00E7-28C3-A6AC-AE32FA3C6303}"/>
              </a:ext>
            </a:extLst>
          </p:cNvPr>
          <p:cNvSpPr txBox="1">
            <a:spLocks noChangeArrowheads="1"/>
          </p:cNvSpPr>
          <p:nvPr/>
        </p:nvSpPr>
        <p:spPr bwMode="auto">
          <a:xfrm>
            <a:off x="250825" y="2349500"/>
            <a:ext cx="8642350" cy="495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None/>
            </a:pPr>
            <a:r>
              <a:rPr lang="en-US" altLang="en-US" sz="2400" b="1">
                <a:latin typeface="Arial Hebrew"/>
                <a:ea typeface="ＭＳ Ｐゴシック"/>
                <a:cs typeface="Arial Hebrew" pitchFamily="2" charset="0"/>
              </a:rPr>
              <a:t>Kathryn Corby, RN, </a:t>
            </a:r>
            <a:r>
              <a:rPr lang="en-US" altLang="en-US" sz="2400" b="1" err="1">
                <a:latin typeface="Arial Hebrew"/>
                <a:ea typeface="ＭＳ Ｐゴシック"/>
                <a:cs typeface="Arial Hebrew" pitchFamily="2" charset="0"/>
              </a:rPr>
              <a:t>MScN</a:t>
            </a:r>
            <a:r>
              <a:rPr lang="en-US" altLang="en-US" sz="2400" b="1">
                <a:latin typeface="Arial Hebrew"/>
                <a:ea typeface="ＭＳ Ｐゴシック"/>
                <a:cs typeface="Arial Hebrew" pitchFamily="2" charset="0"/>
              </a:rPr>
              <a:t> </a:t>
            </a:r>
            <a:endParaRPr lang="en-US" altLang="en-US" sz="2400" b="1">
              <a:latin typeface="Arial Hebrew" pitchFamily="2" charset="0"/>
              <a:cs typeface="Arial Hebrew" pitchFamily="2" charset="0"/>
            </a:endParaRPr>
          </a:p>
          <a:p>
            <a:pPr algn="ctr">
              <a:spcBef>
                <a:spcPct val="0"/>
              </a:spcBef>
              <a:buFontTx/>
              <a:buNone/>
            </a:pPr>
            <a:r>
              <a:rPr lang="en-US" altLang="en-US" sz="2000">
                <a:latin typeface="Arial Hebrew"/>
                <a:ea typeface="ＭＳ Ｐゴシック"/>
                <a:cs typeface="Arial Hebrew" pitchFamily="2" charset="0"/>
              </a:rPr>
              <a:t> Student Success Coordinator</a:t>
            </a:r>
          </a:p>
          <a:p>
            <a:pPr algn="ctr">
              <a:spcBef>
                <a:spcPct val="0"/>
              </a:spcBef>
              <a:buFontTx/>
              <a:buNone/>
            </a:pPr>
            <a:endParaRPr lang="en-US" altLang="en-US" sz="2400" b="1">
              <a:latin typeface="Arial Hebrew" pitchFamily="2" charset="0"/>
              <a:cs typeface="Arial Hebrew" pitchFamily="2" charset="0"/>
            </a:endParaRPr>
          </a:p>
          <a:p>
            <a:pPr algn="ctr">
              <a:spcBef>
                <a:spcPct val="0"/>
              </a:spcBef>
              <a:buFontTx/>
              <a:buNone/>
            </a:pPr>
            <a:r>
              <a:rPr lang="en-US" altLang="en-US" sz="2400" b="1">
                <a:latin typeface="Arial Hebrew"/>
                <a:ea typeface="ＭＳ Ｐゴシック"/>
                <a:cs typeface="Arial Hebrew" pitchFamily="2" charset="0"/>
              </a:rPr>
              <a:t>Andrea Reddam, RN, MN</a:t>
            </a:r>
          </a:p>
          <a:p>
            <a:pPr algn="ctr">
              <a:spcBef>
                <a:spcPct val="0"/>
              </a:spcBef>
              <a:buFontTx/>
              <a:buNone/>
            </a:pPr>
            <a:r>
              <a:rPr lang="en-US" altLang="en-US" sz="2000">
                <a:latin typeface="Arial Hebrew"/>
                <a:ea typeface="ＭＳ Ｐゴシック"/>
                <a:cs typeface="Arial Hebrew" pitchFamily="2" charset="0"/>
              </a:rPr>
              <a:t>Manager &amp; Clinical Placement Coordinator</a:t>
            </a:r>
          </a:p>
          <a:p>
            <a:pPr algn="ctr">
              <a:spcBef>
                <a:spcPct val="0"/>
              </a:spcBef>
              <a:buFontTx/>
              <a:buNone/>
            </a:pPr>
            <a:endParaRPr lang="en-US" altLang="en-US" sz="2400">
              <a:latin typeface="Arial Hebrew" pitchFamily="2" charset="0"/>
              <a:cs typeface="Arial Hebrew" pitchFamily="2" charset="0"/>
            </a:endParaRPr>
          </a:p>
          <a:p>
            <a:pPr algn="ctr">
              <a:spcBef>
                <a:spcPct val="0"/>
              </a:spcBef>
              <a:buFontTx/>
              <a:buNone/>
            </a:pPr>
            <a:r>
              <a:rPr lang="en-US" altLang="en-US" sz="2400" b="1">
                <a:latin typeface="Arial Hebrew"/>
                <a:ea typeface="ＭＳ Ｐゴシック"/>
                <a:cs typeface="Arial Hebrew" pitchFamily="2" charset="0"/>
              </a:rPr>
              <a:t>Katharine Maclean, RN</a:t>
            </a:r>
          </a:p>
          <a:p>
            <a:pPr algn="ctr">
              <a:spcBef>
                <a:spcPct val="0"/>
              </a:spcBef>
              <a:buFontTx/>
              <a:buNone/>
            </a:pPr>
            <a:r>
              <a:rPr lang="en-US" altLang="en-US" sz="2000">
                <a:latin typeface="Arial Hebrew"/>
                <a:ea typeface="ＭＳ Ｐゴシック"/>
                <a:cs typeface="Arial Hebrew" pitchFamily="2" charset="0"/>
              </a:rPr>
              <a:t> Clinical Placement Coordinator</a:t>
            </a:r>
          </a:p>
          <a:p>
            <a:pPr algn="ctr">
              <a:spcBef>
                <a:spcPct val="0"/>
              </a:spcBef>
              <a:buFontTx/>
              <a:buNone/>
            </a:pPr>
            <a:endParaRPr lang="en-US" altLang="en-US" sz="2400">
              <a:latin typeface="Arial Hebrew" pitchFamily="2" charset="0"/>
              <a:cs typeface="Arial Hebrew" pitchFamily="2" charset="0"/>
            </a:endParaRPr>
          </a:p>
          <a:p>
            <a:pPr algn="ctr">
              <a:spcBef>
                <a:spcPct val="0"/>
              </a:spcBef>
              <a:buFontTx/>
              <a:buNone/>
            </a:pPr>
            <a:r>
              <a:rPr lang="en-US" altLang="en-US" sz="2400" b="1">
                <a:latin typeface="Arial Hebrew"/>
                <a:ea typeface="ＭＳ Ｐゴシック"/>
                <a:cs typeface="Arial Hebrew" pitchFamily="2" charset="0"/>
              </a:rPr>
              <a:t>Susan Rotondi-Moore</a:t>
            </a:r>
          </a:p>
          <a:p>
            <a:pPr algn="ctr">
              <a:spcBef>
                <a:spcPct val="0"/>
              </a:spcBef>
              <a:buFontTx/>
              <a:buNone/>
            </a:pPr>
            <a:r>
              <a:rPr lang="en-US" altLang="en-US" sz="2000">
                <a:latin typeface="Arial Hebrew"/>
                <a:ea typeface="ＭＳ Ｐゴシック"/>
                <a:cs typeface="Arial Hebrew" pitchFamily="2" charset="0"/>
              </a:rPr>
              <a:t>Clinical Placement Secretary</a:t>
            </a:r>
          </a:p>
          <a:p>
            <a:pPr algn="ctr">
              <a:spcBef>
                <a:spcPct val="0"/>
              </a:spcBef>
              <a:buFontTx/>
              <a:buNone/>
            </a:pPr>
            <a:endParaRPr lang="en-US" altLang="en-US" sz="2000">
              <a:latin typeface="Arial Hebrew" pitchFamily="2" charset="0"/>
              <a:cs typeface="Arial Hebrew" pitchFamily="2" charset="0"/>
            </a:endParaRPr>
          </a:p>
          <a:p>
            <a:pPr algn="ctr">
              <a:spcBef>
                <a:spcPct val="0"/>
              </a:spcBef>
              <a:buFontTx/>
              <a:buNone/>
            </a:pPr>
            <a:endParaRPr lang="en-US" altLang="en-US" sz="2400">
              <a:latin typeface="Arial Hebrew" pitchFamily="2" charset="0"/>
              <a:cs typeface="Arial Hebrew" pitchFamily="2" charset="0"/>
            </a:endParaRPr>
          </a:p>
          <a:p>
            <a:pPr algn="ctr">
              <a:spcBef>
                <a:spcPct val="0"/>
              </a:spcBef>
              <a:buFontTx/>
              <a:buNone/>
            </a:pPr>
            <a:endParaRPr lang="en-US" altLang="en-US" sz="2400">
              <a:latin typeface="Arial Hebrew" pitchFamily="2" charset="0"/>
              <a:cs typeface="Arial Hebrew" pitchFamily="2"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C8BF8D79-E98C-91AD-3963-71DACF88A15B}"/>
              </a:ext>
            </a:extLst>
          </p:cNvPr>
          <p:cNvSpPr>
            <a:spLocks noGrp="1" noChangeArrowheads="1"/>
          </p:cNvSpPr>
          <p:nvPr>
            <p:ph type="title"/>
          </p:nvPr>
        </p:nvSpPr>
        <p:spPr>
          <a:xfrm>
            <a:off x="457200" y="125413"/>
            <a:ext cx="8229600" cy="755650"/>
          </a:xfrm>
        </p:spPr>
        <p:txBody>
          <a:bodyPr/>
          <a:lstStyle/>
          <a:p>
            <a:r>
              <a:rPr lang="en-CA" altLang="en-US">
                <a:ea typeface="ＭＳ Ｐゴシック" panose="020B0600070205080204" pitchFamily="34" charset="-128"/>
              </a:rPr>
              <a:t>Registration Resources</a:t>
            </a:r>
          </a:p>
        </p:txBody>
      </p:sp>
      <p:sp>
        <p:nvSpPr>
          <p:cNvPr id="33795" name="Content Placeholder 2">
            <a:extLst>
              <a:ext uri="{FF2B5EF4-FFF2-40B4-BE49-F238E27FC236}">
                <a16:creationId xmlns:a16="http://schemas.microsoft.com/office/drawing/2014/main" id="{F8E859CD-CB58-A20C-9D6A-302EC13D0CBF}"/>
              </a:ext>
            </a:extLst>
          </p:cNvPr>
          <p:cNvSpPr>
            <a:spLocks noGrp="1" noChangeArrowheads="1"/>
          </p:cNvSpPr>
          <p:nvPr>
            <p:ph idx="1"/>
          </p:nvPr>
        </p:nvSpPr>
        <p:spPr>
          <a:xfrm>
            <a:off x="107950" y="765175"/>
            <a:ext cx="8732838" cy="5211763"/>
          </a:xfrm>
        </p:spPr>
        <p:txBody>
          <a:bodyPr/>
          <a:lstStyle/>
          <a:p>
            <a:pPr>
              <a:spcBef>
                <a:spcPts val="0"/>
              </a:spcBef>
              <a:defRPr/>
            </a:pPr>
            <a:r>
              <a:rPr lang="en-CA" sz="2200">
                <a:ea typeface="Calibri" panose="020F0502020204030204" pitchFamily="34" charset="0"/>
              </a:rPr>
              <a:t>Registration:</a:t>
            </a:r>
          </a:p>
          <a:p>
            <a:pPr marL="0" indent="0">
              <a:spcBef>
                <a:spcPts val="0"/>
              </a:spcBef>
              <a:buFontTx/>
              <a:buNone/>
              <a:defRPr/>
            </a:pPr>
            <a:r>
              <a:rPr lang="en-CA" sz="1800" u="sng">
                <a:solidFill>
                  <a:srgbClr val="0000FF"/>
                </a:solidFill>
                <a:ea typeface="Calibri" panose="020F0502020204030204" pitchFamily="34" charset="0"/>
                <a:hlinkClick r:id="rId3"/>
              </a:rPr>
              <a:t>https://www.uwindsor.ca/registrar/515/registration-information</a:t>
            </a:r>
            <a:br>
              <a:rPr lang="en-CA" sz="1800">
                <a:ea typeface="Calibri" panose="020F0502020204030204" pitchFamily="34" charset="0"/>
              </a:rPr>
            </a:br>
            <a:endParaRPr lang="en-CA" sz="2200">
              <a:ea typeface="Calibri" panose="020F0502020204030204" pitchFamily="34" charset="0"/>
            </a:endParaRPr>
          </a:p>
          <a:p>
            <a:pPr>
              <a:spcBef>
                <a:spcPts val="0"/>
              </a:spcBef>
              <a:defRPr/>
            </a:pPr>
            <a:r>
              <a:rPr lang="en-CA" sz="2200">
                <a:ea typeface="Calibri" panose="020F0502020204030204" pitchFamily="34" charset="0"/>
              </a:rPr>
              <a:t>Timetable Information:</a:t>
            </a:r>
          </a:p>
          <a:p>
            <a:pPr marL="0" indent="0">
              <a:spcBef>
                <a:spcPts val="0"/>
              </a:spcBef>
              <a:buFontTx/>
              <a:buNone/>
              <a:defRPr/>
            </a:pPr>
            <a:r>
              <a:rPr lang="en-CA" sz="1800" u="sng">
                <a:solidFill>
                  <a:srgbClr val="0000FF"/>
                </a:solidFill>
                <a:ea typeface="Calibri" panose="020F0502020204030204" pitchFamily="34" charset="0"/>
                <a:hlinkClick r:id="rId4"/>
              </a:rPr>
              <a:t>https://www.uwindsor.ca/registrar/541/timetable-information</a:t>
            </a:r>
            <a:br>
              <a:rPr lang="en-CA" sz="1800">
                <a:ea typeface="Calibri" panose="020F0502020204030204" pitchFamily="34" charset="0"/>
              </a:rPr>
            </a:br>
            <a:endParaRPr lang="en-CA" sz="1800">
              <a:ea typeface="Calibri" panose="020F0502020204030204" pitchFamily="34" charset="0"/>
            </a:endParaRPr>
          </a:p>
          <a:p>
            <a:pPr>
              <a:spcBef>
                <a:spcPts val="0"/>
              </a:spcBef>
              <a:defRPr/>
            </a:pPr>
            <a:r>
              <a:rPr lang="en-CA" sz="2200">
                <a:ea typeface="Calibri" panose="020F0502020204030204" pitchFamily="34" charset="0"/>
              </a:rPr>
              <a:t>Important Academic Dates:</a:t>
            </a:r>
          </a:p>
          <a:p>
            <a:pPr marL="0" indent="0">
              <a:spcBef>
                <a:spcPts val="0"/>
              </a:spcBef>
              <a:buFontTx/>
              <a:buNone/>
              <a:defRPr/>
            </a:pPr>
            <a:r>
              <a:rPr lang="en-CA" sz="1800" u="sng">
                <a:solidFill>
                  <a:srgbClr val="0000FF"/>
                </a:solidFill>
                <a:ea typeface="Calibri" panose="020F0502020204030204" pitchFamily="34" charset="0"/>
                <a:hlinkClick r:id="rId5"/>
              </a:rPr>
              <a:t>https://www.uwindsor.ca/registrar/events-listing</a:t>
            </a:r>
            <a:endParaRPr lang="en-CA" sz="1800" u="sng">
              <a:solidFill>
                <a:srgbClr val="0000FF"/>
              </a:solidFill>
              <a:ea typeface="Calibri" panose="020F0502020204030204" pitchFamily="34" charset="0"/>
            </a:endParaRPr>
          </a:p>
          <a:p>
            <a:pPr>
              <a:defRPr/>
            </a:pPr>
            <a:endParaRPr lang="en-CA" altLang="en-US" sz="1200">
              <a:ea typeface="ＭＳ Ｐゴシック" panose="020B0600070205080204" pitchFamily="34" charset="-128"/>
              <a:cs typeface="Calibri" panose="020F0502020204030204" pitchFamily="34" charset="0"/>
            </a:endParaRPr>
          </a:p>
          <a:p>
            <a:pPr>
              <a:defRPr/>
            </a:pPr>
            <a:r>
              <a:rPr lang="en-CA" altLang="en-US" sz="2200">
                <a:ea typeface="ＭＳ Ｐゴシック" panose="020B0600070205080204" pitchFamily="34" charset="-128"/>
                <a:cs typeface="Calibri" panose="020F0502020204030204" pitchFamily="34" charset="0"/>
              </a:rPr>
              <a:t>Student Account (</a:t>
            </a:r>
            <a:r>
              <a:rPr lang="en-CA" altLang="en-US" sz="2200" err="1">
                <a:ea typeface="ＭＳ Ｐゴシック" panose="020B0600070205080204" pitchFamily="34" charset="-128"/>
                <a:cs typeface="Calibri" panose="020F0502020204030204" pitchFamily="34" charset="0"/>
              </a:rPr>
              <a:t>uwinsite</a:t>
            </a:r>
            <a:r>
              <a:rPr lang="en-CA" altLang="en-US" sz="2200">
                <a:ea typeface="ＭＳ Ｐゴシック" panose="020B0600070205080204" pitchFamily="34" charset="-128"/>
                <a:cs typeface="Calibri" panose="020F0502020204030204" pitchFamily="34" charset="0"/>
              </a:rPr>
              <a:t>):</a:t>
            </a:r>
          </a:p>
          <a:p>
            <a:pPr marL="0" indent="0">
              <a:buFontTx/>
              <a:buNone/>
              <a:defRPr/>
            </a:pPr>
            <a:r>
              <a:rPr lang="en-CA" altLang="en-US" sz="1800" u="sng">
                <a:solidFill>
                  <a:srgbClr val="0563C1"/>
                </a:solidFill>
                <a:ea typeface="ＭＳ Ｐゴシック" panose="020B0600070205080204" pitchFamily="34" charset="-128"/>
                <a:cs typeface="Calibri" panose="020F0502020204030204" pitchFamily="34" charset="0"/>
                <a:hlinkClick r:id="rId6"/>
              </a:rPr>
              <a:t>https://www.uwindsor.ca/registrar/uwinsite-student</a:t>
            </a:r>
            <a:r>
              <a:rPr lang="en-CA" altLang="en-US" sz="1800">
                <a:ea typeface="ＭＳ Ｐゴシック" panose="020B0600070205080204" pitchFamily="34" charset="-128"/>
                <a:cs typeface="Calibri" panose="020F0502020204030204" pitchFamily="34" charset="0"/>
              </a:rPr>
              <a:t>  </a:t>
            </a:r>
          </a:p>
          <a:p>
            <a:pPr>
              <a:defRPr/>
            </a:pPr>
            <a:endParaRPr lang="en-CA" altLang="en-US" sz="1200">
              <a:ea typeface="ＭＳ Ｐゴシック" panose="020B0600070205080204" pitchFamily="34" charset="-128"/>
              <a:cs typeface="Calibri" panose="020F0502020204030204" pitchFamily="34" charset="0"/>
            </a:endParaRPr>
          </a:p>
          <a:p>
            <a:pPr>
              <a:defRPr/>
            </a:pPr>
            <a:r>
              <a:rPr lang="en-CA" altLang="en-US" sz="2200">
                <a:ea typeface="ＭＳ Ｐゴシック" panose="020B0600070205080204" pitchFamily="34" charset="-128"/>
                <a:cs typeface="Calibri" panose="020F0502020204030204" pitchFamily="34" charset="0"/>
              </a:rPr>
              <a:t>Student Information Gateway:</a:t>
            </a:r>
          </a:p>
          <a:p>
            <a:pPr marL="0" indent="0">
              <a:buFontTx/>
              <a:buNone/>
              <a:defRPr/>
            </a:pPr>
            <a:r>
              <a:rPr lang="en-CA" altLang="en-US" sz="1800" u="sng">
                <a:solidFill>
                  <a:srgbClr val="0563C1"/>
                </a:solidFill>
                <a:ea typeface="ＭＳ Ｐゴシック" panose="020B0600070205080204" pitchFamily="34" charset="-128"/>
                <a:cs typeface="Calibri" panose="020F0502020204030204" pitchFamily="34" charset="0"/>
                <a:hlinkClick r:id="rId7"/>
              </a:rPr>
              <a:t>https://ask.uwindsor.ca/</a:t>
            </a:r>
            <a:r>
              <a:rPr lang="en-CA" altLang="en-US" sz="1800">
                <a:ea typeface="ＭＳ Ｐゴシック" panose="020B0600070205080204" pitchFamily="34" charset="-128"/>
                <a:cs typeface="Calibri" panose="020F0502020204030204" pitchFamily="34" charset="0"/>
              </a:rPr>
              <a:t> </a:t>
            </a:r>
          </a:p>
          <a:p>
            <a:pPr>
              <a:defRPr/>
            </a:pPr>
            <a:endParaRPr lang="en-CA" altLang="en-US" sz="1200">
              <a:ea typeface="ＭＳ Ｐゴシック" panose="020B0600070205080204" pitchFamily="34" charset="-128"/>
              <a:cs typeface="Calibri" panose="020F0502020204030204" pitchFamily="34" charset="0"/>
            </a:endParaRPr>
          </a:p>
          <a:p>
            <a:pPr>
              <a:defRPr/>
            </a:pPr>
            <a:r>
              <a:rPr lang="en-CA" altLang="en-US" sz="2200">
                <a:ea typeface="ＭＳ Ｐゴシック" panose="020B0600070205080204" pitchFamily="34" charset="-128"/>
                <a:cs typeface="Calibri" panose="020F0502020204030204" pitchFamily="34" charset="0"/>
              </a:rPr>
              <a:t>Student Awards &amp; Financial Aid:</a:t>
            </a:r>
          </a:p>
          <a:p>
            <a:pPr marL="0" indent="0">
              <a:buFontTx/>
              <a:buNone/>
              <a:defRPr/>
            </a:pPr>
            <a:r>
              <a:rPr lang="en-CA" altLang="en-US" sz="1800">
                <a:ea typeface="ＭＳ Ｐゴシック" panose="020B0600070205080204" pitchFamily="34" charset="-128"/>
                <a:cs typeface="Calibri" panose="020F0502020204030204" pitchFamily="34" charset="0"/>
                <a:hlinkClick r:id="rId8"/>
              </a:rPr>
              <a:t>https://www.uwindsor.ca/studentawards/osap</a:t>
            </a:r>
            <a:endParaRPr lang="en-CA" altLang="en-US" sz="1800">
              <a:ea typeface="ＭＳ Ｐゴシック" panose="020B0600070205080204" pitchFamily="34" charset="-128"/>
              <a:cs typeface="Calibri" panose="020F0502020204030204" pitchFamily="34" charset="0"/>
            </a:endParaRPr>
          </a:p>
          <a:p>
            <a:pPr>
              <a:defRPr/>
            </a:pPr>
            <a:endParaRPr lang="en-CA" altLang="en-US" sz="2400">
              <a:latin typeface="Calibri" panose="020F0502020204030204" pitchFamily="34" charset="0"/>
              <a:ea typeface="ＭＳ Ｐゴシック" panose="020B0600070205080204" pitchFamily="34" charset="-128"/>
              <a:cs typeface="Calibri" panose="020F050202020403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DBAF0B6B-2554-4E6F-887E-014C89D7EF23}"/>
              </a:ext>
            </a:extLst>
          </p:cNvPr>
          <p:cNvSpPr>
            <a:spLocks noGrp="1" noChangeArrowheads="1"/>
          </p:cNvSpPr>
          <p:nvPr>
            <p:ph type="title"/>
          </p:nvPr>
        </p:nvSpPr>
        <p:spPr>
          <a:xfrm>
            <a:off x="811213" y="115888"/>
            <a:ext cx="7521575" cy="549275"/>
          </a:xfrm>
        </p:spPr>
        <p:txBody>
          <a:bodyPr/>
          <a:lstStyle/>
          <a:p>
            <a:r>
              <a:rPr lang="en-CA" altLang="en-US" sz="2400" b="1">
                <a:ea typeface="ＭＳ Ｐゴシック" panose="020B0600070205080204" pitchFamily="34" charset="-128"/>
              </a:rPr>
              <a:t>Academic &amp; Career Advising </a:t>
            </a:r>
          </a:p>
        </p:txBody>
      </p:sp>
      <p:sp>
        <p:nvSpPr>
          <p:cNvPr id="22531" name="Content Placeholder 2">
            <a:extLst>
              <a:ext uri="{FF2B5EF4-FFF2-40B4-BE49-F238E27FC236}">
                <a16:creationId xmlns:a16="http://schemas.microsoft.com/office/drawing/2014/main" id="{7944FF82-665B-D12B-1FFD-E27990339A6D}"/>
              </a:ext>
            </a:extLst>
          </p:cNvPr>
          <p:cNvSpPr>
            <a:spLocks noGrp="1"/>
          </p:cNvSpPr>
          <p:nvPr>
            <p:ph idx="1"/>
          </p:nvPr>
        </p:nvSpPr>
        <p:spPr>
          <a:xfrm>
            <a:off x="96838" y="836613"/>
            <a:ext cx="8867775" cy="5184775"/>
          </a:xfrm>
        </p:spPr>
        <p:txBody>
          <a:bodyPr/>
          <a:lstStyle/>
          <a:p>
            <a:pPr>
              <a:defRPr/>
            </a:pPr>
            <a:r>
              <a:rPr lang="en-CA" altLang="en-US" sz="2200" b="1"/>
              <a:t>Student Success Coordinator: </a:t>
            </a:r>
            <a:r>
              <a:rPr lang="en-CA" altLang="en-US" sz="2200"/>
              <a:t>Kathryn Corby/Fran Meloche</a:t>
            </a:r>
          </a:p>
          <a:p>
            <a:pPr>
              <a:defRPr/>
            </a:pPr>
            <a:endParaRPr lang="en-CA" altLang="en-US" sz="900"/>
          </a:p>
          <a:p>
            <a:pPr>
              <a:defRPr/>
            </a:pPr>
            <a:r>
              <a:rPr lang="en-CA" altLang="en-US" sz="2200" b="1"/>
              <a:t>Individual &amp; Group Advising </a:t>
            </a:r>
          </a:p>
          <a:p>
            <a:pPr marL="573088" lvl="3" indent="-285750">
              <a:buFont typeface="Arial" panose="020B0604020202020204" pitchFamily="34" charset="0"/>
              <a:buChar char="•"/>
              <a:defRPr/>
            </a:pPr>
            <a:r>
              <a:rPr lang="en-CA" altLang="en-US" sz="2200"/>
              <a:t>Early Intervention Program; Academic Planning; Peer Tutor Match Program</a:t>
            </a:r>
          </a:p>
          <a:p>
            <a:pPr marL="287338" lvl="3" indent="0">
              <a:buFontTx/>
              <a:buNone/>
              <a:defRPr/>
            </a:pPr>
            <a:endParaRPr lang="en-CA" altLang="en-US" sz="900"/>
          </a:p>
          <a:p>
            <a:pPr>
              <a:defRPr/>
            </a:pPr>
            <a:r>
              <a:rPr lang="en-CA" altLang="en-US" sz="2200" b="1"/>
              <a:t>Referrals to Faculty of Nursing &amp; Campus Services/Supports: </a:t>
            </a:r>
          </a:p>
          <a:p>
            <a:pPr marL="573088" lvl="3" indent="-285750">
              <a:buFont typeface="Arial" panose="020B0604020202020204" pitchFamily="34" charset="0"/>
              <a:buChar char="•"/>
              <a:defRPr/>
            </a:pPr>
            <a:r>
              <a:rPr lang="en-CA" altLang="en-US" sz="2200"/>
              <a:t>Student Success &amp; Leadership Centre (campus); Study Tips </a:t>
            </a:r>
          </a:p>
          <a:p>
            <a:pPr marL="573088" lvl="3" indent="-285750">
              <a:buFont typeface="Arial" panose="020B0604020202020204" pitchFamily="34" charset="0"/>
              <a:buChar char="•"/>
              <a:defRPr/>
            </a:pPr>
            <a:r>
              <a:rPr lang="en-CA" altLang="en-US" sz="2200"/>
              <a:t>Student Accessibility Services</a:t>
            </a:r>
          </a:p>
          <a:p>
            <a:pPr marL="573088" lvl="3" indent="-285750">
              <a:buFont typeface="Arial" panose="020B0604020202020204" pitchFamily="34" charset="0"/>
              <a:buChar char="•"/>
              <a:defRPr/>
            </a:pPr>
            <a:r>
              <a:rPr lang="en-CA" altLang="en-US" sz="2200"/>
              <a:t>Student Counselling Services</a:t>
            </a:r>
          </a:p>
          <a:p>
            <a:pPr marL="573088" lvl="3" indent="-285750">
              <a:buFont typeface="Arial" panose="020B0604020202020204" pitchFamily="34" charset="0"/>
              <a:buChar char="•"/>
              <a:defRPr/>
            </a:pPr>
            <a:r>
              <a:rPr lang="en-CA" altLang="en-US" sz="2200"/>
              <a:t>Library/ Research Support</a:t>
            </a:r>
          </a:p>
          <a:p>
            <a:pPr marL="573088" lvl="3" indent="-285750">
              <a:buFont typeface="Arial" panose="020B0604020202020204" pitchFamily="34" charset="0"/>
              <a:buChar char="•"/>
              <a:defRPr/>
            </a:pPr>
            <a:r>
              <a:rPr lang="en-CA" altLang="en-US" sz="2200"/>
              <a:t>Career &amp; Employment Services (Resume &amp; Interview prep)</a:t>
            </a:r>
          </a:p>
          <a:p>
            <a:pPr marL="573088" lvl="3" indent="-285750">
              <a:buFont typeface="Arial" panose="020B0604020202020204" pitchFamily="34" charset="0"/>
              <a:buChar char="•"/>
              <a:defRPr/>
            </a:pPr>
            <a:r>
              <a:rPr lang="en-CA" altLang="en-US" sz="2200"/>
              <a:t>Financial Aid &amp; Awards Office &amp; MUCH… MUCH MORE!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3284AA98-B312-9B39-249B-50F525728AA8}"/>
              </a:ext>
            </a:extLst>
          </p:cNvPr>
          <p:cNvSpPr>
            <a:spLocks noGrp="1" noChangeArrowheads="1"/>
          </p:cNvSpPr>
          <p:nvPr>
            <p:ph type="title"/>
          </p:nvPr>
        </p:nvSpPr>
        <p:spPr>
          <a:xfrm>
            <a:off x="811213" y="188913"/>
            <a:ext cx="7521575" cy="549275"/>
          </a:xfrm>
        </p:spPr>
        <p:txBody>
          <a:bodyPr/>
          <a:lstStyle/>
          <a:p>
            <a:r>
              <a:rPr lang="en-CA" altLang="en-US" sz="2400" b="1">
                <a:ea typeface="ＭＳ Ｐゴシック" panose="020B0600070205080204" pitchFamily="34" charset="-128"/>
              </a:rPr>
              <a:t>Counselling Services </a:t>
            </a:r>
          </a:p>
        </p:txBody>
      </p:sp>
      <p:sp>
        <p:nvSpPr>
          <p:cNvPr id="22531" name="Content Placeholder 2">
            <a:extLst>
              <a:ext uri="{FF2B5EF4-FFF2-40B4-BE49-F238E27FC236}">
                <a16:creationId xmlns:a16="http://schemas.microsoft.com/office/drawing/2014/main" id="{8037A0B2-A2CC-9700-585E-6B46619A33D5}"/>
              </a:ext>
            </a:extLst>
          </p:cNvPr>
          <p:cNvSpPr>
            <a:spLocks noGrp="1"/>
          </p:cNvSpPr>
          <p:nvPr>
            <p:ph idx="1"/>
          </p:nvPr>
        </p:nvSpPr>
        <p:spPr>
          <a:xfrm>
            <a:off x="304800" y="1052513"/>
            <a:ext cx="8534400" cy="4343400"/>
          </a:xfrm>
        </p:spPr>
        <p:txBody>
          <a:bodyPr/>
          <a:lstStyle/>
          <a:p>
            <a:pPr marL="0" indent="0">
              <a:buFontTx/>
              <a:buNone/>
              <a:defRPr/>
            </a:pPr>
            <a:r>
              <a:rPr lang="en-CA" sz="2200" dirty="0"/>
              <a:t>Clinical Therapist: Laura Little</a:t>
            </a:r>
          </a:p>
          <a:p>
            <a:pPr marL="285750" indent="-285750">
              <a:buFont typeface="Arial" panose="020B0604020202020204" pitchFamily="34" charset="0"/>
              <a:buChar char="•"/>
              <a:defRPr/>
            </a:pPr>
            <a:r>
              <a:rPr lang="en-CA" sz="2200" dirty="0"/>
              <a:t>The Student Counselling Centre (SCC) at the University of Windsor provides free, confidential counselling to registered University of Windsor undergraduate and graduate students. Please see </a:t>
            </a:r>
            <a:r>
              <a:rPr lang="en-CA" sz="2200" dirty="0">
                <a:hlinkClick r:id="rId3"/>
              </a:rPr>
              <a:t>https://www.uwindsor.ca/studentcounselling/</a:t>
            </a:r>
            <a:r>
              <a:rPr lang="en-CA" sz="2200" dirty="0"/>
              <a:t> for information about our services. </a:t>
            </a:r>
          </a:p>
          <a:p>
            <a:pPr marL="285750" indent="-285750">
              <a:buFont typeface="Arial" panose="020B0604020202020204" pitchFamily="34" charset="0"/>
              <a:buChar char="•"/>
              <a:defRPr/>
            </a:pPr>
            <a:r>
              <a:rPr lang="en-CA" sz="2200" dirty="0"/>
              <a:t>E-mail </a:t>
            </a:r>
            <a:r>
              <a:rPr lang="en-CA" sz="2200" dirty="0">
                <a:hlinkClick r:id="rId4"/>
              </a:rPr>
              <a:t>scc@uwindsor.ca</a:t>
            </a:r>
            <a:r>
              <a:rPr lang="en-CA" sz="2200" dirty="0"/>
              <a:t> to get started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E90BD2BF-A4B1-FA8C-5EFE-AA13B702ECC4}"/>
              </a:ext>
            </a:extLst>
          </p:cNvPr>
          <p:cNvSpPr>
            <a:spLocks noGrp="1" noChangeArrowheads="1"/>
          </p:cNvSpPr>
          <p:nvPr>
            <p:ph type="title"/>
          </p:nvPr>
        </p:nvSpPr>
        <p:spPr>
          <a:xfrm>
            <a:off x="30163" y="-34925"/>
            <a:ext cx="8948737" cy="1600200"/>
          </a:xfrm>
        </p:spPr>
        <p:txBody>
          <a:bodyPr/>
          <a:lstStyle/>
          <a:p>
            <a:r>
              <a:rPr lang="en-CA" altLang="en-US" sz="2400" b="1">
                <a:ea typeface="ＭＳ Ｐゴシック" panose="020B0600070205080204" pitchFamily="34" charset="-128"/>
              </a:rPr>
              <a:t>Student Accessibility Services (SAS)</a:t>
            </a:r>
            <a:br>
              <a:rPr lang="en-CA" altLang="en-US" sz="2400" b="1">
                <a:ea typeface="ＭＳ Ｐゴシック" panose="020B0600070205080204" pitchFamily="34" charset="-128"/>
              </a:rPr>
            </a:br>
            <a:r>
              <a:rPr lang="en-CA" altLang="en-US" sz="2400">
                <a:ea typeface="ＭＳ Ｐゴシック" panose="020B0600070205080204" pitchFamily="34" charset="-128"/>
              </a:rPr>
              <a:t>Dillon hall- lower level </a:t>
            </a:r>
            <a:br>
              <a:rPr lang="en-CA" altLang="en-US" sz="2400">
                <a:ea typeface="ＭＳ Ｐゴシック" panose="020B0600070205080204" pitchFamily="34" charset="-128"/>
              </a:rPr>
            </a:br>
            <a:endParaRPr lang="en-CA" altLang="en-US" sz="1800" b="1">
              <a:ea typeface="ＭＳ Ｐゴシック" panose="020B0600070205080204" pitchFamily="34" charset="-128"/>
            </a:endParaRPr>
          </a:p>
        </p:txBody>
      </p:sp>
      <p:sp>
        <p:nvSpPr>
          <p:cNvPr id="26627" name="Content Placeholder 2">
            <a:extLst>
              <a:ext uri="{FF2B5EF4-FFF2-40B4-BE49-F238E27FC236}">
                <a16:creationId xmlns:a16="http://schemas.microsoft.com/office/drawing/2014/main" id="{41D23CE6-66B5-9F90-3FA9-A67DD39791AC}"/>
              </a:ext>
            </a:extLst>
          </p:cNvPr>
          <p:cNvSpPr>
            <a:spLocks noGrp="1" noChangeArrowheads="1"/>
          </p:cNvSpPr>
          <p:nvPr>
            <p:ph idx="1"/>
          </p:nvPr>
        </p:nvSpPr>
        <p:spPr>
          <a:xfrm>
            <a:off x="304800" y="1101725"/>
            <a:ext cx="8534400" cy="3657600"/>
          </a:xfrm>
        </p:spPr>
        <p:txBody>
          <a:bodyPr/>
          <a:lstStyle/>
          <a:p>
            <a:pPr marL="0" indent="0">
              <a:buFontTx/>
              <a:buNone/>
            </a:pPr>
            <a:r>
              <a:rPr lang="en-CA" altLang="en-US" sz="2200">
                <a:ea typeface="ＭＳ Ｐゴシック" panose="020B0600070205080204" pitchFamily="34" charset="-128"/>
              </a:rPr>
              <a:t>Students seeking academic accommodation for an ongoing, diagnosed disability (whether permanent or temporary) must begin the process by completing an intake &amp; registration form: </a:t>
            </a:r>
            <a:r>
              <a:rPr lang="en-CA" altLang="en-US" sz="2200">
                <a:solidFill>
                  <a:srgbClr val="000000"/>
                </a:solidFill>
                <a:ea typeface="ＭＳ Ｐゴシック" panose="020B0600070205080204" pitchFamily="34" charset="-128"/>
                <a:hlinkClick r:id="rId3"/>
              </a:rPr>
              <a:t>http://www.uwindsor.ca/studentaccessibility/</a:t>
            </a:r>
            <a:endParaRPr lang="en-CA" altLang="en-US" sz="2200">
              <a:ea typeface="ＭＳ Ｐゴシック" panose="020B0600070205080204" pitchFamily="34" charset="-128"/>
            </a:endParaRPr>
          </a:p>
          <a:p>
            <a:pPr marL="0" indent="0"/>
            <a:endParaRPr lang="en-CA" altLang="en-US" sz="2200">
              <a:ea typeface="ＭＳ Ｐゴシック" panose="020B0600070205080204" pitchFamily="34" charset="-128"/>
            </a:endParaRPr>
          </a:p>
          <a:p>
            <a:pPr marL="0" indent="0">
              <a:buFontTx/>
              <a:buNone/>
            </a:pPr>
            <a:r>
              <a:rPr lang="en-CA" altLang="en-US" sz="2200">
                <a:ea typeface="ＭＳ Ｐゴシック" panose="020B0600070205080204" pitchFamily="34" charset="-128"/>
              </a:rPr>
              <a:t>Students need to get registered every semester to receive accommodations.</a:t>
            </a:r>
          </a:p>
        </p:txBody>
      </p:sp>
      <p:pic>
        <p:nvPicPr>
          <p:cNvPr id="26628" name="Picture 2">
            <a:extLst>
              <a:ext uri="{FF2B5EF4-FFF2-40B4-BE49-F238E27FC236}">
                <a16:creationId xmlns:a16="http://schemas.microsoft.com/office/drawing/2014/main" id="{861DC7A3-7CD6-5D58-9D5B-C5F93BDA93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295775"/>
            <a:ext cx="91440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F4238DDD-6DA6-566D-4A58-5089570F672E}"/>
              </a:ext>
            </a:extLst>
          </p:cNvPr>
          <p:cNvSpPr>
            <a:spLocks noGrp="1" noChangeArrowheads="1"/>
          </p:cNvSpPr>
          <p:nvPr>
            <p:ph type="title"/>
          </p:nvPr>
        </p:nvSpPr>
        <p:spPr>
          <a:xfrm>
            <a:off x="887413" y="100013"/>
            <a:ext cx="7521575" cy="549275"/>
          </a:xfrm>
        </p:spPr>
        <p:txBody>
          <a:bodyPr/>
          <a:lstStyle/>
          <a:p>
            <a:r>
              <a:rPr lang="en-CA" altLang="en-US" sz="2400" b="1">
                <a:ea typeface="ＭＳ Ｐゴシック" panose="020B0600070205080204" pitchFamily="34" charset="-128"/>
              </a:rPr>
              <a:t>Work &amp; Volunteer</a:t>
            </a:r>
          </a:p>
        </p:txBody>
      </p:sp>
      <p:sp>
        <p:nvSpPr>
          <p:cNvPr id="22531" name="Content Placeholder 2">
            <a:extLst>
              <a:ext uri="{FF2B5EF4-FFF2-40B4-BE49-F238E27FC236}">
                <a16:creationId xmlns:a16="http://schemas.microsoft.com/office/drawing/2014/main" id="{9387106A-2EA7-D31D-CDF7-E5D8372D03CF}"/>
              </a:ext>
            </a:extLst>
          </p:cNvPr>
          <p:cNvSpPr>
            <a:spLocks noGrp="1"/>
          </p:cNvSpPr>
          <p:nvPr>
            <p:ph idx="1"/>
          </p:nvPr>
        </p:nvSpPr>
        <p:spPr>
          <a:xfrm>
            <a:off x="395288" y="723900"/>
            <a:ext cx="9093200" cy="4343400"/>
          </a:xfrm>
        </p:spPr>
        <p:txBody>
          <a:bodyPr/>
          <a:lstStyle/>
          <a:p>
            <a:pPr marL="0" indent="0">
              <a:spcBef>
                <a:spcPts val="40"/>
              </a:spcBef>
              <a:defRPr/>
            </a:pPr>
            <a:r>
              <a:rPr lang="en-CA" altLang="en-US" sz="2000"/>
              <a:t>    Are </a:t>
            </a:r>
            <a:r>
              <a:rPr lang="en-CA" altLang="en-US" sz="2000" u="sng"/>
              <a:t>YOU</a:t>
            </a:r>
            <a:r>
              <a:rPr lang="en-CA" altLang="en-US" sz="2000"/>
              <a:t> ready to GET INVOLVED?!</a:t>
            </a:r>
          </a:p>
          <a:p>
            <a:pPr marL="0" indent="0">
              <a:spcBef>
                <a:spcPts val="40"/>
              </a:spcBef>
              <a:defRPr/>
            </a:pPr>
            <a:endParaRPr lang="en-CA" altLang="en-US" sz="2000"/>
          </a:p>
          <a:p>
            <a:pPr>
              <a:spcBef>
                <a:spcPts val="400"/>
              </a:spcBef>
              <a:buFont typeface="Arial" panose="020B0604020202020204" pitchFamily="34" charset="0"/>
              <a:buChar char="•"/>
              <a:defRPr/>
            </a:pPr>
            <a:r>
              <a:rPr lang="en-CA" altLang="en-US" sz="2000"/>
              <a:t>Ignite Work Study &amp; VIP Community Service Learning Experiences</a:t>
            </a:r>
          </a:p>
          <a:p>
            <a:pPr>
              <a:spcBef>
                <a:spcPts val="400"/>
              </a:spcBef>
              <a:buFont typeface="Arial" panose="020B0604020202020204" pitchFamily="34" charset="0"/>
              <a:buChar char="•"/>
              <a:defRPr/>
            </a:pPr>
            <a:r>
              <a:rPr lang="en-CA" altLang="en-US" sz="2000"/>
              <a:t>Living Well Lancers; Connecting4Success (campus mentoring program)</a:t>
            </a:r>
          </a:p>
          <a:p>
            <a:pPr>
              <a:spcBef>
                <a:spcPts val="400"/>
              </a:spcBef>
              <a:buFont typeface="Arial" panose="020B0604020202020204" pitchFamily="34" charset="0"/>
              <a:buChar char="•"/>
              <a:defRPr/>
            </a:pPr>
            <a:r>
              <a:rPr lang="en-CA" altLang="en-US" sz="2000"/>
              <a:t>Nursing Society; Class Advocate</a:t>
            </a:r>
          </a:p>
          <a:p>
            <a:pPr>
              <a:spcBef>
                <a:spcPts val="400"/>
              </a:spcBef>
              <a:buFont typeface="Arial" panose="020B0604020202020204" pitchFamily="34" charset="0"/>
              <a:buChar char="•"/>
              <a:defRPr/>
            </a:pPr>
            <a:r>
              <a:rPr lang="en-CA" altLang="en-US" sz="2000"/>
              <a:t>IHI Open School Workshops and Professional Development</a:t>
            </a:r>
          </a:p>
          <a:p>
            <a:pPr marL="0" indent="0">
              <a:spcBef>
                <a:spcPts val="0"/>
              </a:spcBef>
              <a:defRPr/>
            </a:pPr>
            <a:endParaRPr lang="en-CA" altLang="en-US" sz="2000"/>
          </a:p>
        </p:txBody>
      </p:sp>
      <p:pic>
        <p:nvPicPr>
          <p:cNvPr id="28676" name="Picture 2">
            <a:extLst>
              <a:ext uri="{FF2B5EF4-FFF2-40B4-BE49-F238E27FC236}">
                <a16:creationId xmlns:a16="http://schemas.microsoft.com/office/drawing/2014/main" id="{38629BBE-F08B-A51F-C4D2-74324061F8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3962400"/>
            <a:ext cx="9144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0FD2FC66-6560-11AF-9AA2-BF224262C033}"/>
              </a:ext>
            </a:extLst>
          </p:cNvPr>
          <p:cNvSpPr>
            <a:spLocks noGrp="1" noChangeArrowheads="1"/>
          </p:cNvSpPr>
          <p:nvPr>
            <p:ph type="title"/>
          </p:nvPr>
        </p:nvSpPr>
        <p:spPr/>
        <p:txBody>
          <a:bodyPr/>
          <a:lstStyle/>
          <a:p>
            <a:r>
              <a:rPr lang="en-CA" altLang="en-US">
                <a:ea typeface="ＭＳ Ｐゴシック" panose="020B0600070205080204" pitchFamily="34" charset="-128"/>
              </a:rPr>
              <a:t>UWindsor Student Support Services</a:t>
            </a:r>
          </a:p>
        </p:txBody>
      </p:sp>
      <p:sp>
        <p:nvSpPr>
          <p:cNvPr id="30723" name="Content Placeholder 2">
            <a:extLst>
              <a:ext uri="{FF2B5EF4-FFF2-40B4-BE49-F238E27FC236}">
                <a16:creationId xmlns:a16="http://schemas.microsoft.com/office/drawing/2014/main" id="{5B2AADAC-5389-F4FB-0400-1737A5A8EBBD}"/>
              </a:ext>
            </a:extLst>
          </p:cNvPr>
          <p:cNvSpPr>
            <a:spLocks noGrp="1" noChangeArrowheads="1"/>
          </p:cNvSpPr>
          <p:nvPr>
            <p:ph idx="1"/>
          </p:nvPr>
        </p:nvSpPr>
        <p:spPr>
          <a:xfrm>
            <a:off x="457200" y="1600200"/>
            <a:ext cx="8229600" cy="1323975"/>
          </a:xfrm>
        </p:spPr>
        <p:txBody>
          <a:bodyPr/>
          <a:lstStyle/>
          <a:p>
            <a:pPr marL="0" indent="0" algn="ctr">
              <a:buFontTx/>
              <a:buNone/>
            </a:pPr>
            <a:r>
              <a:rPr lang="en-CA" altLang="en-US" sz="1800">
                <a:ea typeface="ＭＳ Ｐゴシック" panose="020B0600070205080204" pitchFamily="34" charset="-128"/>
              </a:rPr>
              <a:t>For a comprehensive list, visit:</a:t>
            </a:r>
          </a:p>
          <a:p>
            <a:pPr marL="0" indent="0" algn="ctr">
              <a:buFontTx/>
              <a:buNone/>
            </a:pPr>
            <a:r>
              <a:rPr lang="en-CA" altLang="en-US" sz="1800">
                <a:ea typeface="ＭＳ Ｐゴシック" panose="020B0600070205080204" pitchFamily="34" charset="-128"/>
                <a:hlinkClick r:id="rId2"/>
              </a:rPr>
              <a:t>http://www.uwindsor.ca/156/lots-student-support-services</a:t>
            </a:r>
            <a:endParaRPr lang="en-CA" altLang="en-US" sz="1800">
              <a:ea typeface="ＭＳ Ｐゴシック" panose="020B0600070205080204" pitchFamily="34" charset="-128"/>
            </a:endParaRPr>
          </a:p>
        </p:txBody>
      </p:sp>
      <p:pic>
        <p:nvPicPr>
          <p:cNvPr id="30724" name="Picture 6">
            <a:extLst>
              <a:ext uri="{FF2B5EF4-FFF2-40B4-BE49-F238E27FC236}">
                <a16:creationId xmlns:a16="http://schemas.microsoft.com/office/drawing/2014/main" id="{61EA8912-CDE1-C13E-2D3D-21D8C93BAD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2492375"/>
            <a:ext cx="4921250" cy="363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DAE5D4CC-101B-9E9D-2534-DDF5CDF2183C}"/>
              </a:ext>
            </a:extLst>
          </p:cNvPr>
          <p:cNvSpPr>
            <a:spLocks noGrp="1" noChangeArrowheads="1"/>
          </p:cNvSpPr>
          <p:nvPr>
            <p:ph type="title"/>
          </p:nvPr>
        </p:nvSpPr>
        <p:spPr>
          <a:xfrm>
            <a:off x="712788" y="534988"/>
            <a:ext cx="7718425" cy="549275"/>
          </a:xfrm>
        </p:spPr>
        <p:txBody>
          <a:bodyPr/>
          <a:lstStyle/>
          <a:p>
            <a:r>
              <a:rPr lang="en-CA" altLang="en-US">
                <a:ea typeface="ＭＳ Ｐゴシック" panose="020B0600070205080204" pitchFamily="34" charset="-128"/>
              </a:rPr>
              <a:t>International Exchange Opportunities</a:t>
            </a:r>
          </a:p>
        </p:txBody>
      </p:sp>
      <p:sp>
        <p:nvSpPr>
          <p:cNvPr id="31747" name="Content Placeholder 2">
            <a:extLst>
              <a:ext uri="{FF2B5EF4-FFF2-40B4-BE49-F238E27FC236}">
                <a16:creationId xmlns:a16="http://schemas.microsoft.com/office/drawing/2014/main" id="{60A8B34D-8C3B-3AFA-0BEF-885C776EF1DD}"/>
              </a:ext>
            </a:extLst>
          </p:cNvPr>
          <p:cNvSpPr>
            <a:spLocks noGrp="1" noChangeArrowheads="1"/>
          </p:cNvSpPr>
          <p:nvPr>
            <p:ph idx="1"/>
          </p:nvPr>
        </p:nvSpPr>
        <p:spPr>
          <a:xfrm>
            <a:off x="910156" y="1588084"/>
            <a:ext cx="7241657" cy="1976308"/>
          </a:xfrm>
        </p:spPr>
        <p:txBody>
          <a:bodyPr/>
          <a:lstStyle/>
          <a:p>
            <a:r>
              <a:rPr lang="en-CA" altLang="en-US" sz="2600">
                <a:ea typeface="ＭＳ Ｐゴシック"/>
              </a:rPr>
              <a:t>Australia- Winter of 3</a:t>
            </a:r>
            <a:r>
              <a:rPr lang="en-CA" altLang="en-US" sz="2600" baseline="30000">
                <a:ea typeface="ＭＳ Ｐゴシック"/>
              </a:rPr>
              <a:t>rd</a:t>
            </a:r>
            <a:r>
              <a:rPr lang="en-CA" altLang="en-US" sz="2600">
                <a:ea typeface="ＭＳ Ｐゴシック"/>
              </a:rPr>
              <a:t> Year    </a:t>
            </a:r>
            <a:endParaRPr lang="en-CA" altLang="en-US" sz="2600">
              <a:ea typeface="ＭＳ Ｐゴシック" panose="020B0600070205080204" pitchFamily="34" charset="-128"/>
            </a:endParaRPr>
          </a:p>
          <a:p>
            <a:r>
              <a:rPr lang="en-CA" altLang="en-US" sz="2600">
                <a:ea typeface="ＭＳ Ｐゴシック"/>
              </a:rPr>
              <a:t>Sweden- Fall of 4</a:t>
            </a:r>
            <a:r>
              <a:rPr lang="en-CA" altLang="en-US" sz="2600" baseline="30000">
                <a:ea typeface="ＭＳ Ｐゴシック"/>
              </a:rPr>
              <a:t>th</a:t>
            </a:r>
            <a:r>
              <a:rPr lang="en-CA" altLang="en-US" sz="2600">
                <a:ea typeface="ＭＳ Ｐゴシック"/>
              </a:rPr>
              <a:t> Year</a:t>
            </a:r>
          </a:p>
          <a:p>
            <a:r>
              <a:rPr lang="en-CA" altLang="en-US" sz="2600">
                <a:ea typeface="ＭＳ Ｐゴシック"/>
              </a:rPr>
              <a:t>Please contact Prof. Natalie Bownes for information nbownes@uwindsor.ca</a:t>
            </a:r>
            <a:endParaRPr lang="en-CA" altLang="en-US" sz="2600">
              <a:ea typeface="ＭＳ Ｐゴシック" panose="020B0600070205080204" pitchFamily="34" charset="-128"/>
            </a:endParaRPr>
          </a:p>
        </p:txBody>
      </p:sp>
      <p:pic>
        <p:nvPicPr>
          <p:cNvPr id="31748" name="Picture 2">
            <a:extLst>
              <a:ext uri="{FF2B5EF4-FFF2-40B4-BE49-F238E27FC236}">
                <a16:creationId xmlns:a16="http://schemas.microsoft.com/office/drawing/2014/main" id="{B03AD968-A7C7-1061-4B87-E4CB92130A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387" y="3656079"/>
            <a:ext cx="7237962" cy="3205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12279-9EE3-F09C-DE3D-72C76E4408AB}"/>
              </a:ext>
            </a:extLst>
          </p:cNvPr>
          <p:cNvSpPr>
            <a:spLocks noGrp="1"/>
          </p:cNvSpPr>
          <p:nvPr>
            <p:ph type="title"/>
          </p:nvPr>
        </p:nvSpPr>
        <p:spPr>
          <a:xfrm>
            <a:off x="457200" y="274638"/>
            <a:ext cx="8229600" cy="1143000"/>
          </a:xfrm>
        </p:spPr>
        <p:txBody>
          <a:bodyPr wrap="square" anchor="ctr">
            <a:normAutofit/>
          </a:bodyPr>
          <a:lstStyle/>
          <a:p>
            <a:pPr>
              <a:lnSpc>
                <a:spcPct val="90000"/>
              </a:lnSpc>
            </a:pPr>
            <a:r>
              <a:rPr lang="en-CA" sz="3700" b="1"/>
              <a:t>Year 3 Community Consolidation </a:t>
            </a:r>
            <a:br>
              <a:rPr lang="en-CA" sz="3700" b="1"/>
            </a:br>
            <a:r>
              <a:rPr lang="en-CA" sz="3700" b="1"/>
              <a:t>Opportunity in Tanzania, Africa</a:t>
            </a:r>
          </a:p>
        </p:txBody>
      </p:sp>
      <p:pic>
        <p:nvPicPr>
          <p:cNvPr id="1026" name="Picture 2" descr="Tanzanian Flag | Tanzania Safari | Travel Blog">
            <a:extLst>
              <a:ext uri="{FF2B5EF4-FFF2-40B4-BE49-F238E27FC236}">
                <a16:creationId xmlns:a16="http://schemas.microsoft.com/office/drawing/2014/main" id="{0DA2D32A-B06C-2C9F-29B2-078B7CA0C9B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559" r="26059" b="1"/>
          <a:stretch/>
        </p:blipFill>
        <p:spPr bwMode="auto">
          <a:xfrm>
            <a:off x="457200" y="1600200"/>
            <a:ext cx="4038600" cy="4525963"/>
          </a:xfrm>
          <a:prstGeom prst="rect">
            <a:avLst/>
          </a:prstGeom>
          <a:solidFill>
            <a:srgbClr val="FFFFFF"/>
          </a:solidFill>
          <a:effectLst>
            <a:outerShdw blurRad="381000" dist="152400" dir="5400000" algn="t" rotWithShape="0">
              <a:prstClr val="black">
                <a:alpha val="10000"/>
              </a:prstClr>
            </a:outerShdw>
          </a:effectLst>
        </p:spPr>
      </p:pic>
      <p:sp>
        <p:nvSpPr>
          <p:cNvPr id="3" name="Subtitle 2">
            <a:extLst>
              <a:ext uri="{FF2B5EF4-FFF2-40B4-BE49-F238E27FC236}">
                <a16:creationId xmlns:a16="http://schemas.microsoft.com/office/drawing/2014/main" id="{72F01AC1-CEF8-83AC-D4BA-77520077DC09}"/>
              </a:ext>
            </a:extLst>
          </p:cNvPr>
          <p:cNvSpPr>
            <a:spLocks noGrp="1"/>
          </p:cNvSpPr>
          <p:nvPr>
            <p:ph sz="half" idx="2"/>
          </p:nvPr>
        </p:nvSpPr>
        <p:spPr>
          <a:xfrm>
            <a:off x="4648200" y="1600200"/>
            <a:ext cx="4332514" cy="4637314"/>
          </a:xfrm>
        </p:spPr>
        <p:txBody>
          <a:bodyPr wrap="square" anchor="t">
            <a:normAutofit/>
          </a:bodyPr>
          <a:lstStyle/>
          <a:p>
            <a:pPr>
              <a:lnSpc>
                <a:spcPct val="90000"/>
              </a:lnSpc>
            </a:pPr>
            <a:r>
              <a:rPr lang="en-CA" sz="2000"/>
              <a:t>Tanzania Interprofessional Experience</a:t>
            </a:r>
          </a:p>
          <a:p>
            <a:pPr>
              <a:lnSpc>
                <a:spcPct val="90000"/>
              </a:lnSpc>
            </a:pPr>
            <a:endParaRPr lang="en-US" sz="2000"/>
          </a:p>
          <a:p>
            <a:pPr>
              <a:lnSpc>
                <a:spcPct val="90000"/>
              </a:lnSpc>
            </a:pPr>
            <a:r>
              <a:rPr lang="en-CA" sz="2000"/>
              <a:t>April-May 2025 (</a:t>
            </a:r>
            <a:r>
              <a:rPr lang="en-CA" sz="2000" err="1"/>
              <a:t>approx</a:t>
            </a:r>
            <a:r>
              <a:rPr lang="en-CA" sz="2000"/>
              <a:t> 3 weeks)</a:t>
            </a:r>
          </a:p>
          <a:p>
            <a:pPr>
              <a:lnSpc>
                <a:spcPct val="90000"/>
              </a:lnSpc>
            </a:pPr>
            <a:endParaRPr lang="en-CA" sz="2000"/>
          </a:p>
          <a:p>
            <a:pPr>
              <a:lnSpc>
                <a:spcPct val="90000"/>
              </a:lnSpc>
            </a:pPr>
            <a:endParaRPr lang="en-CA" sz="2000"/>
          </a:p>
          <a:p>
            <a:pPr>
              <a:lnSpc>
                <a:spcPct val="90000"/>
              </a:lnSpc>
            </a:pPr>
            <a:r>
              <a:rPr lang="en-CA" sz="2000"/>
              <a:t>In collaboration with Dr. Beckford and the Faculty of Education</a:t>
            </a:r>
          </a:p>
          <a:p>
            <a:pPr>
              <a:lnSpc>
                <a:spcPct val="90000"/>
              </a:lnSpc>
            </a:pPr>
            <a:endParaRPr lang="en-CA" sz="2000"/>
          </a:p>
          <a:p>
            <a:pPr>
              <a:lnSpc>
                <a:spcPct val="90000"/>
              </a:lnSpc>
            </a:pPr>
            <a:r>
              <a:rPr lang="en-CA" sz="2000"/>
              <a:t>Prof. Rachel Elliott will be taking a clinical group to Tanzania (8 students will be accepted)</a:t>
            </a:r>
          </a:p>
          <a:p>
            <a:pPr>
              <a:lnSpc>
                <a:spcPct val="90000"/>
              </a:lnSpc>
            </a:pPr>
            <a:endParaRPr lang="en-CA" sz="2000"/>
          </a:p>
          <a:p>
            <a:pPr>
              <a:lnSpc>
                <a:spcPct val="90000"/>
              </a:lnSpc>
            </a:pPr>
            <a:r>
              <a:rPr lang="en-CA" sz="2000"/>
              <a:t>Estimated cost $2000-$3000</a:t>
            </a:r>
          </a:p>
          <a:p>
            <a:pPr>
              <a:lnSpc>
                <a:spcPct val="90000"/>
              </a:lnSpc>
            </a:pPr>
            <a:endParaRPr lang="en-CA" sz="1800"/>
          </a:p>
          <a:p>
            <a:pPr>
              <a:lnSpc>
                <a:spcPct val="90000"/>
              </a:lnSpc>
            </a:pPr>
            <a:endParaRPr lang="en-CA" sz="1800"/>
          </a:p>
          <a:p>
            <a:pPr>
              <a:lnSpc>
                <a:spcPct val="90000"/>
              </a:lnSpc>
            </a:pPr>
            <a:endParaRPr lang="en-CA" sz="1800"/>
          </a:p>
        </p:txBody>
      </p:sp>
    </p:spTree>
    <p:extLst>
      <p:ext uri="{BB962C8B-B14F-4D97-AF65-F5344CB8AC3E}">
        <p14:creationId xmlns:p14="http://schemas.microsoft.com/office/powerpoint/2010/main" val="4455092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C2B4C0C7-2745-46BE-B15F-E50582545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9143771"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Aptos" panose="02110004020202020204"/>
            </a:endParaRPr>
          </a:p>
        </p:txBody>
      </p:sp>
      <p:sp>
        <p:nvSpPr>
          <p:cNvPr id="2" name="Title 1">
            <a:extLst>
              <a:ext uri="{FF2B5EF4-FFF2-40B4-BE49-F238E27FC236}">
                <a16:creationId xmlns:a16="http://schemas.microsoft.com/office/drawing/2014/main" id="{54D12279-9EE3-F09C-DE3D-72C76E4408AB}"/>
              </a:ext>
            </a:extLst>
          </p:cNvPr>
          <p:cNvSpPr>
            <a:spLocks noGrp="1"/>
          </p:cNvSpPr>
          <p:nvPr>
            <p:ph type="ctrTitle"/>
          </p:nvPr>
        </p:nvSpPr>
        <p:spPr>
          <a:xfrm>
            <a:off x="391887" y="311981"/>
            <a:ext cx="8325832" cy="545269"/>
          </a:xfrm>
        </p:spPr>
        <p:txBody>
          <a:bodyPr vert="horz" lIns="68580" tIns="34290" rIns="68580" bIns="34290" rtlCol="0" anchor="b">
            <a:normAutofit fontScale="90000"/>
          </a:bodyPr>
          <a:lstStyle/>
          <a:p>
            <a:r>
              <a:rPr lang="en-US" sz="2700" b="1">
                <a:solidFill>
                  <a:schemeClr val="tx2"/>
                </a:solidFill>
                <a:latin typeface="Arial" panose="020B0604020202020204" pitchFamily="34" charset="0"/>
                <a:cs typeface="Arial" panose="020B0604020202020204" pitchFamily="34" charset="0"/>
              </a:rPr>
              <a:t>Year 3 Community Consolidation Opportunity-Tanzania</a:t>
            </a:r>
          </a:p>
        </p:txBody>
      </p:sp>
      <p:pic>
        <p:nvPicPr>
          <p:cNvPr id="1026" name="Picture 2" descr="Tanzanian Flag | Tanzania Safari | Travel Blog">
            <a:extLst>
              <a:ext uri="{FF2B5EF4-FFF2-40B4-BE49-F238E27FC236}">
                <a16:creationId xmlns:a16="http://schemas.microsoft.com/office/drawing/2014/main" id="{0DA2D32A-B06C-2C9F-29B2-078B7CA0C9B0}"/>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19708" r="24205" b="-1"/>
          <a:stretch/>
        </p:blipFill>
        <p:spPr bwMode="auto">
          <a:xfrm>
            <a:off x="15" y="1537673"/>
            <a:ext cx="3628516" cy="3797804"/>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grpSp>
        <p:nvGrpSpPr>
          <p:cNvPr id="1033" name="Group 1032">
            <a:extLst>
              <a:ext uri="{FF2B5EF4-FFF2-40B4-BE49-F238E27FC236}">
                <a16:creationId xmlns:a16="http://schemas.microsoft.com/office/drawing/2014/main" id="{89D8939B-D984-4564-B942-51C44F623C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454772"/>
            <a:ext cx="3638189" cy="3909019"/>
            <a:chOff x="0" y="796695"/>
            <a:chExt cx="4850918" cy="5212025"/>
          </a:xfrm>
        </p:grpSpPr>
        <p:sp>
          <p:nvSpPr>
            <p:cNvPr id="1034" name="Freeform: Shape 1033">
              <a:extLst>
                <a:ext uri="{FF2B5EF4-FFF2-40B4-BE49-F238E27FC236}">
                  <a16:creationId xmlns:a16="http://schemas.microsoft.com/office/drawing/2014/main" id="{93EAFB53-01AA-467C-BE85-D555D06E35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926917"/>
              <a:ext cx="4828239" cy="4951702"/>
            </a:xfrm>
            <a:custGeom>
              <a:avLst/>
              <a:gdLst>
                <a:gd name="connsiteX0" fmla="*/ 2407249 w 4828239"/>
                <a:gd name="connsiteY0" fmla="*/ 1168 h 4951702"/>
                <a:gd name="connsiteX1" fmla="*/ 2651971 w 4828239"/>
                <a:gd name="connsiteY1" fmla="*/ 4800 h 4951702"/>
                <a:gd name="connsiteX2" fmla="*/ 3136762 w 4828239"/>
                <a:gd name="connsiteY2" fmla="*/ 80075 h 4951702"/>
                <a:gd name="connsiteX3" fmla="*/ 3598035 w 4828239"/>
                <a:gd name="connsiteY3" fmla="*/ 254778 h 4951702"/>
                <a:gd name="connsiteX4" fmla="*/ 4006734 w 4828239"/>
                <a:gd name="connsiteY4" fmla="*/ 532540 h 4951702"/>
                <a:gd name="connsiteX5" fmla="*/ 4333530 w 4828239"/>
                <a:gd name="connsiteY5" fmla="*/ 900560 h 4951702"/>
                <a:gd name="connsiteX6" fmla="*/ 4368761 w 4828239"/>
                <a:gd name="connsiteY6" fmla="*/ 950864 h 4951702"/>
                <a:gd name="connsiteX7" fmla="*/ 4402539 w 4828239"/>
                <a:gd name="connsiteY7" fmla="*/ 1002077 h 4951702"/>
                <a:gd name="connsiteX8" fmla="*/ 4435319 w 4828239"/>
                <a:gd name="connsiteY8" fmla="*/ 1053834 h 4951702"/>
                <a:gd name="connsiteX9" fmla="*/ 4466918 w 4828239"/>
                <a:gd name="connsiteY9" fmla="*/ 1106317 h 4951702"/>
                <a:gd name="connsiteX10" fmla="*/ 4582327 w 4828239"/>
                <a:gd name="connsiteY10" fmla="*/ 1322244 h 4951702"/>
                <a:gd name="connsiteX11" fmla="*/ 4740322 w 4828239"/>
                <a:gd name="connsiteY11" fmla="*/ 1783517 h 4951702"/>
                <a:gd name="connsiteX12" fmla="*/ 4777370 w 4828239"/>
                <a:gd name="connsiteY12" fmla="*/ 2023507 h 4951702"/>
                <a:gd name="connsiteX13" fmla="*/ 4801432 w 4828239"/>
                <a:gd name="connsiteY13" fmla="*/ 2263678 h 4951702"/>
                <a:gd name="connsiteX14" fmla="*/ 4820591 w 4828239"/>
                <a:gd name="connsiteY14" fmla="*/ 2503848 h 4951702"/>
                <a:gd name="connsiteX15" fmla="*/ 4824496 w 4828239"/>
                <a:gd name="connsiteY15" fmla="*/ 2564050 h 4951702"/>
                <a:gd name="connsiteX16" fmla="*/ 4826221 w 4828239"/>
                <a:gd name="connsiteY16" fmla="*/ 2595013 h 4951702"/>
                <a:gd name="connsiteX17" fmla="*/ 4827492 w 4828239"/>
                <a:gd name="connsiteY17" fmla="*/ 2626522 h 4951702"/>
                <a:gd name="connsiteX18" fmla="*/ 4825767 w 4828239"/>
                <a:gd name="connsiteY18" fmla="*/ 2753462 h 4951702"/>
                <a:gd name="connsiteX19" fmla="*/ 4696465 w 4828239"/>
                <a:gd name="connsiteY19" fmla="*/ 3252055 h 4951702"/>
                <a:gd name="connsiteX20" fmla="*/ 4409077 w 4828239"/>
                <a:gd name="connsiteY20" fmla="*/ 3675464 h 4951702"/>
                <a:gd name="connsiteX21" fmla="*/ 4233920 w 4828239"/>
                <a:gd name="connsiteY21" fmla="*/ 3851983 h 4951702"/>
                <a:gd name="connsiteX22" fmla="*/ 4051318 w 4828239"/>
                <a:gd name="connsiteY22" fmla="*/ 4012430 h 4951702"/>
                <a:gd name="connsiteX23" fmla="*/ 3680392 w 4828239"/>
                <a:gd name="connsiteY23" fmla="*/ 4301543 h 4951702"/>
                <a:gd name="connsiteX24" fmla="*/ 3587048 w 4828239"/>
                <a:gd name="connsiteY24" fmla="*/ 4372096 h 4951702"/>
                <a:gd name="connsiteX25" fmla="*/ 3491161 w 4828239"/>
                <a:gd name="connsiteY25" fmla="*/ 4443103 h 4951702"/>
                <a:gd name="connsiteX26" fmla="*/ 3392914 w 4828239"/>
                <a:gd name="connsiteY26" fmla="*/ 4513202 h 4951702"/>
                <a:gd name="connsiteX27" fmla="*/ 3291579 w 4828239"/>
                <a:gd name="connsiteY27" fmla="*/ 4581303 h 4951702"/>
                <a:gd name="connsiteX28" fmla="*/ 3078830 w 4828239"/>
                <a:gd name="connsiteY28" fmla="*/ 4709153 h 4951702"/>
                <a:gd name="connsiteX29" fmla="*/ 2850010 w 4828239"/>
                <a:gd name="connsiteY29" fmla="*/ 4817842 h 4951702"/>
                <a:gd name="connsiteX30" fmla="*/ 2352052 w 4828239"/>
                <a:gd name="connsiteY30" fmla="*/ 4942876 h 4951702"/>
                <a:gd name="connsiteX31" fmla="*/ 2223840 w 4828239"/>
                <a:gd name="connsiteY31" fmla="*/ 4950958 h 4951702"/>
                <a:gd name="connsiteX32" fmla="*/ 2191787 w 4828239"/>
                <a:gd name="connsiteY32" fmla="*/ 4951684 h 4951702"/>
                <a:gd name="connsiteX33" fmla="*/ 2159825 w 4828239"/>
                <a:gd name="connsiteY33" fmla="*/ 4951503 h 4951702"/>
                <a:gd name="connsiteX34" fmla="*/ 2127953 w 4828239"/>
                <a:gd name="connsiteY34" fmla="*/ 4951139 h 4951702"/>
                <a:gd name="connsiteX35" fmla="*/ 2096990 w 4828239"/>
                <a:gd name="connsiteY35" fmla="*/ 4949959 h 4951702"/>
                <a:gd name="connsiteX36" fmla="*/ 1849646 w 4828239"/>
                <a:gd name="connsiteY36" fmla="*/ 4930255 h 4951702"/>
                <a:gd name="connsiteX37" fmla="*/ 1603845 w 4828239"/>
                <a:gd name="connsiteY37" fmla="*/ 4886852 h 4951702"/>
                <a:gd name="connsiteX38" fmla="*/ 1362403 w 4828239"/>
                <a:gd name="connsiteY38" fmla="*/ 4818841 h 4951702"/>
                <a:gd name="connsiteX39" fmla="*/ 900222 w 4828239"/>
                <a:gd name="connsiteY39" fmla="*/ 4614355 h 4951702"/>
                <a:gd name="connsiteX40" fmla="*/ 510682 w 4828239"/>
                <a:gd name="connsiteY40" fmla="*/ 4296004 h 4951702"/>
                <a:gd name="connsiteX41" fmla="*/ 352778 w 4828239"/>
                <a:gd name="connsiteY41" fmla="*/ 4104412 h 4951702"/>
                <a:gd name="connsiteX42" fmla="*/ 214850 w 4828239"/>
                <a:gd name="connsiteY42" fmla="*/ 3901561 h 4951702"/>
                <a:gd name="connsiteX43" fmla="*/ 182615 w 4828239"/>
                <a:gd name="connsiteY43" fmla="*/ 3849894 h 4951702"/>
                <a:gd name="connsiteX44" fmla="*/ 151833 w 4828239"/>
                <a:gd name="connsiteY44" fmla="*/ 3799772 h 4951702"/>
                <a:gd name="connsiteX45" fmla="*/ 91087 w 4828239"/>
                <a:gd name="connsiteY45" fmla="*/ 3702614 h 4951702"/>
                <a:gd name="connsiteX46" fmla="*/ 0 w 4828239"/>
                <a:gd name="connsiteY46" fmla="*/ 3558952 h 4951702"/>
                <a:gd name="connsiteX47" fmla="*/ 0 w 4828239"/>
                <a:gd name="connsiteY47" fmla="*/ 3152786 h 4951702"/>
                <a:gd name="connsiteX48" fmla="*/ 21078 w 4828239"/>
                <a:gd name="connsiteY48" fmla="*/ 3185589 h 4951702"/>
                <a:gd name="connsiteX49" fmla="*/ 159097 w 4828239"/>
                <a:gd name="connsiteY49" fmla="*/ 3365285 h 4951702"/>
                <a:gd name="connsiteX50" fmla="*/ 308466 w 4828239"/>
                <a:gd name="connsiteY50" fmla="*/ 3546344 h 4951702"/>
                <a:gd name="connsiteX51" fmla="*/ 382742 w 4828239"/>
                <a:gd name="connsiteY51" fmla="*/ 3640869 h 4951702"/>
                <a:gd name="connsiteX52" fmla="*/ 418427 w 4828239"/>
                <a:gd name="connsiteY52" fmla="*/ 3687269 h 4951702"/>
                <a:gd name="connsiteX53" fmla="*/ 453386 w 4828239"/>
                <a:gd name="connsiteY53" fmla="*/ 3731671 h 4951702"/>
                <a:gd name="connsiteX54" fmla="*/ 753758 w 4828239"/>
                <a:gd name="connsiteY54" fmla="*/ 4059829 h 4951702"/>
                <a:gd name="connsiteX55" fmla="*/ 913479 w 4828239"/>
                <a:gd name="connsiteY55" fmla="*/ 4207472 h 4951702"/>
                <a:gd name="connsiteX56" fmla="*/ 1080736 w 4828239"/>
                <a:gd name="connsiteY56" fmla="*/ 4343584 h 4951702"/>
                <a:gd name="connsiteX57" fmla="*/ 1454385 w 4828239"/>
                <a:gd name="connsiteY57" fmla="*/ 4558875 h 4951702"/>
                <a:gd name="connsiteX58" fmla="*/ 1663411 w 4828239"/>
                <a:gd name="connsiteY58" fmla="*/ 4619712 h 4951702"/>
                <a:gd name="connsiteX59" fmla="*/ 1716984 w 4828239"/>
                <a:gd name="connsiteY59" fmla="*/ 4630427 h 4951702"/>
                <a:gd name="connsiteX60" fmla="*/ 1771011 w 4828239"/>
                <a:gd name="connsiteY60" fmla="*/ 4639417 h 4951702"/>
                <a:gd name="connsiteX61" fmla="*/ 1880064 w 4828239"/>
                <a:gd name="connsiteY61" fmla="*/ 4652311 h 4951702"/>
                <a:gd name="connsiteX62" fmla="*/ 1934909 w 4828239"/>
                <a:gd name="connsiteY62" fmla="*/ 4656487 h 4951702"/>
                <a:gd name="connsiteX63" fmla="*/ 1989935 w 4828239"/>
                <a:gd name="connsiteY63" fmla="*/ 4659393 h 4951702"/>
                <a:gd name="connsiteX64" fmla="*/ 2045142 w 4828239"/>
                <a:gd name="connsiteY64" fmla="*/ 4660664 h 4951702"/>
                <a:gd name="connsiteX65" fmla="*/ 2100440 w 4828239"/>
                <a:gd name="connsiteY65" fmla="*/ 4660392 h 4951702"/>
                <a:gd name="connsiteX66" fmla="*/ 2128135 w 4828239"/>
                <a:gd name="connsiteY66" fmla="*/ 4660119 h 4951702"/>
                <a:gd name="connsiteX67" fmla="*/ 2154831 w 4828239"/>
                <a:gd name="connsiteY67" fmla="*/ 4658939 h 4951702"/>
                <a:gd name="connsiteX68" fmla="*/ 2181436 w 4828239"/>
                <a:gd name="connsiteY68" fmla="*/ 4657577 h 4951702"/>
                <a:gd name="connsiteX69" fmla="*/ 2207950 w 4828239"/>
                <a:gd name="connsiteY69" fmla="*/ 4655398 h 4951702"/>
                <a:gd name="connsiteX70" fmla="*/ 2313098 w 4828239"/>
                <a:gd name="connsiteY70" fmla="*/ 4642413 h 4951702"/>
                <a:gd name="connsiteX71" fmla="*/ 2713625 w 4828239"/>
                <a:gd name="connsiteY71" fmla="*/ 4510932 h 4951702"/>
                <a:gd name="connsiteX72" fmla="*/ 3083643 w 4828239"/>
                <a:gd name="connsiteY72" fmla="*/ 4280386 h 4951702"/>
                <a:gd name="connsiteX73" fmla="*/ 3173355 w 4828239"/>
                <a:gd name="connsiteY73" fmla="*/ 4212648 h 4951702"/>
                <a:gd name="connsiteX74" fmla="*/ 3263067 w 4828239"/>
                <a:gd name="connsiteY74" fmla="*/ 4142640 h 4951702"/>
                <a:gd name="connsiteX75" fmla="*/ 3444762 w 4828239"/>
                <a:gd name="connsiteY75" fmla="*/ 3997357 h 4951702"/>
                <a:gd name="connsiteX76" fmla="*/ 3818229 w 4828239"/>
                <a:gd name="connsiteY76" fmla="*/ 3716144 h 4951702"/>
                <a:gd name="connsiteX77" fmla="*/ 4166182 w 4828239"/>
                <a:gd name="connsiteY77" fmla="*/ 3436474 h 4951702"/>
                <a:gd name="connsiteX78" fmla="*/ 4444399 w 4828239"/>
                <a:gd name="connsiteY78" fmla="*/ 3115943 h 4951702"/>
                <a:gd name="connsiteX79" fmla="*/ 4539196 w 4828239"/>
                <a:gd name="connsiteY79" fmla="*/ 2929618 h 4951702"/>
                <a:gd name="connsiteX80" fmla="*/ 4596946 w 4828239"/>
                <a:gd name="connsiteY80" fmla="*/ 2726040 h 4951702"/>
                <a:gd name="connsiteX81" fmla="*/ 4612927 w 4828239"/>
                <a:gd name="connsiteY81" fmla="*/ 2619257 h 4951702"/>
                <a:gd name="connsiteX82" fmla="*/ 4615561 w 4828239"/>
                <a:gd name="connsiteY82" fmla="*/ 2592198 h 4951702"/>
                <a:gd name="connsiteX83" fmla="*/ 4617558 w 4828239"/>
                <a:gd name="connsiteY83" fmla="*/ 2564595 h 4951702"/>
                <a:gd name="connsiteX84" fmla="*/ 4620464 w 4828239"/>
                <a:gd name="connsiteY84" fmla="*/ 2507571 h 4951702"/>
                <a:gd name="connsiteX85" fmla="*/ 4615470 w 4828239"/>
                <a:gd name="connsiteY85" fmla="*/ 2279568 h 4951702"/>
                <a:gd name="connsiteX86" fmla="*/ 4583416 w 4828239"/>
                <a:gd name="connsiteY86" fmla="*/ 2054379 h 4951702"/>
                <a:gd name="connsiteX87" fmla="*/ 4529026 w 4828239"/>
                <a:gd name="connsiteY87" fmla="*/ 1834639 h 4951702"/>
                <a:gd name="connsiteX88" fmla="*/ 4388556 w 4828239"/>
                <a:gd name="connsiteY88" fmla="*/ 1408324 h 4951702"/>
                <a:gd name="connsiteX89" fmla="*/ 4292851 w 4828239"/>
                <a:gd name="connsiteY89" fmla="*/ 1205927 h 4951702"/>
                <a:gd name="connsiteX90" fmla="*/ 4264975 w 4828239"/>
                <a:gd name="connsiteY90" fmla="*/ 1157439 h 4951702"/>
                <a:gd name="connsiteX91" fmla="*/ 4235646 w 4828239"/>
                <a:gd name="connsiteY91" fmla="*/ 1109859 h 4951702"/>
                <a:gd name="connsiteX92" fmla="*/ 4204591 w 4828239"/>
                <a:gd name="connsiteY92" fmla="*/ 1063368 h 4951702"/>
                <a:gd name="connsiteX93" fmla="*/ 4172175 w 4828239"/>
                <a:gd name="connsiteY93" fmla="*/ 1017876 h 4951702"/>
                <a:gd name="connsiteX94" fmla="*/ 3865265 w 4828239"/>
                <a:gd name="connsiteY94" fmla="*/ 697618 h 4951702"/>
                <a:gd name="connsiteX95" fmla="*/ 3495792 w 4828239"/>
                <a:gd name="connsiteY95" fmla="*/ 456267 h 4951702"/>
                <a:gd name="connsiteX96" fmla="*/ 3080011 w 4828239"/>
                <a:gd name="connsiteY96" fmla="*/ 304719 h 4951702"/>
                <a:gd name="connsiteX97" fmla="*/ 2638805 w 4828239"/>
                <a:gd name="connsiteY97" fmla="*/ 241884 h 4951702"/>
                <a:gd name="connsiteX98" fmla="*/ 2191696 w 4828239"/>
                <a:gd name="connsiteY98" fmla="*/ 257865 h 4951702"/>
                <a:gd name="connsiteX99" fmla="*/ 1752851 w 4828239"/>
                <a:gd name="connsiteY99" fmla="*/ 350120 h 4951702"/>
                <a:gd name="connsiteX100" fmla="*/ 1333074 w 4828239"/>
                <a:gd name="connsiteY100" fmla="*/ 510657 h 4951702"/>
                <a:gd name="connsiteX101" fmla="*/ 582960 w 4828239"/>
                <a:gd name="connsiteY101" fmla="*/ 1003893 h 4951702"/>
                <a:gd name="connsiteX102" fmla="*/ 276322 w 4828239"/>
                <a:gd name="connsiteY102" fmla="*/ 1333049 h 4951702"/>
                <a:gd name="connsiteX103" fmla="*/ 33882 w 4828239"/>
                <a:gd name="connsiteY103" fmla="*/ 1711057 h 4951702"/>
                <a:gd name="connsiteX104" fmla="*/ 0 w 4828239"/>
                <a:gd name="connsiteY104" fmla="*/ 1785501 h 4951702"/>
                <a:gd name="connsiteX105" fmla="*/ 0 w 4828239"/>
                <a:gd name="connsiteY105" fmla="*/ 1377082 h 4951702"/>
                <a:gd name="connsiteX106" fmla="*/ 111188 w 4828239"/>
                <a:gd name="connsiteY106" fmla="*/ 1208333 h 4951702"/>
                <a:gd name="connsiteX107" fmla="*/ 431321 w 4828239"/>
                <a:gd name="connsiteY107" fmla="*/ 841539 h 4951702"/>
                <a:gd name="connsiteX108" fmla="*/ 807876 w 4828239"/>
                <a:gd name="connsiteY108" fmla="*/ 533448 h 4951702"/>
                <a:gd name="connsiteX109" fmla="*/ 1228743 w 4828239"/>
                <a:gd name="connsiteY109" fmla="*/ 288828 h 4951702"/>
                <a:gd name="connsiteX110" fmla="*/ 2163003 w 4828239"/>
                <a:gd name="connsiteY110" fmla="*/ 19056 h 4951702"/>
                <a:gd name="connsiteX111" fmla="*/ 2407249 w 4828239"/>
                <a:gd name="connsiteY111" fmla="*/ 1168 h 4951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4828239" h="4951702">
                  <a:moveTo>
                    <a:pt x="2407249" y="1168"/>
                  </a:moveTo>
                  <a:cubicBezTo>
                    <a:pt x="2488914" y="-1193"/>
                    <a:pt x="2570658" y="33"/>
                    <a:pt x="2651971" y="4800"/>
                  </a:cubicBezTo>
                  <a:cubicBezTo>
                    <a:pt x="2814869" y="14698"/>
                    <a:pt x="2977677" y="38942"/>
                    <a:pt x="3136762" y="80075"/>
                  </a:cubicBezTo>
                  <a:cubicBezTo>
                    <a:pt x="3295846" y="121117"/>
                    <a:pt x="3451209" y="179231"/>
                    <a:pt x="3598035" y="254778"/>
                  </a:cubicBezTo>
                  <a:cubicBezTo>
                    <a:pt x="3744680" y="330325"/>
                    <a:pt x="3883516" y="422670"/>
                    <a:pt x="4006734" y="532540"/>
                  </a:cubicBezTo>
                  <a:cubicBezTo>
                    <a:pt x="4130043" y="642320"/>
                    <a:pt x="4238460" y="767354"/>
                    <a:pt x="4333530" y="900560"/>
                  </a:cubicBezTo>
                  <a:lnTo>
                    <a:pt x="4368761" y="950864"/>
                  </a:lnTo>
                  <a:lnTo>
                    <a:pt x="4402539" y="1002077"/>
                  </a:lnTo>
                  <a:cubicBezTo>
                    <a:pt x="4413436" y="1019329"/>
                    <a:pt x="4424604" y="1036491"/>
                    <a:pt x="4435319" y="1053834"/>
                  </a:cubicBezTo>
                  <a:lnTo>
                    <a:pt x="4466918" y="1106317"/>
                  </a:lnTo>
                  <a:cubicBezTo>
                    <a:pt x="4508233" y="1176779"/>
                    <a:pt x="4547187" y="1248604"/>
                    <a:pt x="4582327" y="1322244"/>
                  </a:cubicBezTo>
                  <a:cubicBezTo>
                    <a:pt x="4652789" y="1469524"/>
                    <a:pt x="4707088" y="1624523"/>
                    <a:pt x="4740322" y="1783517"/>
                  </a:cubicBezTo>
                  <a:cubicBezTo>
                    <a:pt x="4756848" y="1863060"/>
                    <a:pt x="4768380" y="1943238"/>
                    <a:pt x="4777370" y="2023507"/>
                  </a:cubicBezTo>
                  <a:cubicBezTo>
                    <a:pt x="4786540" y="2103685"/>
                    <a:pt x="4793895" y="2183772"/>
                    <a:pt x="4801432" y="2263678"/>
                  </a:cubicBezTo>
                  <a:cubicBezTo>
                    <a:pt x="4808605" y="2343674"/>
                    <a:pt x="4814961" y="2423670"/>
                    <a:pt x="4820591" y="2503848"/>
                  </a:cubicBezTo>
                  <a:lnTo>
                    <a:pt x="4824496" y="2564050"/>
                  </a:lnTo>
                  <a:cubicBezTo>
                    <a:pt x="4825222" y="2573947"/>
                    <a:pt x="4825676" y="2584571"/>
                    <a:pt x="4826221" y="2595013"/>
                  </a:cubicBezTo>
                  <a:cubicBezTo>
                    <a:pt x="4826766" y="2605455"/>
                    <a:pt x="4827311" y="2615989"/>
                    <a:pt x="4827492" y="2626522"/>
                  </a:cubicBezTo>
                  <a:cubicBezTo>
                    <a:pt x="4828854" y="2668563"/>
                    <a:pt x="4828400" y="2710967"/>
                    <a:pt x="4825767" y="2753462"/>
                  </a:cubicBezTo>
                  <a:cubicBezTo>
                    <a:pt x="4815960" y="2923534"/>
                    <a:pt x="4770287" y="3094877"/>
                    <a:pt x="4696465" y="3252055"/>
                  </a:cubicBezTo>
                  <a:cubicBezTo>
                    <a:pt x="4622825" y="3409687"/>
                    <a:pt x="4521308" y="3551156"/>
                    <a:pt x="4409077" y="3675464"/>
                  </a:cubicBezTo>
                  <a:cubicBezTo>
                    <a:pt x="4352961" y="3737845"/>
                    <a:pt x="4294031" y="3796321"/>
                    <a:pt x="4233920" y="3851983"/>
                  </a:cubicBezTo>
                  <a:cubicBezTo>
                    <a:pt x="4173809" y="3907645"/>
                    <a:pt x="4112882" y="3961218"/>
                    <a:pt x="4051318" y="4012430"/>
                  </a:cubicBezTo>
                  <a:cubicBezTo>
                    <a:pt x="3928463" y="4115308"/>
                    <a:pt x="3802884" y="4209107"/>
                    <a:pt x="3680392" y="4301543"/>
                  </a:cubicBezTo>
                  <a:lnTo>
                    <a:pt x="3587048" y="4372096"/>
                  </a:lnTo>
                  <a:cubicBezTo>
                    <a:pt x="3555449" y="4395795"/>
                    <a:pt x="3523578" y="4419676"/>
                    <a:pt x="3491161" y="4443103"/>
                  </a:cubicBezTo>
                  <a:cubicBezTo>
                    <a:pt x="3458836" y="4466621"/>
                    <a:pt x="3426147" y="4490047"/>
                    <a:pt x="3392914" y="4513202"/>
                  </a:cubicBezTo>
                  <a:cubicBezTo>
                    <a:pt x="3359590" y="4536175"/>
                    <a:pt x="3325993" y="4558966"/>
                    <a:pt x="3291579" y="4581303"/>
                  </a:cubicBezTo>
                  <a:cubicBezTo>
                    <a:pt x="3223114" y="4626069"/>
                    <a:pt x="3152471" y="4669472"/>
                    <a:pt x="3078830" y="4709153"/>
                  </a:cubicBezTo>
                  <a:cubicBezTo>
                    <a:pt x="3005281" y="4749014"/>
                    <a:pt x="2929189" y="4786061"/>
                    <a:pt x="2850010" y="4817842"/>
                  </a:cubicBezTo>
                  <a:cubicBezTo>
                    <a:pt x="2692378" y="4882312"/>
                    <a:pt x="2523032" y="4925806"/>
                    <a:pt x="2352052" y="4942876"/>
                  </a:cubicBezTo>
                  <a:cubicBezTo>
                    <a:pt x="2309285" y="4946963"/>
                    <a:pt x="2266517" y="4950050"/>
                    <a:pt x="2223840" y="4950958"/>
                  </a:cubicBezTo>
                  <a:lnTo>
                    <a:pt x="2191787" y="4951684"/>
                  </a:lnTo>
                  <a:cubicBezTo>
                    <a:pt x="2181163" y="4951775"/>
                    <a:pt x="2170449" y="4951503"/>
                    <a:pt x="2159825" y="4951503"/>
                  </a:cubicBezTo>
                  <a:lnTo>
                    <a:pt x="2127953" y="4951139"/>
                  </a:lnTo>
                  <a:lnTo>
                    <a:pt x="2096990" y="4949959"/>
                  </a:lnTo>
                  <a:cubicBezTo>
                    <a:pt x="2014542" y="4947326"/>
                    <a:pt x="1931912" y="4940788"/>
                    <a:pt x="1849646" y="4930255"/>
                  </a:cubicBezTo>
                  <a:cubicBezTo>
                    <a:pt x="1767288" y="4920267"/>
                    <a:pt x="1685113" y="4905920"/>
                    <a:pt x="1603845" y="4886852"/>
                  </a:cubicBezTo>
                  <a:cubicBezTo>
                    <a:pt x="1522668" y="4867601"/>
                    <a:pt x="1442127" y="4844811"/>
                    <a:pt x="1362403" y="4818841"/>
                  </a:cubicBezTo>
                  <a:cubicBezTo>
                    <a:pt x="1203228" y="4766449"/>
                    <a:pt x="1045868" y="4701253"/>
                    <a:pt x="900222" y="4614355"/>
                  </a:cubicBezTo>
                  <a:cubicBezTo>
                    <a:pt x="754485" y="4527639"/>
                    <a:pt x="624366" y="4417678"/>
                    <a:pt x="510682" y="4296004"/>
                  </a:cubicBezTo>
                  <a:cubicBezTo>
                    <a:pt x="453568" y="4235258"/>
                    <a:pt x="401629" y="4170607"/>
                    <a:pt x="352778" y="4104412"/>
                  </a:cubicBezTo>
                  <a:cubicBezTo>
                    <a:pt x="304199" y="4037945"/>
                    <a:pt x="257980" y="3970479"/>
                    <a:pt x="214850" y="3901561"/>
                  </a:cubicBezTo>
                  <a:cubicBezTo>
                    <a:pt x="203772" y="3884490"/>
                    <a:pt x="193330" y="3867147"/>
                    <a:pt x="182615" y="3849894"/>
                  </a:cubicBezTo>
                  <a:lnTo>
                    <a:pt x="151833" y="3799772"/>
                  </a:lnTo>
                  <a:cubicBezTo>
                    <a:pt x="132129" y="3767356"/>
                    <a:pt x="111699" y="3735212"/>
                    <a:pt x="91087" y="3702614"/>
                  </a:cubicBezTo>
                  <a:lnTo>
                    <a:pt x="0" y="3558952"/>
                  </a:lnTo>
                  <a:lnTo>
                    <a:pt x="0" y="3152786"/>
                  </a:lnTo>
                  <a:lnTo>
                    <a:pt x="21078" y="3185589"/>
                  </a:lnTo>
                  <a:cubicBezTo>
                    <a:pt x="63392" y="3246607"/>
                    <a:pt x="110427" y="3305810"/>
                    <a:pt x="159097" y="3365285"/>
                  </a:cubicBezTo>
                  <a:cubicBezTo>
                    <a:pt x="207767" y="3424851"/>
                    <a:pt x="258616" y="3484417"/>
                    <a:pt x="308466" y="3546344"/>
                  </a:cubicBezTo>
                  <a:cubicBezTo>
                    <a:pt x="333437" y="3577217"/>
                    <a:pt x="358135" y="3608816"/>
                    <a:pt x="382742" y="3640869"/>
                  </a:cubicBezTo>
                  <a:lnTo>
                    <a:pt x="418427" y="3687269"/>
                  </a:lnTo>
                  <a:cubicBezTo>
                    <a:pt x="430141" y="3702069"/>
                    <a:pt x="441309" y="3717233"/>
                    <a:pt x="453386" y="3731671"/>
                  </a:cubicBezTo>
                  <a:cubicBezTo>
                    <a:pt x="547638" y="3849168"/>
                    <a:pt x="649881" y="3957313"/>
                    <a:pt x="753758" y="4059829"/>
                  </a:cubicBezTo>
                  <a:cubicBezTo>
                    <a:pt x="805970" y="4110859"/>
                    <a:pt x="859089" y="4160164"/>
                    <a:pt x="913479" y="4207472"/>
                  </a:cubicBezTo>
                  <a:cubicBezTo>
                    <a:pt x="967869" y="4254780"/>
                    <a:pt x="1023258" y="4300544"/>
                    <a:pt x="1080736" y="4343584"/>
                  </a:cubicBezTo>
                  <a:cubicBezTo>
                    <a:pt x="1195237" y="4429846"/>
                    <a:pt x="1318727" y="4506937"/>
                    <a:pt x="1454385" y="4558875"/>
                  </a:cubicBezTo>
                  <a:cubicBezTo>
                    <a:pt x="1522033" y="4584845"/>
                    <a:pt x="1592132" y="4604730"/>
                    <a:pt x="1663411" y="4619712"/>
                  </a:cubicBezTo>
                  <a:cubicBezTo>
                    <a:pt x="1681299" y="4623254"/>
                    <a:pt x="1699006" y="4627340"/>
                    <a:pt x="1716984" y="4630427"/>
                  </a:cubicBezTo>
                  <a:lnTo>
                    <a:pt x="1771011" y="4639417"/>
                  </a:lnTo>
                  <a:cubicBezTo>
                    <a:pt x="1807241" y="4644229"/>
                    <a:pt x="1843471" y="4649314"/>
                    <a:pt x="1880064" y="4652311"/>
                  </a:cubicBezTo>
                  <a:cubicBezTo>
                    <a:pt x="1898316" y="4654036"/>
                    <a:pt x="1916567" y="4655670"/>
                    <a:pt x="1934909" y="4656487"/>
                  </a:cubicBezTo>
                  <a:cubicBezTo>
                    <a:pt x="1953251" y="4657395"/>
                    <a:pt x="1971502" y="4658848"/>
                    <a:pt x="1989935" y="4659393"/>
                  </a:cubicBezTo>
                  <a:lnTo>
                    <a:pt x="2045142" y="4660664"/>
                  </a:lnTo>
                  <a:cubicBezTo>
                    <a:pt x="2063484" y="4661118"/>
                    <a:pt x="2082008" y="4660482"/>
                    <a:pt x="2100440" y="4660392"/>
                  </a:cubicBezTo>
                  <a:lnTo>
                    <a:pt x="2128135" y="4660119"/>
                  </a:lnTo>
                  <a:cubicBezTo>
                    <a:pt x="2137124" y="4659847"/>
                    <a:pt x="2145932" y="4659302"/>
                    <a:pt x="2154831" y="4658939"/>
                  </a:cubicBezTo>
                  <a:cubicBezTo>
                    <a:pt x="2163729" y="4658485"/>
                    <a:pt x="2172628" y="4658212"/>
                    <a:pt x="2181436" y="4657577"/>
                  </a:cubicBezTo>
                  <a:lnTo>
                    <a:pt x="2207950" y="4655398"/>
                  </a:lnTo>
                  <a:cubicBezTo>
                    <a:pt x="2243272" y="4652583"/>
                    <a:pt x="2278321" y="4647861"/>
                    <a:pt x="2313098" y="4642413"/>
                  </a:cubicBezTo>
                  <a:cubicBezTo>
                    <a:pt x="2452298" y="4619349"/>
                    <a:pt x="2586139" y="4574221"/>
                    <a:pt x="2713625" y="4510932"/>
                  </a:cubicBezTo>
                  <a:cubicBezTo>
                    <a:pt x="2841565" y="4448369"/>
                    <a:pt x="2963330" y="4368282"/>
                    <a:pt x="3083643" y="4280386"/>
                  </a:cubicBezTo>
                  <a:cubicBezTo>
                    <a:pt x="3113698" y="4258503"/>
                    <a:pt x="3143572" y="4235712"/>
                    <a:pt x="3173355" y="4212648"/>
                  </a:cubicBezTo>
                  <a:cubicBezTo>
                    <a:pt x="3203319" y="4189675"/>
                    <a:pt x="3233193" y="4166339"/>
                    <a:pt x="3263067" y="4142640"/>
                  </a:cubicBezTo>
                  <a:lnTo>
                    <a:pt x="3444762" y="3997357"/>
                  </a:lnTo>
                  <a:cubicBezTo>
                    <a:pt x="3569432" y="3898473"/>
                    <a:pt x="3695284" y="3806401"/>
                    <a:pt x="3818229" y="3716144"/>
                  </a:cubicBezTo>
                  <a:cubicBezTo>
                    <a:pt x="3941084" y="3625886"/>
                    <a:pt x="4059309" y="3534721"/>
                    <a:pt x="4166182" y="3436474"/>
                  </a:cubicBezTo>
                  <a:cubicBezTo>
                    <a:pt x="4273056" y="3338408"/>
                    <a:pt x="4369578" y="3233895"/>
                    <a:pt x="4444399" y="3115943"/>
                  </a:cubicBezTo>
                  <a:cubicBezTo>
                    <a:pt x="4481809" y="3057013"/>
                    <a:pt x="4513772" y="2994905"/>
                    <a:pt x="4539196" y="2929618"/>
                  </a:cubicBezTo>
                  <a:cubicBezTo>
                    <a:pt x="4564802" y="2864422"/>
                    <a:pt x="4583235" y="2796139"/>
                    <a:pt x="4596946" y="2726040"/>
                  </a:cubicBezTo>
                  <a:cubicBezTo>
                    <a:pt x="4603756" y="2690991"/>
                    <a:pt x="4609204" y="2655306"/>
                    <a:pt x="4612927" y="2619257"/>
                  </a:cubicBezTo>
                  <a:cubicBezTo>
                    <a:pt x="4614017" y="2610268"/>
                    <a:pt x="4614743" y="2601188"/>
                    <a:pt x="4615561" y="2592198"/>
                  </a:cubicBezTo>
                  <a:cubicBezTo>
                    <a:pt x="4616287" y="2583118"/>
                    <a:pt x="4617195" y="2574220"/>
                    <a:pt x="4617558" y="2564595"/>
                  </a:cubicBezTo>
                  <a:lnTo>
                    <a:pt x="4620464" y="2507571"/>
                  </a:lnTo>
                  <a:cubicBezTo>
                    <a:pt x="4623097" y="2431479"/>
                    <a:pt x="4621462" y="2355297"/>
                    <a:pt x="4615470" y="2279568"/>
                  </a:cubicBezTo>
                  <a:cubicBezTo>
                    <a:pt x="4609658" y="2203748"/>
                    <a:pt x="4598490" y="2128564"/>
                    <a:pt x="4583416" y="2054379"/>
                  </a:cubicBezTo>
                  <a:cubicBezTo>
                    <a:pt x="4568162" y="1980194"/>
                    <a:pt x="4549094" y="1907008"/>
                    <a:pt x="4529026" y="1834639"/>
                  </a:cubicBezTo>
                  <a:cubicBezTo>
                    <a:pt x="4488983" y="1689810"/>
                    <a:pt x="4444762" y="1546888"/>
                    <a:pt x="4388556" y="1408324"/>
                  </a:cubicBezTo>
                  <a:cubicBezTo>
                    <a:pt x="4360407" y="1339133"/>
                    <a:pt x="4328990" y="1271213"/>
                    <a:pt x="4292851" y="1205927"/>
                  </a:cubicBezTo>
                  <a:cubicBezTo>
                    <a:pt x="4284043" y="1189492"/>
                    <a:pt x="4274327" y="1173511"/>
                    <a:pt x="4264975" y="1157439"/>
                  </a:cubicBezTo>
                  <a:cubicBezTo>
                    <a:pt x="4255350" y="1141458"/>
                    <a:pt x="4245361" y="1125749"/>
                    <a:pt x="4235646" y="1109859"/>
                  </a:cubicBezTo>
                  <a:lnTo>
                    <a:pt x="4204591" y="1063368"/>
                  </a:lnTo>
                  <a:lnTo>
                    <a:pt x="4172175" y="1017876"/>
                  </a:lnTo>
                  <a:cubicBezTo>
                    <a:pt x="4083462" y="898290"/>
                    <a:pt x="3979312" y="791326"/>
                    <a:pt x="3865265" y="697618"/>
                  </a:cubicBezTo>
                  <a:cubicBezTo>
                    <a:pt x="3751490" y="603638"/>
                    <a:pt x="3627909" y="521917"/>
                    <a:pt x="3495792" y="456267"/>
                  </a:cubicBezTo>
                  <a:cubicBezTo>
                    <a:pt x="3363766" y="390436"/>
                    <a:pt x="3224022" y="339950"/>
                    <a:pt x="3080011" y="304719"/>
                  </a:cubicBezTo>
                  <a:cubicBezTo>
                    <a:pt x="2935999" y="269397"/>
                    <a:pt x="2787992" y="249057"/>
                    <a:pt x="2638805" y="241884"/>
                  </a:cubicBezTo>
                  <a:cubicBezTo>
                    <a:pt x="2489345" y="234347"/>
                    <a:pt x="2340067" y="239341"/>
                    <a:pt x="2191696" y="257865"/>
                  </a:cubicBezTo>
                  <a:cubicBezTo>
                    <a:pt x="2043417" y="276479"/>
                    <a:pt x="1896500" y="307624"/>
                    <a:pt x="1752851" y="350120"/>
                  </a:cubicBezTo>
                  <a:cubicBezTo>
                    <a:pt x="1609112" y="392433"/>
                    <a:pt x="1468914" y="447187"/>
                    <a:pt x="1333074" y="510657"/>
                  </a:cubicBezTo>
                  <a:cubicBezTo>
                    <a:pt x="1060578" y="636236"/>
                    <a:pt x="806151" y="802767"/>
                    <a:pt x="582960" y="1003893"/>
                  </a:cubicBezTo>
                  <a:cubicBezTo>
                    <a:pt x="471728" y="1104774"/>
                    <a:pt x="368668" y="1214825"/>
                    <a:pt x="276322" y="1333049"/>
                  </a:cubicBezTo>
                  <a:cubicBezTo>
                    <a:pt x="183795" y="1451092"/>
                    <a:pt x="102164" y="1577669"/>
                    <a:pt x="33882" y="1711057"/>
                  </a:cubicBezTo>
                  <a:lnTo>
                    <a:pt x="0" y="1785501"/>
                  </a:lnTo>
                  <a:lnTo>
                    <a:pt x="0" y="1377082"/>
                  </a:lnTo>
                  <a:lnTo>
                    <a:pt x="111188" y="1208333"/>
                  </a:lnTo>
                  <a:cubicBezTo>
                    <a:pt x="206927" y="1076920"/>
                    <a:pt x="314732" y="954315"/>
                    <a:pt x="431321" y="841539"/>
                  </a:cubicBezTo>
                  <a:cubicBezTo>
                    <a:pt x="548183" y="728763"/>
                    <a:pt x="674488" y="625885"/>
                    <a:pt x="807876" y="533448"/>
                  </a:cubicBezTo>
                  <a:cubicBezTo>
                    <a:pt x="941446" y="441103"/>
                    <a:pt x="1082007" y="358837"/>
                    <a:pt x="1228743" y="288828"/>
                  </a:cubicBezTo>
                  <a:cubicBezTo>
                    <a:pt x="1522578" y="149811"/>
                    <a:pt x="1838931" y="57919"/>
                    <a:pt x="2163003" y="19056"/>
                  </a:cubicBezTo>
                  <a:cubicBezTo>
                    <a:pt x="2243998" y="9477"/>
                    <a:pt x="2325584" y="3529"/>
                    <a:pt x="2407249" y="1168"/>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eaLnBrk="1" fontAlgn="auto" hangingPunct="1">
                <a:spcBef>
                  <a:spcPts val="0"/>
                </a:spcBef>
                <a:spcAft>
                  <a:spcPts val="0"/>
                </a:spcAft>
              </a:pPr>
              <a:endParaRPr lang="en-US" sz="1350">
                <a:solidFill>
                  <a:prstClr val="white"/>
                </a:solidFill>
                <a:latin typeface="Aptos" panose="02110004020202020204"/>
              </a:endParaRPr>
            </a:p>
          </p:txBody>
        </p:sp>
        <p:sp>
          <p:nvSpPr>
            <p:cNvPr id="1035" name="Freeform: Shape 1034">
              <a:extLst>
                <a:ext uri="{FF2B5EF4-FFF2-40B4-BE49-F238E27FC236}">
                  <a16:creationId xmlns:a16="http://schemas.microsoft.com/office/drawing/2014/main" id="{B2935CA6-94DE-46EF-8BB1-9DB074B6C4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960593"/>
              <a:ext cx="4814598" cy="4884231"/>
            </a:xfrm>
            <a:custGeom>
              <a:avLst/>
              <a:gdLst>
                <a:gd name="connsiteX0" fmla="*/ 2550817 w 4814598"/>
                <a:gd name="connsiteY0" fmla="*/ 544811 h 4884231"/>
                <a:gd name="connsiteX1" fmla="*/ 1694919 w 4814598"/>
                <a:gd name="connsiteY1" fmla="*/ 709526 h 4884231"/>
                <a:gd name="connsiteX2" fmla="*/ 932184 w 4814598"/>
                <a:gd name="connsiteY2" fmla="*/ 1163171 h 4884231"/>
                <a:gd name="connsiteX3" fmla="*/ 407894 w 4814598"/>
                <a:gd name="connsiteY3" fmla="*/ 1812768 h 4884231"/>
                <a:gd name="connsiteX4" fmla="*/ 220025 w 4814598"/>
                <a:gd name="connsiteY4" fmla="*/ 2558977 h 4884231"/>
                <a:gd name="connsiteX5" fmla="*/ 530204 w 4814598"/>
                <a:gd name="connsiteY5" fmla="*/ 3236995 h 4884231"/>
                <a:gd name="connsiteX6" fmla="*/ 697098 w 4814598"/>
                <a:gd name="connsiteY6" fmla="*/ 3471717 h 4884231"/>
                <a:gd name="connsiteX7" fmla="*/ 1333800 w 4814598"/>
                <a:gd name="connsiteY7" fmla="*/ 4121677 h 4884231"/>
                <a:gd name="connsiteX8" fmla="*/ 2170902 w 4814598"/>
                <a:gd name="connsiteY8" fmla="*/ 4339420 h 4884231"/>
                <a:gd name="connsiteX9" fmla="*/ 2709357 w 4814598"/>
                <a:gd name="connsiteY9" fmla="*/ 4200765 h 4884231"/>
                <a:gd name="connsiteX10" fmla="*/ 3290852 w 4814598"/>
                <a:gd name="connsiteY10" fmla="*/ 3800420 h 4884231"/>
                <a:gd name="connsiteX11" fmla="*/ 3434410 w 4814598"/>
                <a:gd name="connsiteY11" fmla="*/ 3689188 h 4884231"/>
                <a:gd name="connsiteX12" fmla="*/ 4069660 w 4814598"/>
                <a:gd name="connsiteY12" fmla="*/ 3124945 h 4884231"/>
                <a:gd name="connsiteX13" fmla="*/ 4269787 w 4814598"/>
                <a:gd name="connsiteY13" fmla="*/ 2558977 h 4884231"/>
                <a:gd name="connsiteX14" fmla="*/ 3797526 w 4814598"/>
                <a:gd name="connsiteY14" fmla="*/ 1099701 h 4884231"/>
                <a:gd name="connsiteX15" fmla="*/ 3273691 w 4814598"/>
                <a:gd name="connsiteY15" fmla="*/ 695179 h 4884231"/>
                <a:gd name="connsiteX16" fmla="*/ 2550817 w 4814598"/>
                <a:gd name="connsiteY16" fmla="*/ 544811 h 4884231"/>
                <a:gd name="connsiteX17" fmla="*/ 2550817 w 4814598"/>
                <a:gd name="connsiteY17" fmla="*/ 0 h 4884231"/>
                <a:gd name="connsiteX18" fmla="*/ 4814598 w 4814598"/>
                <a:gd name="connsiteY18" fmla="*/ 2558977 h 4884231"/>
                <a:gd name="connsiteX19" fmla="*/ 3626365 w 4814598"/>
                <a:gd name="connsiteY19" fmla="*/ 4229640 h 4884231"/>
                <a:gd name="connsiteX20" fmla="*/ 2170902 w 4814598"/>
                <a:gd name="connsiteY20" fmla="*/ 4884231 h 4884231"/>
                <a:gd name="connsiteX21" fmla="*/ 246267 w 4814598"/>
                <a:gd name="connsiteY21" fmla="*/ 3777538 h 4884231"/>
                <a:gd name="connsiteX22" fmla="*/ 40127 w 4814598"/>
                <a:gd name="connsiteY22" fmla="*/ 3489366 h 4884231"/>
                <a:gd name="connsiteX23" fmla="*/ 0 w 4814598"/>
                <a:gd name="connsiteY23" fmla="*/ 3432245 h 4884231"/>
                <a:gd name="connsiteX24" fmla="*/ 0 w 4814598"/>
                <a:gd name="connsiteY24" fmla="*/ 1432577 h 4884231"/>
                <a:gd name="connsiteX25" fmla="*/ 54624 w 4814598"/>
                <a:gd name="connsiteY25" fmla="*/ 1339196 h 4884231"/>
                <a:gd name="connsiteX26" fmla="*/ 2550817 w 4814598"/>
                <a:gd name="connsiteY26" fmla="*/ 0 h 488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814598" h="4884231">
                  <a:moveTo>
                    <a:pt x="2550817" y="544811"/>
                  </a:moveTo>
                  <a:cubicBezTo>
                    <a:pt x="2270966" y="544811"/>
                    <a:pt x="1974952" y="601744"/>
                    <a:pt x="1694919" y="709526"/>
                  </a:cubicBezTo>
                  <a:cubicBezTo>
                    <a:pt x="1417883" y="816127"/>
                    <a:pt x="1154103" y="973032"/>
                    <a:pt x="932184" y="1163171"/>
                  </a:cubicBezTo>
                  <a:cubicBezTo>
                    <a:pt x="710536" y="1353038"/>
                    <a:pt x="529296" y="1577682"/>
                    <a:pt x="407894" y="1812768"/>
                  </a:cubicBezTo>
                  <a:cubicBezTo>
                    <a:pt x="283223" y="2054210"/>
                    <a:pt x="220025" y="2305277"/>
                    <a:pt x="220025" y="2558977"/>
                  </a:cubicBezTo>
                  <a:cubicBezTo>
                    <a:pt x="220025" y="2801418"/>
                    <a:pt x="315095" y="2942070"/>
                    <a:pt x="530204" y="3236995"/>
                  </a:cubicBezTo>
                  <a:cubicBezTo>
                    <a:pt x="584050" y="3310817"/>
                    <a:pt x="639711" y="3387181"/>
                    <a:pt x="697098" y="3471717"/>
                  </a:cubicBezTo>
                  <a:cubicBezTo>
                    <a:pt x="900040" y="3770818"/>
                    <a:pt x="1108249" y="3983476"/>
                    <a:pt x="1333800" y="4121677"/>
                  </a:cubicBezTo>
                  <a:cubicBezTo>
                    <a:pt x="1572882" y="4268231"/>
                    <a:pt x="1846740" y="4339420"/>
                    <a:pt x="2170902" y="4339420"/>
                  </a:cubicBezTo>
                  <a:cubicBezTo>
                    <a:pt x="2354867" y="4339420"/>
                    <a:pt x="2525938" y="4295381"/>
                    <a:pt x="2709357" y="4200765"/>
                  </a:cubicBezTo>
                  <a:cubicBezTo>
                    <a:pt x="2897680" y="4103607"/>
                    <a:pt x="3084097" y="3961956"/>
                    <a:pt x="3290852" y="3800420"/>
                  </a:cubicBezTo>
                  <a:cubicBezTo>
                    <a:pt x="3339340" y="3762556"/>
                    <a:pt x="3387647" y="3725236"/>
                    <a:pt x="3434410" y="3689188"/>
                  </a:cubicBezTo>
                  <a:cubicBezTo>
                    <a:pt x="3682844" y="3497505"/>
                    <a:pt x="3917476" y="3316446"/>
                    <a:pt x="4069660" y="3124945"/>
                  </a:cubicBezTo>
                  <a:cubicBezTo>
                    <a:pt x="4209948" y="2948426"/>
                    <a:pt x="4269787" y="2779172"/>
                    <a:pt x="4269787" y="2558977"/>
                  </a:cubicBezTo>
                  <a:cubicBezTo>
                    <a:pt x="4269787" y="1980933"/>
                    <a:pt x="4102076" y="1462636"/>
                    <a:pt x="3797526" y="1099701"/>
                  </a:cubicBezTo>
                  <a:cubicBezTo>
                    <a:pt x="3650427" y="924453"/>
                    <a:pt x="3474272" y="788342"/>
                    <a:pt x="3273691" y="695179"/>
                  </a:cubicBezTo>
                  <a:cubicBezTo>
                    <a:pt x="3058944" y="595388"/>
                    <a:pt x="2815686" y="544811"/>
                    <a:pt x="2550817" y="544811"/>
                  </a:cubicBezTo>
                  <a:close/>
                  <a:moveTo>
                    <a:pt x="2550817" y="0"/>
                  </a:moveTo>
                  <a:cubicBezTo>
                    <a:pt x="3970050" y="0"/>
                    <a:pt x="4814598" y="1145647"/>
                    <a:pt x="4814598" y="2558977"/>
                  </a:cubicBezTo>
                  <a:cubicBezTo>
                    <a:pt x="4814598" y="3376738"/>
                    <a:pt x="4225839" y="3761193"/>
                    <a:pt x="3626365" y="4229640"/>
                  </a:cubicBezTo>
                  <a:cubicBezTo>
                    <a:pt x="3189699" y="4570874"/>
                    <a:pt x="2769014" y="4884231"/>
                    <a:pt x="2170902" y="4884231"/>
                  </a:cubicBezTo>
                  <a:cubicBezTo>
                    <a:pt x="1283950" y="4884231"/>
                    <a:pt x="708085" y="4458279"/>
                    <a:pt x="246267" y="3777538"/>
                  </a:cubicBezTo>
                  <a:cubicBezTo>
                    <a:pt x="176985" y="3675432"/>
                    <a:pt x="106654" y="3581344"/>
                    <a:pt x="40127" y="3489366"/>
                  </a:cubicBezTo>
                  <a:lnTo>
                    <a:pt x="0" y="3432245"/>
                  </a:lnTo>
                  <a:lnTo>
                    <a:pt x="0" y="1432577"/>
                  </a:lnTo>
                  <a:lnTo>
                    <a:pt x="54624" y="1339196"/>
                  </a:lnTo>
                  <a:cubicBezTo>
                    <a:pt x="578230" y="541497"/>
                    <a:pt x="1569352" y="0"/>
                    <a:pt x="2550817"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eaLnBrk="1" fontAlgn="auto" hangingPunct="1">
                <a:spcBef>
                  <a:spcPts val="0"/>
                </a:spcBef>
                <a:spcAft>
                  <a:spcPts val="0"/>
                </a:spcAft>
              </a:pPr>
              <a:endParaRPr lang="en-US" sz="1350">
                <a:solidFill>
                  <a:prstClr val="white"/>
                </a:solidFill>
                <a:latin typeface="Aptos" panose="02110004020202020204"/>
              </a:endParaRPr>
            </a:p>
          </p:txBody>
        </p:sp>
        <p:sp>
          <p:nvSpPr>
            <p:cNvPr id="1036" name="Freeform: Shape 1035">
              <a:extLst>
                <a:ext uri="{FF2B5EF4-FFF2-40B4-BE49-F238E27FC236}">
                  <a16:creationId xmlns:a16="http://schemas.microsoft.com/office/drawing/2014/main" id="{2352A8D1-612B-42BB-A925-A3EF53F720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960593"/>
              <a:ext cx="4814598" cy="4884231"/>
            </a:xfrm>
            <a:custGeom>
              <a:avLst/>
              <a:gdLst>
                <a:gd name="connsiteX0" fmla="*/ 2550817 w 4814598"/>
                <a:gd name="connsiteY0" fmla="*/ 454009 h 4884231"/>
                <a:gd name="connsiteX1" fmla="*/ 1662321 w 4814598"/>
                <a:gd name="connsiteY1" fmla="*/ 624807 h 4884231"/>
                <a:gd name="connsiteX2" fmla="*/ 873072 w 4814598"/>
                <a:gd name="connsiteY2" fmla="*/ 1094253 h 4884231"/>
                <a:gd name="connsiteX3" fmla="*/ 327171 w 4814598"/>
                <a:gd name="connsiteY3" fmla="*/ 1771181 h 4884231"/>
                <a:gd name="connsiteX4" fmla="*/ 129223 w 4814598"/>
                <a:gd name="connsiteY4" fmla="*/ 2558977 h 4884231"/>
                <a:gd name="connsiteX5" fmla="*/ 456836 w 4814598"/>
                <a:gd name="connsiteY5" fmla="*/ 3290477 h 4884231"/>
                <a:gd name="connsiteX6" fmla="*/ 621914 w 4814598"/>
                <a:gd name="connsiteY6" fmla="*/ 3522657 h 4884231"/>
                <a:gd name="connsiteX7" fmla="*/ 2170902 w 4814598"/>
                <a:gd name="connsiteY7" fmla="*/ 4430222 h 4884231"/>
                <a:gd name="connsiteX8" fmla="*/ 3346786 w 4814598"/>
                <a:gd name="connsiteY8" fmla="*/ 3871881 h 4884231"/>
                <a:gd name="connsiteX9" fmla="*/ 3489890 w 4814598"/>
                <a:gd name="connsiteY9" fmla="*/ 3761012 h 4884231"/>
                <a:gd name="connsiteX10" fmla="*/ 4140757 w 4814598"/>
                <a:gd name="connsiteY10" fmla="*/ 3181424 h 4884231"/>
                <a:gd name="connsiteX11" fmla="*/ 4360589 w 4814598"/>
                <a:gd name="connsiteY11" fmla="*/ 2558977 h 4884231"/>
                <a:gd name="connsiteX12" fmla="*/ 3867171 w 4814598"/>
                <a:gd name="connsiteY12" fmla="*/ 1041315 h 4884231"/>
                <a:gd name="connsiteX13" fmla="*/ 3312009 w 4814598"/>
                <a:gd name="connsiteY13" fmla="*/ 612822 h 4884231"/>
                <a:gd name="connsiteX14" fmla="*/ 2550817 w 4814598"/>
                <a:gd name="connsiteY14" fmla="*/ 454009 h 4884231"/>
                <a:gd name="connsiteX15" fmla="*/ 2550817 w 4814598"/>
                <a:gd name="connsiteY15" fmla="*/ 0 h 4884231"/>
                <a:gd name="connsiteX16" fmla="*/ 4814598 w 4814598"/>
                <a:gd name="connsiteY16" fmla="*/ 2558977 h 4884231"/>
                <a:gd name="connsiteX17" fmla="*/ 3626365 w 4814598"/>
                <a:gd name="connsiteY17" fmla="*/ 4229640 h 4884231"/>
                <a:gd name="connsiteX18" fmla="*/ 2170902 w 4814598"/>
                <a:gd name="connsiteY18" fmla="*/ 4884231 h 4884231"/>
                <a:gd name="connsiteX19" fmla="*/ 246267 w 4814598"/>
                <a:gd name="connsiteY19" fmla="*/ 3777538 h 4884231"/>
                <a:gd name="connsiteX20" fmla="*/ 40127 w 4814598"/>
                <a:gd name="connsiteY20" fmla="*/ 3489366 h 4884231"/>
                <a:gd name="connsiteX21" fmla="*/ 0 w 4814598"/>
                <a:gd name="connsiteY21" fmla="*/ 3432245 h 4884231"/>
                <a:gd name="connsiteX22" fmla="*/ 0 w 4814598"/>
                <a:gd name="connsiteY22" fmla="*/ 1432577 h 4884231"/>
                <a:gd name="connsiteX23" fmla="*/ 54624 w 4814598"/>
                <a:gd name="connsiteY23" fmla="*/ 1339196 h 4884231"/>
                <a:gd name="connsiteX24" fmla="*/ 2550817 w 4814598"/>
                <a:gd name="connsiteY24" fmla="*/ 0 h 488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814598" h="4884231">
                  <a:moveTo>
                    <a:pt x="2550817" y="454009"/>
                  </a:moveTo>
                  <a:cubicBezTo>
                    <a:pt x="2255802" y="454009"/>
                    <a:pt x="1956792" y="511396"/>
                    <a:pt x="1662321" y="624807"/>
                  </a:cubicBezTo>
                  <a:cubicBezTo>
                    <a:pt x="1375660" y="735041"/>
                    <a:pt x="1102800" y="897394"/>
                    <a:pt x="873072" y="1094253"/>
                  </a:cubicBezTo>
                  <a:cubicBezTo>
                    <a:pt x="639348" y="1294471"/>
                    <a:pt x="455656" y="1522293"/>
                    <a:pt x="327171" y="1771181"/>
                  </a:cubicBezTo>
                  <a:cubicBezTo>
                    <a:pt x="195872" y="2025607"/>
                    <a:pt x="129223" y="2290658"/>
                    <a:pt x="129223" y="2558977"/>
                  </a:cubicBezTo>
                  <a:cubicBezTo>
                    <a:pt x="129223" y="2829294"/>
                    <a:pt x="235552" y="2987108"/>
                    <a:pt x="456836" y="3290477"/>
                  </a:cubicBezTo>
                  <a:cubicBezTo>
                    <a:pt x="510228" y="3363663"/>
                    <a:pt x="565435" y="3439392"/>
                    <a:pt x="621914" y="3522657"/>
                  </a:cubicBezTo>
                  <a:cubicBezTo>
                    <a:pt x="1053495" y="4158815"/>
                    <a:pt x="1516766" y="4430222"/>
                    <a:pt x="2170902" y="4430222"/>
                  </a:cubicBezTo>
                  <a:cubicBezTo>
                    <a:pt x="2600213" y="4430222"/>
                    <a:pt x="2915205" y="4209119"/>
                    <a:pt x="3346786" y="3871881"/>
                  </a:cubicBezTo>
                  <a:cubicBezTo>
                    <a:pt x="3395002" y="3834198"/>
                    <a:pt x="3443218" y="3796969"/>
                    <a:pt x="3489890" y="3761012"/>
                  </a:cubicBezTo>
                  <a:cubicBezTo>
                    <a:pt x="3742864" y="3565879"/>
                    <a:pt x="3981763" y="3381551"/>
                    <a:pt x="4140757" y="3181424"/>
                  </a:cubicBezTo>
                  <a:cubicBezTo>
                    <a:pt x="4292760" y="2990104"/>
                    <a:pt x="4360589" y="2798149"/>
                    <a:pt x="4360589" y="2558977"/>
                  </a:cubicBezTo>
                  <a:cubicBezTo>
                    <a:pt x="4360589" y="1959594"/>
                    <a:pt x="4185341" y="1420595"/>
                    <a:pt x="3867171" y="1041315"/>
                  </a:cubicBezTo>
                  <a:cubicBezTo>
                    <a:pt x="3711446" y="855807"/>
                    <a:pt x="3524667" y="711614"/>
                    <a:pt x="3312009" y="612822"/>
                  </a:cubicBezTo>
                  <a:cubicBezTo>
                    <a:pt x="3085095" y="507491"/>
                    <a:pt x="2829034" y="454009"/>
                    <a:pt x="2550817" y="454009"/>
                  </a:cubicBezTo>
                  <a:close/>
                  <a:moveTo>
                    <a:pt x="2550817" y="0"/>
                  </a:moveTo>
                  <a:cubicBezTo>
                    <a:pt x="3970050" y="0"/>
                    <a:pt x="4814598" y="1145647"/>
                    <a:pt x="4814598" y="2558977"/>
                  </a:cubicBezTo>
                  <a:cubicBezTo>
                    <a:pt x="4814598" y="3376738"/>
                    <a:pt x="4225839" y="3761193"/>
                    <a:pt x="3626365" y="4229640"/>
                  </a:cubicBezTo>
                  <a:cubicBezTo>
                    <a:pt x="3189699" y="4570874"/>
                    <a:pt x="2769014" y="4884231"/>
                    <a:pt x="2170902" y="4884231"/>
                  </a:cubicBezTo>
                  <a:cubicBezTo>
                    <a:pt x="1283950" y="4884231"/>
                    <a:pt x="708085" y="4458279"/>
                    <a:pt x="246267" y="3777538"/>
                  </a:cubicBezTo>
                  <a:cubicBezTo>
                    <a:pt x="176985" y="3675432"/>
                    <a:pt x="106654" y="3581344"/>
                    <a:pt x="40127" y="3489366"/>
                  </a:cubicBezTo>
                  <a:lnTo>
                    <a:pt x="0" y="3432245"/>
                  </a:lnTo>
                  <a:lnTo>
                    <a:pt x="0" y="1432577"/>
                  </a:lnTo>
                  <a:lnTo>
                    <a:pt x="54624" y="1339196"/>
                  </a:lnTo>
                  <a:cubicBezTo>
                    <a:pt x="578230" y="541497"/>
                    <a:pt x="1569352" y="0"/>
                    <a:pt x="2550817"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eaLnBrk="1" fontAlgn="auto" hangingPunct="1">
                <a:spcBef>
                  <a:spcPts val="0"/>
                </a:spcBef>
                <a:spcAft>
                  <a:spcPts val="0"/>
                </a:spcAft>
              </a:pPr>
              <a:endParaRPr lang="en-US" sz="1350">
                <a:solidFill>
                  <a:prstClr val="white"/>
                </a:solidFill>
                <a:latin typeface="Aptos" panose="02110004020202020204"/>
              </a:endParaRPr>
            </a:p>
          </p:txBody>
        </p:sp>
        <p:sp useBgFill="1">
          <p:nvSpPr>
            <p:cNvPr id="1037" name="Freeform: Shape 1036">
              <a:extLst>
                <a:ext uri="{FF2B5EF4-FFF2-40B4-BE49-F238E27FC236}">
                  <a16:creationId xmlns:a16="http://schemas.microsoft.com/office/drawing/2014/main" id="{0858A699-36FD-4E40-A79C-7B11883C91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96695"/>
              <a:ext cx="4850918" cy="5212025"/>
            </a:xfrm>
            <a:custGeom>
              <a:avLst/>
              <a:gdLst>
                <a:gd name="connsiteX0" fmla="*/ 2244906 w 4850918"/>
                <a:gd name="connsiteY0" fmla="*/ 0 h 5212025"/>
                <a:gd name="connsiteX1" fmla="*/ 4850918 w 4850918"/>
                <a:gd name="connsiteY1" fmla="*/ 2606013 h 5212025"/>
                <a:gd name="connsiteX2" fmla="*/ 2244906 w 4850918"/>
                <a:gd name="connsiteY2" fmla="*/ 5212025 h 5212025"/>
                <a:gd name="connsiteX3" fmla="*/ 83949 w 4850918"/>
                <a:gd name="connsiteY3" fmla="*/ 4063077 h 5212025"/>
                <a:gd name="connsiteX4" fmla="*/ 0 w 4850918"/>
                <a:gd name="connsiteY4" fmla="*/ 3924890 h 5212025"/>
                <a:gd name="connsiteX5" fmla="*/ 0 w 4850918"/>
                <a:gd name="connsiteY5" fmla="*/ 3598606 h 5212025"/>
                <a:gd name="connsiteX6" fmla="*/ 15357 w 4850918"/>
                <a:gd name="connsiteY6" fmla="*/ 3619452 h 5212025"/>
                <a:gd name="connsiteX7" fmla="*/ 107340 w 4850918"/>
                <a:gd name="connsiteY7" fmla="*/ 3738402 h 5212025"/>
                <a:gd name="connsiteX8" fmla="*/ 168177 w 4850918"/>
                <a:gd name="connsiteY8" fmla="*/ 3816401 h 5212025"/>
                <a:gd name="connsiteX9" fmla="*/ 245086 w 4850918"/>
                <a:gd name="connsiteY9" fmla="*/ 3916919 h 5212025"/>
                <a:gd name="connsiteX10" fmla="*/ 284403 w 4850918"/>
                <a:gd name="connsiteY10" fmla="*/ 3970310 h 5212025"/>
                <a:gd name="connsiteX11" fmla="*/ 319634 w 4850918"/>
                <a:gd name="connsiteY11" fmla="*/ 4018253 h 5212025"/>
                <a:gd name="connsiteX12" fmla="*/ 319816 w 4850918"/>
                <a:gd name="connsiteY12" fmla="*/ 4018435 h 5212025"/>
                <a:gd name="connsiteX13" fmla="*/ 319998 w 4850918"/>
                <a:gd name="connsiteY13" fmla="*/ 4018617 h 5212025"/>
                <a:gd name="connsiteX14" fmla="*/ 381652 w 4850918"/>
                <a:gd name="connsiteY14" fmla="*/ 4099884 h 5212025"/>
                <a:gd name="connsiteX15" fmla="*/ 393547 w 4850918"/>
                <a:gd name="connsiteY15" fmla="*/ 4115230 h 5212025"/>
                <a:gd name="connsiteX16" fmla="*/ 399540 w 4850918"/>
                <a:gd name="connsiteY16" fmla="*/ 4122676 h 5212025"/>
                <a:gd name="connsiteX17" fmla="*/ 470547 w 4850918"/>
                <a:gd name="connsiteY17" fmla="*/ 4208756 h 5212025"/>
                <a:gd name="connsiteX18" fmla="*/ 633445 w 4850918"/>
                <a:gd name="connsiteY18" fmla="*/ 4384730 h 5212025"/>
                <a:gd name="connsiteX19" fmla="*/ 997833 w 4850918"/>
                <a:gd name="connsiteY19" fmla="*/ 4677384 h 5212025"/>
                <a:gd name="connsiteX20" fmla="*/ 1198505 w 4850918"/>
                <a:gd name="connsiteY20" fmla="*/ 4786982 h 5212025"/>
                <a:gd name="connsiteX21" fmla="*/ 1198687 w 4850918"/>
                <a:gd name="connsiteY21" fmla="*/ 4787073 h 5212025"/>
                <a:gd name="connsiteX22" fmla="*/ 1198869 w 4850918"/>
                <a:gd name="connsiteY22" fmla="*/ 4787164 h 5212025"/>
                <a:gd name="connsiteX23" fmla="*/ 1410709 w 4850918"/>
                <a:gd name="connsiteY23" fmla="*/ 4869975 h 5212025"/>
                <a:gd name="connsiteX24" fmla="*/ 1631902 w 4850918"/>
                <a:gd name="connsiteY24" fmla="*/ 4927271 h 5212025"/>
                <a:gd name="connsiteX25" fmla="*/ 1744134 w 4850918"/>
                <a:gd name="connsiteY25" fmla="*/ 4946157 h 5212025"/>
                <a:gd name="connsiteX26" fmla="*/ 1856819 w 4850918"/>
                <a:gd name="connsiteY26" fmla="*/ 4958961 h 5212025"/>
                <a:gd name="connsiteX27" fmla="*/ 2090089 w 4850918"/>
                <a:gd name="connsiteY27" fmla="*/ 4969130 h 5212025"/>
                <a:gd name="connsiteX28" fmla="*/ 2101802 w 4850918"/>
                <a:gd name="connsiteY28" fmla="*/ 4969130 h 5212025"/>
                <a:gd name="connsiteX29" fmla="*/ 2117238 w 4850918"/>
                <a:gd name="connsiteY29" fmla="*/ 4969221 h 5212025"/>
                <a:gd name="connsiteX30" fmla="*/ 2147294 w 4850918"/>
                <a:gd name="connsiteY30" fmla="*/ 4968767 h 5212025"/>
                <a:gd name="connsiteX31" fmla="*/ 2147566 w 4850918"/>
                <a:gd name="connsiteY31" fmla="*/ 4968767 h 5212025"/>
                <a:gd name="connsiteX32" fmla="*/ 2147838 w 4850918"/>
                <a:gd name="connsiteY32" fmla="*/ 4968767 h 5212025"/>
                <a:gd name="connsiteX33" fmla="*/ 2176078 w 4850918"/>
                <a:gd name="connsiteY33" fmla="*/ 4968041 h 5212025"/>
                <a:gd name="connsiteX34" fmla="*/ 2204499 w 4850918"/>
                <a:gd name="connsiteY34" fmla="*/ 4966588 h 5212025"/>
                <a:gd name="connsiteX35" fmla="*/ 2315822 w 4850918"/>
                <a:gd name="connsiteY35" fmla="*/ 4956872 h 5212025"/>
                <a:gd name="connsiteX36" fmla="*/ 2746222 w 4850918"/>
                <a:gd name="connsiteY36" fmla="*/ 4840555 h 5212025"/>
                <a:gd name="connsiteX37" fmla="*/ 2950617 w 4850918"/>
                <a:gd name="connsiteY37" fmla="*/ 4739220 h 5212025"/>
                <a:gd name="connsiteX38" fmla="*/ 3148929 w 4850918"/>
                <a:gd name="connsiteY38" fmla="*/ 4615367 h 5212025"/>
                <a:gd name="connsiteX39" fmla="*/ 3342791 w 4850918"/>
                <a:gd name="connsiteY39" fmla="*/ 4474533 h 5212025"/>
                <a:gd name="connsiteX40" fmla="*/ 3438496 w 4850918"/>
                <a:gd name="connsiteY40" fmla="*/ 4399894 h 5212025"/>
                <a:gd name="connsiteX41" fmla="*/ 3536108 w 4850918"/>
                <a:gd name="connsiteY41" fmla="*/ 4321804 h 5212025"/>
                <a:gd name="connsiteX42" fmla="*/ 3700641 w 4850918"/>
                <a:gd name="connsiteY42" fmla="*/ 4192956 h 5212025"/>
                <a:gd name="connsiteX43" fmla="*/ 3927282 w 4850918"/>
                <a:gd name="connsiteY43" fmla="*/ 4014258 h 5212025"/>
                <a:gd name="connsiteX44" fmla="*/ 4279230 w 4850918"/>
                <a:gd name="connsiteY44" fmla="*/ 3693909 h 5212025"/>
                <a:gd name="connsiteX45" fmla="*/ 4424785 w 4850918"/>
                <a:gd name="connsiteY45" fmla="*/ 3517209 h 5212025"/>
                <a:gd name="connsiteX46" fmla="*/ 4539922 w 4850918"/>
                <a:gd name="connsiteY46" fmla="*/ 3324800 h 5212025"/>
                <a:gd name="connsiteX47" fmla="*/ 4660234 w 4850918"/>
                <a:gd name="connsiteY47" fmla="*/ 2893945 h 5212025"/>
                <a:gd name="connsiteX48" fmla="*/ 4667045 w 4850918"/>
                <a:gd name="connsiteY48" fmla="*/ 2779081 h 5212025"/>
                <a:gd name="connsiteX49" fmla="*/ 4667135 w 4850918"/>
                <a:gd name="connsiteY49" fmla="*/ 2774632 h 5212025"/>
                <a:gd name="connsiteX50" fmla="*/ 4667408 w 4850918"/>
                <a:gd name="connsiteY50" fmla="*/ 2719787 h 5212025"/>
                <a:gd name="connsiteX51" fmla="*/ 4667317 w 4850918"/>
                <a:gd name="connsiteY51" fmla="*/ 2702444 h 5212025"/>
                <a:gd name="connsiteX52" fmla="*/ 4666772 w 4850918"/>
                <a:gd name="connsiteY52" fmla="*/ 2658950 h 5212025"/>
                <a:gd name="connsiteX53" fmla="*/ 4654787 w 4850918"/>
                <a:gd name="connsiteY53" fmla="*/ 2416691 h 5212025"/>
                <a:gd name="connsiteX54" fmla="*/ 4581781 w 4850918"/>
                <a:gd name="connsiteY54" fmla="*/ 1936985 h 5212025"/>
                <a:gd name="connsiteX55" fmla="*/ 4435046 w 4850918"/>
                <a:gd name="connsiteY55" fmla="*/ 1474894 h 5212025"/>
                <a:gd name="connsiteX56" fmla="*/ 4386104 w 4850918"/>
                <a:gd name="connsiteY56" fmla="*/ 1364116 h 5212025"/>
                <a:gd name="connsiteX57" fmla="*/ 4331623 w 4850918"/>
                <a:gd name="connsiteY57" fmla="*/ 1255698 h 5212025"/>
                <a:gd name="connsiteX58" fmla="*/ 4206861 w 4850918"/>
                <a:gd name="connsiteY58" fmla="*/ 1048216 h 5212025"/>
                <a:gd name="connsiteX59" fmla="*/ 3895592 w 4850918"/>
                <a:gd name="connsiteY59" fmla="*/ 681922 h 5212025"/>
                <a:gd name="connsiteX60" fmla="*/ 3710356 w 4850918"/>
                <a:gd name="connsiteY60" fmla="*/ 530192 h 5212025"/>
                <a:gd name="connsiteX61" fmla="*/ 3507777 w 4850918"/>
                <a:gd name="connsiteY61" fmla="*/ 403705 h 5212025"/>
                <a:gd name="connsiteX62" fmla="*/ 3065936 w 4850918"/>
                <a:gd name="connsiteY62" fmla="*/ 232543 h 5212025"/>
                <a:gd name="connsiteX63" fmla="*/ 2834573 w 4850918"/>
                <a:gd name="connsiteY63" fmla="*/ 187233 h 5212025"/>
                <a:gd name="connsiteX64" fmla="*/ 2601212 w 4850918"/>
                <a:gd name="connsiteY64" fmla="*/ 166894 h 5212025"/>
                <a:gd name="connsiteX65" fmla="*/ 2499332 w 4850918"/>
                <a:gd name="connsiteY65" fmla="*/ 164715 h 5212025"/>
                <a:gd name="connsiteX66" fmla="*/ 2131857 w 4850918"/>
                <a:gd name="connsiteY66" fmla="*/ 192046 h 5212025"/>
                <a:gd name="connsiteX67" fmla="*/ 1901130 w 4850918"/>
                <a:gd name="connsiteY67" fmla="*/ 237084 h 5212025"/>
                <a:gd name="connsiteX68" fmla="*/ 1674579 w 4850918"/>
                <a:gd name="connsiteY68" fmla="*/ 301553 h 5212025"/>
                <a:gd name="connsiteX69" fmla="*/ 1453477 w 4850918"/>
                <a:gd name="connsiteY69" fmla="*/ 383819 h 5212025"/>
                <a:gd name="connsiteX70" fmla="*/ 1238821 w 4850918"/>
                <a:gd name="connsiteY70" fmla="*/ 483338 h 5212025"/>
                <a:gd name="connsiteX71" fmla="*/ 831666 w 4850918"/>
                <a:gd name="connsiteY71" fmla="*/ 727777 h 5212025"/>
                <a:gd name="connsiteX72" fmla="*/ 735416 w 4850918"/>
                <a:gd name="connsiteY72" fmla="*/ 798148 h 5212025"/>
                <a:gd name="connsiteX73" fmla="*/ 735234 w 4850918"/>
                <a:gd name="connsiteY73" fmla="*/ 798330 h 5212025"/>
                <a:gd name="connsiteX74" fmla="*/ 735053 w 4850918"/>
                <a:gd name="connsiteY74" fmla="*/ 798511 h 5212025"/>
                <a:gd name="connsiteX75" fmla="*/ 695554 w 4850918"/>
                <a:gd name="connsiteY75" fmla="*/ 828748 h 5212025"/>
                <a:gd name="connsiteX76" fmla="*/ 687563 w 4850918"/>
                <a:gd name="connsiteY76" fmla="*/ 835014 h 5212025"/>
                <a:gd name="connsiteX77" fmla="*/ 641254 w 4850918"/>
                <a:gd name="connsiteY77" fmla="*/ 871970 h 5212025"/>
                <a:gd name="connsiteX78" fmla="*/ 461013 w 4850918"/>
                <a:gd name="connsiteY78" fmla="*/ 1030147 h 5212025"/>
                <a:gd name="connsiteX79" fmla="*/ 139938 w 4850918"/>
                <a:gd name="connsiteY79" fmla="*/ 1388360 h 5212025"/>
                <a:gd name="connsiteX80" fmla="*/ 3281 w 4850918"/>
                <a:gd name="connsiteY80" fmla="*/ 1587670 h 5212025"/>
                <a:gd name="connsiteX81" fmla="*/ 0 w 4850918"/>
                <a:gd name="connsiteY81" fmla="*/ 1593348 h 5212025"/>
                <a:gd name="connsiteX82" fmla="*/ 0 w 4850918"/>
                <a:gd name="connsiteY82" fmla="*/ 1287136 h 5212025"/>
                <a:gd name="connsiteX83" fmla="*/ 83949 w 4850918"/>
                <a:gd name="connsiteY83" fmla="*/ 1148949 h 5212025"/>
                <a:gd name="connsiteX84" fmla="*/ 2244906 w 4850918"/>
                <a:gd name="connsiteY84" fmla="*/ 0 h 521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4850918" h="5212025">
                  <a:moveTo>
                    <a:pt x="2244906" y="0"/>
                  </a:moveTo>
                  <a:cubicBezTo>
                    <a:pt x="3684206" y="0"/>
                    <a:pt x="4850918" y="1166713"/>
                    <a:pt x="4850918" y="2606013"/>
                  </a:cubicBezTo>
                  <a:cubicBezTo>
                    <a:pt x="4850918" y="4045313"/>
                    <a:pt x="3684206" y="5212025"/>
                    <a:pt x="2244906" y="5212025"/>
                  </a:cubicBezTo>
                  <a:cubicBezTo>
                    <a:pt x="1345344" y="5212025"/>
                    <a:pt x="552260" y="4756278"/>
                    <a:pt x="83949" y="4063077"/>
                  </a:cubicBezTo>
                  <a:lnTo>
                    <a:pt x="0" y="3924890"/>
                  </a:lnTo>
                  <a:lnTo>
                    <a:pt x="0" y="3598606"/>
                  </a:lnTo>
                  <a:lnTo>
                    <a:pt x="15357" y="3619452"/>
                  </a:lnTo>
                  <a:cubicBezTo>
                    <a:pt x="45413" y="3659314"/>
                    <a:pt x="76921" y="3699539"/>
                    <a:pt x="107340" y="3738402"/>
                  </a:cubicBezTo>
                  <a:cubicBezTo>
                    <a:pt x="127316" y="3763917"/>
                    <a:pt x="148019" y="3790250"/>
                    <a:pt x="168177" y="3816401"/>
                  </a:cubicBezTo>
                  <a:cubicBezTo>
                    <a:pt x="189334" y="3843732"/>
                    <a:pt x="217210" y="3879781"/>
                    <a:pt x="245086" y="3916919"/>
                  </a:cubicBezTo>
                  <a:cubicBezTo>
                    <a:pt x="258343" y="3934443"/>
                    <a:pt x="271600" y="3952695"/>
                    <a:pt x="284403" y="3970310"/>
                  </a:cubicBezTo>
                  <a:cubicBezTo>
                    <a:pt x="296571" y="3987018"/>
                    <a:pt x="308102" y="4002908"/>
                    <a:pt x="319634" y="4018253"/>
                  </a:cubicBezTo>
                  <a:lnTo>
                    <a:pt x="319816" y="4018435"/>
                  </a:lnTo>
                  <a:lnTo>
                    <a:pt x="319998" y="4018617"/>
                  </a:lnTo>
                  <a:cubicBezTo>
                    <a:pt x="339883" y="4045948"/>
                    <a:pt x="361131" y="4073370"/>
                    <a:pt x="381652" y="4099884"/>
                  </a:cubicBezTo>
                  <a:lnTo>
                    <a:pt x="393547" y="4115230"/>
                  </a:lnTo>
                  <a:lnTo>
                    <a:pt x="399540" y="4122676"/>
                  </a:lnTo>
                  <a:cubicBezTo>
                    <a:pt x="422604" y="4151187"/>
                    <a:pt x="446303" y="4180698"/>
                    <a:pt x="470547" y="4208756"/>
                  </a:cubicBezTo>
                  <a:cubicBezTo>
                    <a:pt x="523848" y="4271228"/>
                    <a:pt x="578692" y="4330430"/>
                    <a:pt x="633445" y="4384730"/>
                  </a:cubicBezTo>
                  <a:cubicBezTo>
                    <a:pt x="750035" y="4499776"/>
                    <a:pt x="872708" y="4598296"/>
                    <a:pt x="997833" y="4677384"/>
                  </a:cubicBezTo>
                  <a:cubicBezTo>
                    <a:pt x="1068659" y="4721786"/>
                    <a:pt x="1134218" y="4757653"/>
                    <a:pt x="1198505" y="4786982"/>
                  </a:cubicBezTo>
                  <a:lnTo>
                    <a:pt x="1198687" y="4787073"/>
                  </a:lnTo>
                  <a:lnTo>
                    <a:pt x="1198869" y="4787164"/>
                  </a:lnTo>
                  <a:cubicBezTo>
                    <a:pt x="1264246" y="4817945"/>
                    <a:pt x="1335525" y="4845821"/>
                    <a:pt x="1410709" y="4869975"/>
                  </a:cubicBezTo>
                  <a:cubicBezTo>
                    <a:pt x="1479900" y="4892221"/>
                    <a:pt x="1554358" y="4911562"/>
                    <a:pt x="1631902" y="4927271"/>
                  </a:cubicBezTo>
                  <a:cubicBezTo>
                    <a:pt x="1667588" y="4934353"/>
                    <a:pt x="1705452" y="4940709"/>
                    <a:pt x="1744134" y="4946157"/>
                  </a:cubicBezTo>
                  <a:cubicBezTo>
                    <a:pt x="1780454" y="4951243"/>
                    <a:pt x="1818409" y="4955510"/>
                    <a:pt x="1856819" y="4958961"/>
                  </a:cubicBezTo>
                  <a:cubicBezTo>
                    <a:pt x="1930277" y="4965680"/>
                    <a:pt x="2006551" y="4968949"/>
                    <a:pt x="2090089" y="4969130"/>
                  </a:cubicBezTo>
                  <a:lnTo>
                    <a:pt x="2101802" y="4969130"/>
                  </a:lnTo>
                  <a:cubicBezTo>
                    <a:pt x="2106978" y="4969221"/>
                    <a:pt x="2112063" y="4969221"/>
                    <a:pt x="2117238" y="4969221"/>
                  </a:cubicBezTo>
                  <a:cubicBezTo>
                    <a:pt x="2129678" y="4969221"/>
                    <a:pt x="2138940" y="4969130"/>
                    <a:pt x="2147294" y="4968767"/>
                  </a:cubicBezTo>
                  <a:lnTo>
                    <a:pt x="2147566" y="4968767"/>
                  </a:lnTo>
                  <a:lnTo>
                    <a:pt x="2147838" y="4968767"/>
                  </a:lnTo>
                  <a:lnTo>
                    <a:pt x="2176078" y="4968041"/>
                  </a:lnTo>
                  <a:lnTo>
                    <a:pt x="2204499" y="4966588"/>
                  </a:lnTo>
                  <a:cubicBezTo>
                    <a:pt x="2236824" y="4965135"/>
                    <a:pt x="2271238" y="4962138"/>
                    <a:pt x="2315822" y="4956872"/>
                  </a:cubicBezTo>
                  <a:cubicBezTo>
                    <a:pt x="2460651" y="4939166"/>
                    <a:pt x="2605480" y="4900030"/>
                    <a:pt x="2746222" y="4840555"/>
                  </a:cubicBezTo>
                  <a:cubicBezTo>
                    <a:pt x="2810783" y="4813587"/>
                    <a:pt x="2877613" y="4780444"/>
                    <a:pt x="2950617" y="4739220"/>
                  </a:cubicBezTo>
                  <a:cubicBezTo>
                    <a:pt x="3013452" y="4703989"/>
                    <a:pt x="3078285" y="4663492"/>
                    <a:pt x="3148929" y="4615367"/>
                  </a:cubicBezTo>
                  <a:cubicBezTo>
                    <a:pt x="3207042" y="4575777"/>
                    <a:pt x="3268696" y="4531012"/>
                    <a:pt x="3342791" y="4474533"/>
                  </a:cubicBezTo>
                  <a:cubicBezTo>
                    <a:pt x="3375298" y="4449835"/>
                    <a:pt x="3408077" y="4423956"/>
                    <a:pt x="3438496" y="4399894"/>
                  </a:cubicBezTo>
                  <a:lnTo>
                    <a:pt x="3536108" y="4321804"/>
                  </a:lnTo>
                  <a:cubicBezTo>
                    <a:pt x="3591043" y="4278219"/>
                    <a:pt x="3646795" y="4234907"/>
                    <a:pt x="3700641" y="4192956"/>
                  </a:cubicBezTo>
                  <a:cubicBezTo>
                    <a:pt x="3775643" y="4134571"/>
                    <a:pt x="3853279" y="4074187"/>
                    <a:pt x="3927282" y="4014258"/>
                  </a:cubicBezTo>
                  <a:cubicBezTo>
                    <a:pt x="4077741" y="3892493"/>
                    <a:pt x="4186340" y="3793610"/>
                    <a:pt x="4279230" y="3693909"/>
                  </a:cubicBezTo>
                  <a:cubicBezTo>
                    <a:pt x="4335800" y="3632800"/>
                    <a:pt x="4383471" y="3574959"/>
                    <a:pt x="4424785" y="3517209"/>
                  </a:cubicBezTo>
                  <a:cubicBezTo>
                    <a:pt x="4471367" y="3451559"/>
                    <a:pt x="4508959" y="3388725"/>
                    <a:pt x="4539922" y="3324800"/>
                  </a:cubicBezTo>
                  <a:cubicBezTo>
                    <a:pt x="4604664" y="3192774"/>
                    <a:pt x="4645162" y="3047763"/>
                    <a:pt x="4660234" y="2893945"/>
                  </a:cubicBezTo>
                  <a:cubicBezTo>
                    <a:pt x="4663776" y="2857443"/>
                    <a:pt x="4666046" y="2818671"/>
                    <a:pt x="4667045" y="2779081"/>
                  </a:cubicBezTo>
                  <a:lnTo>
                    <a:pt x="4667135" y="2774632"/>
                  </a:lnTo>
                  <a:cubicBezTo>
                    <a:pt x="4667408" y="2756834"/>
                    <a:pt x="4667680" y="2738583"/>
                    <a:pt x="4667408" y="2719787"/>
                  </a:cubicBezTo>
                  <a:cubicBezTo>
                    <a:pt x="4667408" y="2713976"/>
                    <a:pt x="4667317" y="2708256"/>
                    <a:pt x="4667317" y="2702444"/>
                  </a:cubicBezTo>
                  <a:cubicBezTo>
                    <a:pt x="4667317" y="2688188"/>
                    <a:pt x="4667226" y="2673569"/>
                    <a:pt x="4666772" y="2658950"/>
                  </a:cubicBezTo>
                  <a:cubicBezTo>
                    <a:pt x="4665228" y="2576139"/>
                    <a:pt x="4661142" y="2494599"/>
                    <a:pt x="4654787" y="2416691"/>
                  </a:cubicBezTo>
                  <a:cubicBezTo>
                    <a:pt x="4640531" y="2247618"/>
                    <a:pt x="4616014" y="2086263"/>
                    <a:pt x="4581781" y="1936985"/>
                  </a:cubicBezTo>
                  <a:cubicBezTo>
                    <a:pt x="4544280" y="1773814"/>
                    <a:pt x="4494884" y="1618361"/>
                    <a:pt x="4435046" y="1474894"/>
                  </a:cubicBezTo>
                  <a:cubicBezTo>
                    <a:pt x="4419519" y="1437484"/>
                    <a:pt x="4402993" y="1400164"/>
                    <a:pt x="4386104" y="1364116"/>
                  </a:cubicBezTo>
                  <a:cubicBezTo>
                    <a:pt x="4369578" y="1329248"/>
                    <a:pt x="4351236" y="1292837"/>
                    <a:pt x="4331623" y="1255698"/>
                  </a:cubicBezTo>
                  <a:cubicBezTo>
                    <a:pt x="4294757" y="1186054"/>
                    <a:pt x="4252988" y="1116318"/>
                    <a:pt x="4206861" y="1048216"/>
                  </a:cubicBezTo>
                  <a:cubicBezTo>
                    <a:pt x="4117058" y="913920"/>
                    <a:pt x="4012273" y="790612"/>
                    <a:pt x="3895592" y="681922"/>
                  </a:cubicBezTo>
                  <a:cubicBezTo>
                    <a:pt x="3836662" y="627441"/>
                    <a:pt x="3774281" y="576319"/>
                    <a:pt x="3710356" y="530192"/>
                  </a:cubicBezTo>
                  <a:cubicBezTo>
                    <a:pt x="3642437" y="481795"/>
                    <a:pt x="3574335" y="439299"/>
                    <a:pt x="3507777" y="403705"/>
                  </a:cubicBezTo>
                  <a:cubicBezTo>
                    <a:pt x="3371575" y="329974"/>
                    <a:pt x="3222932" y="272406"/>
                    <a:pt x="3065936" y="232543"/>
                  </a:cubicBezTo>
                  <a:cubicBezTo>
                    <a:pt x="2990933" y="213475"/>
                    <a:pt x="2913116" y="198220"/>
                    <a:pt x="2834573" y="187233"/>
                  </a:cubicBezTo>
                  <a:cubicBezTo>
                    <a:pt x="2758208" y="176610"/>
                    <a:pt x="2679756" y="169799"/>
                    <a:pt x="2601212" y="166894"/>
                  </a:cubicBezTo>
                  <a:cubicBezTo>
                    <a:pt x="2567434" y="165441"/>
                    <a:pt x="2533201" y="164715"/>
                    <a:pt x="2499332" y="164715"/>
                  </a:cubicBezTo>
                  <a:cubicBezTo>
                    <a:pt x="2378294" y="164715"/>
                    <a:pt x="2254531" y="173886"/>
                    <a:pt x="2131857" y="192046"/>
                  </a:cubicBezTo>
                  <a:cubicBezTo>
                    <a:pt x="2052043" y="204304"/>
                    <a:pt x="1974407" y="219468"/>
                    <a:pt x="1901130" y="237084"/>
                  </a:cubicBezTo>
                  <a:cubicBezTo>
                    <a:pt x="1822314" y="256334"/>
                    <a:pt x="1746040" y="278035"/>
                    <a:pt x="1674579" y="301553"/>
                  </a:cubicBezTo>
                  <a:cubicBezTo>
                    <a:pt x="1599849" y="326069"/>
                    <a:pt x="1525483" y="353764"/>
                    <a:pt x="1453477" y="383819"/>
                  </a:cubicBezTo>
                  <a:cubicBezTo>
                    <a:pt x="1381199" y="414147"/>
                    <a:pt x="1309011" y="447653"/>
                    <a:pt x="1238821" y="483338"/>
                  </a:cubicBezTo>
                  <a:cubicBezTo>
                    <a:pt x="1097715" y="555162"/>
                    <a:pt x="960695" y="637338"/>
                    <a:pt x="831666" y="727777"/>
                  </a:cubicBezTo>
                  <a:cubicBezTo>
                    <a:pt x="805061" y="746573"/>
                    <a:pt x="770102" y="771543"/>
                    <a:pt x="735416" y="798148"/>
                  </a:cubicBezTo>
                  <a:lnTo>
                    <a:pt x="735234" y="798330"/>
                  </a:lnTo>
                  <a:lnTo>
                    <a:pt x="735053" y="798511"/>
                  </a:lnTo>
                  <a:cubicBezTo>
                    <a:pt x="721796" y="808318"/>
                    <a:pt x="708448" y="818669"/>
                    <a:pt x="695554" y="828748"/>
                  </a:cubicBezTo>
                  <a:lnTo>
                    <a:pt x="687563" y="835014"/>
                  </a:lnTo>
                  <a:cubicBezTo>
                    <a:pt x="670765" y="847817"/>
                    <a:pt x="654784" y="860892"/>
                    <a:pt x="641254" y="871970"/>
                  </a:cubicBezTo>
                  <a:cubicBezTo>
                    <a:pt x="574061" y="926996"/>
                    <a:pt x="515131" y="978753"/>
                    <a:pt x="461013" y="1030147"/>
                  </a:cubicBezTo>
                  <a:cubicBezTo>
                    <a:pt x="343152" y="1141288"/>
                    <a:pt x="235189" y="1261782"/>
                    <a:pt x="139938" y="1388360"/>
                  </a:cubicBezTo>
                  <a:cubicBezTo>
                    <a:pt x="90632" y="1453919"/>
                    <a:pt x="44596" y="1521021"/>
                    <a:pt x="3281" y="1587670"/>
                  </a:cubicBezTo>
                  <a:lnTo>
                    <a:pt x="0" y="1593348"/>
                  </a:lnTo>
                  <a:lnTo>
                    <a:pt x="0" y="1287136"/>
                  </a:lnTo>
                  <a:lnTo>
                    <a:pt x="83949" y="1148949"/>
                  </a:lnTo>
                  <a:cubicBezTo>
                    <a:pt x="552260" y="455747"/>
                    <a:pt x="1345344" y="0"/>
                    <a:pt x="2244906"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Aptos" panose="02110004020202020204"/>
              </a:endParaRPr>
            </a:p>
          </p:txBody>
        </p:sp>
      </p:grpSp>
      <p:sp>
        <p:nvSpPr>
          <p:cNvPr id="3" name="Subtitle 2">
            <a:extLst>
              <a:ext uri="{FF2B5EF4-FFF2-40B4-BE49-F238E27FC236}">
                <a16:creationId xmlns:a16="http://schemas.microsoft.com/office/drawing/2014/main" id="{72F01AC1-CEF8-83AC-D4BA-77520077DC09}"/>
              </a:ext>
            </a:extLst>
          </p:cNvPr>
          <p:cNvSpPr>
            <a:spLocks noGrp="1"/>
          </p:cNvSpPr>
          <p:nvPr>
            <p:ph type="subTitle" idx="1"/>
          </p:nvPr>
        </p:nvSpPr>
        <p:spPr>
          <a:xfrm>
            <a:off x="3638189" y="1164771"/>
            <a:ext cx="5505584" cy="5693228"/>
          </a:xfrm>
        </p:spPr>
        <p:txBody>
          <a:bodyPr vert="horz" lIns="68580" tIns="34290" rIns="68580" bIns="34290" rtlCol="0" anchor="ctr">
            <a:normAutofit lnSpcReduction="10000"/>
          </a:bodyPr>
          <a:lstStyle/>
          <a:p>
            <a:pPr indent="-171450" algn="l">
              <a:buFont typeface="Arial" panose="020B0604020202020204" pitchFamily="34" charset="0"/>
              <a:buChar char="•"/>
            </a:pPr>
            <a:r>
              <a:rPr lang="en-US" sz="2400">
                <a:solidFill>
                  <a:schemeClr val="tx2"/>
                </a:solidFill>
                <a:latin typeface="Arial"/>
                <a:cs typeface="Arial"/>
              </a:rPr>
              <a:t>Students must take NURS 4990: Issues in </a:t>
            </a:r>
            <a:r>
              <a:rPr lang="en-US" sz="2400" dirty="0">
                <a:solidFill>
                  <a:schemeClr val="tx2"/>
                </a:solidFill>
                <a:latin typeface="Arial"/>
                <a:cs typeface="Arial"/>
              </a:rPr>
              <a:t>Global and Planetary Health in the winter semester of Y3</a:t>
            </a:r>
          </a:p>
          <a:p>
            <a:pPr lvl="1" indent="-171450" algn="l">
              <a:buFont typeface="Arial" panose="020B0604020202020204" pitchFamily="34" charset="0"/>
              <a:buChar char="•"/>
            </a:pPr>
            <a:r>
              <a:rPr lang="en-US" sz="2400">
                <a:solidFill>
                  <a:schemeClr val="tx2"/>
                </a:solidFill>
                <a:latin typeface="Arial" panose="020B0604020202020204" pitchFamily="34" charset="0"/>
                <a:cs typeface="Arial" panose="020B0604020202020204" pitchFamily="34" charset="0"/>
              </a:rPr>
              <a:t>special permission given to take course if accepted for this consolidation experience</a:t>
            </a:r>
          </a:p>
          <a:p>
            <a:pPr lvl="1" indent="-171450" algn="l">
              <a:buFont typeface="Arial" panose="020B0604020202020204" pitchFamily="34" charset="0"/>
              <a:buChar char="•"/>
            </a:pPr>
            <a:r>
              <a:rPr lang="en-US" sz="2400">
                <a:solidFill>
                  <a:schemeClr val="tx2"/>
                </a:solidFill>
                <a:latin typeface="Arial" panose="020B0604020202020204" pitchFamily="34" charset="0"/>
                <a:cs typeface="Arial" panose="020B0604020202020204" pitchFamily="34" charset="0"/>
              </a:rPr>
              <a:t>You may want to consider taking summer course(s)?</a:t>
            </a:r>
          </a:p>
          <a:p>
            <a:pPr lvl="1" indent="-171450" algn="l">
              <a:buFont typeface="Arial" panose="020B0604020202020204" pitchFamily="34" charset="0"/>
              <a:buChar char="•"/>
            </a:pPr>
            <a:endParaRPr lang="en-US" sz="2400">
              <a:solidFill>
                <a:schemeClr val="tx2"/>
              </a:solidFill>
              <a:latin typeface="Arial" panose="020B0604020202020204" pitchFamily="34" charset="0"/>
              <a:cs typeface="Arial" panose="020B0604020202020204" pitchFamily="34" charset="0"/>
            </a:endParaRPr>
          </a:p>
          <a:p>
            <a:pPr indent="-171450" algn="l">
              <a:buFont typeface="Arial" panose="020B0604020202020204" pitchFamily="34" charset="0"/>
              <a:buChar char="•"/>
            </a:pPr>
            <a:r>
              <a:rPr lang="en-US" sz="2400">
                <a:solidFill>
                  <a:schemeClr val="tx2"/>
                </a:solidFill>
                <a:latin typeface="Arial" panose="020B0604020202020204" pitchFamily="34" charset="0"/>
                <a:cs typeface="Arial" panose="020B0604020202020204" pitchFamily="34" charset="0"/>
              </a:rPr>
              <a:t>Students must commit to meetings with the Education Faculty group weekly starting in January</a:t>
            </a:r>
          </a:p>
          <a:p>
            <a:pPr indent="-171450" algn="l">
              <a:buFont typeface="Arial" panose="020B0604020202020204" pitchFamily="34" charset="0"/>
              <a:buChar char="•"/>
            </a:pPr>
            <a:r>
              <a:rPr lang="en-US" sz="2400">
                <a:solidFill>
                  <a:schemeClr val="tx2"/>
                </a:solidFill>
                <a:latin typeface="Arial" panose="020B0604020202020204" pitchFamily="34" charset="0"/>
                <a:cs typeface="Arial" panose="020B0604020202020204" pitchFamily="34" charset="0"/>
              </a:rPr>
              <a:t>Students will need to fundraise/secure funding to go to Tanzania</a:t>
            </a:r>
          </a:p>
          <a:p>
            <a:pPr lvl="1" indent="-171450" algn="l">
              <a:buFont typeface="Arial" panose="020B0604020202020204" pitchFamily="34" charset="0"/>
              <a:buChar char="•"/>
            </a:pPr>
            <a:r>
              <a:rPr lang="en-US" sz="2400" err="1">
                <a:solidFill>
                  <a:schemeClr val="tx2"/>
                </a:solidFill>
                <a:latin typeface="Arial" panose="020B0604020202020204" pitchFamily="34" charset="0"/>
                <a:cs typeface="Arial" panose="020B0604020202020204" pitchFamily="34" charset="0"/>
              </a:rPr>
              <a:t>GoGlobal</a:t>
            </a:r>
            <a:r>
              <a:rPr lang="en-US" sz="2400">
                <a:solidFill>
                  <a:schemeClr val="tx2"/>
                </a:solidFill>
                <a:latin typeface="Arial" panose="020B0604020202020204" pitchFamily="34" charset="0"/>
                <a:cs typeface="Arial" panose="020B0604020202020204" pitchFamily="34" charset="0"/>
              </a:rPr>
              <a:t> application funding available through </a:t>
            </a:r>
            <a:r>
              <a:rPr lang="en-US" sz="2400" err="1">
                <a:solidFill>
                  <a:schemeClr val="tx2"/>
                </a:solidFill>
                <a:latin typeface="Arial" panose="020B0604020202020204" pitchFamily="34" charset="0"/>
                <a:cs typeface="Arial" panose="020B0604020202020204" pitchFamily="34" charset="0"/>
              </a:rPr>
              <a:t>Uwindsor</a:t>
            </a:r>
            <a:endParaRPr lang="en-US" sz="2400">
              <a:solidFill>
                <a:schemeClr val="tx2"/>
              </a:solidFill>
              <a:latin typeface="Arial" panose="020B0604020202020204" pitchFamily="34" charset="0"/>
              <a:cs typeface="Arial" panose="020B0604020202020204" pitchFamily="34" charset="0"/>
            </a:endParaRPr>
          </a:p>
          <a:p>
            <a:pPr marL="171450" lvl="1" algn="l"/>
            <a:endParaRPr lang="en-US" sz="1200">
              <a:solidFill>
                <a:schemeClr val="tx2"/>
              </a:solidFill>
            </a:endParaRPr>
          </a:p>
        </p:txBody>
      </p:sp>
    </p:spTree>
    <p:extLst>
      <p:ext uri="{BB962C8B-B14F-4D97-AF65-F5344CB8AC3E}">
        <p14:creationId xmlns:p14="http://schemas.microsoft.com/office/powerpoint/2010/main" val="39610842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B0296-73A3-1525-BAB0-FD70858E34DE}"/>
              </a:ext>
            </a:extLst>
          </p:cNvPr>
          <p:cNvSpPr>
            <a:spLocks noGrp="1"/>
          </p:cNvSpPr>
          <p:nvPr>
            <p:ph type="title"/>
          </p:nvPr>
        </p:nvSpPr>
        <p:spPr>
          <a:xfrm>
            <a:off x="457200" y="274638"/>
            <a:ext cx="8229600" cy="1143000"/>
          </a:xfrm>
        </p:spPr>
        <p:txBody>
          <a:bodyPr wrap="square" anchor="ctr">
            <a:normAutofit/>
          </a:bodyPr>
          <a:lstStyle/>
          <a:p>
            <a:pPr>
              <a:lnSpc>
                <a:spcPct val="90000"/>
              </a:lnSpc>
            </a:pPr>
            <a:r>
              <a:rPr lang="en-US" sz="3200" b="1"/>
              <a:t>Year 3 Community Consolidation Opportunity-Tanzania</a:t>
            </a:r>
            <a:endParaRPr lang="en-US" sz="3200"/>
          </a:p>
        </p:txBody>
      </p:sp>
      <p:sp>
        <p:nvSpPr>
          <p:cNvPr id="3" name="Content Placeholder 2">
            <a:extLst>
              <a:ext uri="{FF2B5EF4-FFF2-40B4-BE49-F238E27FC236}">
                <a16:creationId xmlns:a16="http://schemas.microsoft.com/office/drawing/2014/main" id="{19C48F71-092F-4D53-2EC8-F64EC11B0FAD}"/>
              </a:ext>
            </a:extLst>
          </p:cNvPr>
          <p:cNvSpPr>
            <a:spLocks noGrp="1"/>
          </p:cNvSpPr>
          <p:nvPr>
            <p:ph sz="half" idx="1"/>
          </p:nvPr>
        </p:nvSpPr>
        <p:spPr>
          <a:xfrm>
            <a:off x="108857" y="1417638"/>
            <a:ext cx="4386943" cy="4708525"/>
          </a:xfrm>
        </p:spPr>
        <p:txBody>
          <a:bodyPr wrap="square" anchor="t">
            <a:normAutofit fontScale="85000" lnSpcReduction="10000"/>
          </a:bodyPr>
          <a:lstStyle/>
          <a:p>
            <a:pPr indent="-171450">
              <a:lnSpc>
                <a:spcPct val="90000"/>
              </a:lnSpc>
              <a:buFont typeface="Arial" panose="020B0604020202020204" pitchFamily="34" charset="0"/>
              <a:buChar char="•"/>
            </a:pPr>
            <a:r>
              <a:rPr lang="en-US" sz="2400"/>
              <a:t>Expression of Intent due September 15 by 2359 using this link:</a:t>
            </a:r>
          </a:p>
          <a:p>
            <a:pPr marL="0" indent="0">
              <a:lnSpc>
                <a:spcPct val="90000"/>
              </a:lnSpc>
              <a:buNone/>
            </a:pPr>
            <a:r>
              <a:rPr lang="en-US" sz="2400">
                <a:hlinkClick r:id="rId2"/>
              </a:rPr>
              <a:t>https://uwindsor.ca1.qualtrics.com/jfe/form/SV_0wwnYMclD5eRux8</a:t>
            </a:r>
            <a:endParaRPr lang="en-US" sz="2400"/>
          </a:p>
          <a:p>
            <a:pPr>
              <a:lnSpc>
                <a:spcPct val="90000"/>
              </a:lnSpc>
            </a:pPr>
            <a:endParaRPr lang="en-US" sz="2400"/>
          </a:p>
          <a:p>
            <a:pPr indent="-171450">
              <a:lnSpc>
                <a:spcPct val="90000"/>
              </a:lnSpc>
              <a:buFont typeface="Arial" panose="020B0604020202020204" pitchFamily="34" charset="0"/>
              <a:buChar char="•"/>
            </a:pPr>
            <a:r>
              <a:rPr lang="en-US" sz="2400"/>
              <a:t>Interviews will take place in October with final team selected by end of October/early November</a:t>
            </a:r>
          </a:p>
          <a:p>
            <a:pPr indent="-171450">
              <a:lnSpc>
                <a:spcPct val="90000"/>
              </a:lnSpc>
              <a:buFont typeface="Arial" panose="020B0604020202020204" pitchFamily="34" charset="0"/>
              <a:buChar char="•"/>
            </a:pPr>
            <a:endParaRPr lang="en-US" sz="2400"/>
          </a:p>
          <a:p>
            <a:pPr indent="-171450">
              <a:lnSpc>
                <a:spcPct val="90000"/>
              </a:lnSpc>
              <a:buFont typeface="Arial" panose="020B0604020202020204" pitchFamily="34" charset="0"/>
              <a:buChar char="•"/>
            </a:pPr>
            <a:r>
              <a:rPr lang="en-US" sz="2400"/>
              <a:t>For more information, please contact:</a:t>
            </a:r>
          </a:p>
          <a:p>
            <a:pPr indent="-171450">
              <a:lnSpc>
                <a:spcPct val="90000"/>
              </a:lnSpc>
              <a:buFont typeface="Arial" panose="020B0604020202020204" pitchFamily="34" charset="0"/>
              <a:buChar char="•"/>
            </a:pPr>
            <a:r>
              <a:rPr lang="en-US" sz="2400"/>
              <a:t> Prof. Natalie Bownes </a:t>
            </a:r>
            <a:r>
              <a:rPr lang="en-US" sz="2400">
                <a:hlinkClick r:id="rId3"/>
              </a:rPr>
              <a:t>nbownes@uwindsor.ca</a:t>
            </a:r>
            <a:r>
              <a:rPr lang="en-US" sz="2400"/>
              <a:t> or </a:t>
            </a:r>
          </a:p>
          <a:p>
            <a:pPr indent="-171450">
              <a:lnSpc>
                <a:spcPct val="90000"/>
              </a:lnSpc>
              <a:buFont typeface="Arial" panose="020B0604020202020204" pitchFamily="34" charset="0"/>
              <a:buChar char="•"/>
            </a:pPr>
            <a:r>
              <a:rPr lang="en-US" sz="2400"/>
              <a:t>Prof. Rachel Elliott    </a:t>
            </a:r>
            <a:r>
              <a:rPr lang="en-US" sz="2400">
                <a:hlinkClick r:id="rId4"/>
              </a:rPr>
              <a:t>Rachel.Elliott@uwindsor.ca</a:t>
            </a:r>
            <a:endParaRPr lang="en-US" sz="2400"/>
          </a:p>
          <a:p>
            <a:pPr marL="0" indent="0">
              <a:lnSpc>
                <a:spcPct val="90000"/>
              </a:lnSpc>
              <a:buNone/>
            </a:pPr>
            <a:endParaRPr lang="en-US" sz="1800"/>
          </a:p>
        </p:txBody>
      </p:sp>
      <p:pic>
        <p:nvPicPr>
          <p:cNvPr id="5" name="Picture 2" descr="Tanzanian Flag | Tanzania Safari | Travel Blog">
            <a:extLst>
              <a:ext uri="{FF2B5EF4-FFF2-40B4-BE49-F238E27FC236}">
                <a16:creationId xmlns:a16="http://schemas.microsoft.com/office/drawing/2014/main" id="{C00DB278-7830-4F47-371F-EF90791EBE3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560" r="26059" b="1"/>
          <a:stretch/>
        </p:blipFill>
        <p:spPr bwMode="auto">
          <a:xfrm>
            <a:off x="5312228" y="1600200"/>
            <a:ext cx="3374571" cy="4016829"/>
          </a:xfrm>
          <a:prstGeom prst="rect">
            <a:avLst/>
          </a:prstGeom>
          <a:noFill/>
          <a:effectLst>
            <a:outerShdw blurRad="381000" dist="152400" dir="5400000" algn="t" rotWithShape="0">
              <a:prstClr val="black">
                <a:alpha val="1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87208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a:extLst>
              <a:ext uri="{FF2B5EF4-FFF2-40B4-BE49-F238E27FC236}">
                <a16:creationId xmlns:a16="http://schemas.microsoft.com/office/drawing/2014/main" id="{C5F14AA3-63EA-9BA1-A10B-F86C62071B93}"/>
              </a:ext>
            </a:extLst>
          </p:cNvPr>
          <p:cNvSpPr>
            <a:spLocks noGrp="1" noChangeArrowheads="1"/>
          </p:cNvSpPr>
          <p:nvPr>
            <p:ph type="title"/>
          </p:nvPr>
        </p:nvSpPr>
        <p:spPr>
          <a:xfrm>
            <a:off x="-76200" y="241300"/>
            <a:ext cx="9296400" cy="981075"/>
          </a:xfrm>
        </p:spPr>
        <p:txBody>
          <a:bodyPr/>
          <a:lstStyle/>
          <a:p>
            <a:pPr>
              <a:defRPr/>
            </a:pPr>
            <a:r>
              <a:rPr lang="en-US" b="1">
                <a:solidFill>
                  <a:srgbClr val="000000"/>
                </a:solidFill>
                <a:latin typeface="+mn-lt"/>
              </a:rPr>
              <a:t>Presentation Outline</a:t>
            </a:r>
          </a:p>
        </p:txBody>
      </p:sp>
      <p:sp>
        <p:nvSpPr>
          <p:cNvPr id="5123" name="Content Placeholder 1">
            <a:extLst>
              <a:ext uri="{FF2B5EF4-FFF2-40B4-BE49-F238E27FC236}">
                <a16:creationId xmlns:a16="http://schemas.microsoft.com/office/drawing/2014/main" id="{3AFA6B18-2537-19F5-2B40-96CEAE665B0D}"/>
              </a:ext>
            </a:extLst>
          </p:cNvPr>
          <p:cNvSpPr>
            <a:spLocks noGrp="1" noChangeArrowheads="1"/>
          </p:cNvSpPr>
          <p:nvPr>
            <p:ph idx="1"/>
          </p:nvPr>
        </p:nvSpPr>
        <p:spPr>
          <a:xfrm>
            <a:off x="-17463" y="1341438"/>
            <a:ext cx="9144001" cy="4525962"/>
          </a:xfrm>
        </p:spPr>
        <p:txBody>
          <a:bodyPr/>
          <a:lstStyle/>
          <a:p>
            <a:pPr lvl="2">
              <a:buFont typeface="Wingdings" panose="05000000000000000000" pitchFamily="2" charset="2"/>
              <a:buChar char="q"/>
            </a:pPr>
            <a:r>
              <a:rPr lang="en-CA" altLang="en-US" sz="3000">
                <a:ea typeface="ＭＳ Ｐゴシック" panose="020B0600070205080204" pitchFamily="34" charset="-128"/>
              </a:rPr>
              <a:t>  Save the Dates</a:t>
            </a:r>
          </a:p>
          <a:p>
            <a:pPr lvl="2">
              <a:buFont typeface="Wingdings" panose="05000000000000000000" pitchFamily="2" charset="2"/>
              <a:buChar char="q"/>
            </a:pPr>
            <a:r>
              <a:rPr lang="en-CA" altLang="en-US" sz="3000">
                <a:ea typeface="ＭＳ Ｐゴシック" panose="020B0600070205080204" pitchFamily="34" charset="-128"/>
              </a:rPr>
              <a:t>  Registration &amp; Student Account</a:t>
            </a:r>
          </a:p>
          <a:p>
            <a:pPr lvl="2">
              <a:buFont typeface="Wingdings" panose="05000000000000000000" pitchFamily="2" charset="2"/>
              <a:buChar char="q"/>
            </a:pPr>
            <a:r>
              <a:rPr lang="en-CA" altLang="en-US" sz="3000">
                <a:ea typeface="ＭＳ Ｐゴシック" panose="020B0600070205080204" pitchFamily="34" charset="-128"/>
              </a:rPr>
              <a:t>  Academic Advising &amp; Resources</a:t>
            </a:r>
          </a:p>
          <a:p>
            <a:pPr lvl="2">
              <a:buFont typeface="Wingdings" panose="05000000000000000000" pitchFamily="2" charset="2"/>
              <a:buChar char="q"/>
            </a:pPr>
            <a:r>
              <a:rPr lang="en-CA" altLang="en-US" sz="3000">
                <a:ea typeface="ＭＳ Ｐゴシック" panose="020B0600070205080204" pitchFamily="34" charset="-128"/>
              </a:rPr>
              <a:t>  Year 3 Clinical Placements</a:t>
            </a:r>
          </a:p>
          <a:p>
            <a:pPr lvl="2">
              <a:buFont typeface="Wingdings" panose="05000000000000000000" pitchFamily="2" charset="2"/>
              <a:buChar char="q"/>
            </a:pPr>
            <a:r>
              <a:rPr lang="en-CA" altLang="en-US" sz="3000">
                <a:ea typeface="ＭＳ Ｐゴシック" panose="020B0600070205080204" pitchFamily="34" charset="-128"/>
              </a:rPr>
              <a:t>  UWindsor Clinical Policies</a:t>
            </a:r>
          </a:p>
          <a:p>
            <a:pPr lvl="2">
              <a:buFont typeface="Wingdings" panose="05000000000000000000" pitchFamily="2" charset="2"/>
              <a:buChar char="q"/>
            </a:pPr>
            <a:r>
              <a:rPr lang="en-CA" altLang="en-US" sz="3000">
                <a:ea typeface="ＭＳ Ｐゴシック" panose="020B0600070205080204" pitchFamily="34" charset="-128"/>
              </a:rPr>
              <a:t>  Synergy Pre-Clearance Requirements</a:t>
            </a:r>
          </a:p>
          <a:p>
            <a:endParaRPr lang="en-CA" altLang="en-US">
              <a:ea typeface="ＭＳ Ｐゴシック" panose="020B0600070205080204" pitchFamily="34" charset="-128"/>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CB1D4962-3517-077C-9736-37C2CF717975}"/>
              </a:ext>
            </a:extLst>
          </p:cNvPr>
          <p:cNvSpPr>
            <a:spLocks noGrp="1" noChangeArrowheads="1"/>
          </p:cNvSpPr>
          <p:nvPr>
            <p:ph type="title"/>
          </p:nvPr>
        </p:nvSpPr>
        <p:spPr/>
        <p:txBody>
          <a:bodyPr/>
          <a:lstStyle/>
          <a:p>
            <a:r>
              <a:rPr lang="en-CA" altLang="en-US">
                <a:ea typeface="ＭＳ Ｐゴシック" panose="020B0600070205080204" pitchFamily="34" charset="-128"/>
              </a:rPr>
              <a:t>Year 3 Clinical Information</a:t>
            </a:r>
          </a:p>
        </p:txBody>
      </p:sp>
      <p:pic>
        <p:nvPicPr>
          <p:cNvPr id="3" name="Picture 2" descr="A group of medical professionals posing for a photo&#10;&#10;Description automatically generated">
            <a:extLst>
              <a:ext uri="{FF2B5EF4-FFF2-40B4-BE49-F238E27FC236}">
                <a16:creationId xmlns:a16="http://schemas.microsoft.com/office/drawing/2014/main" id="{48CD341F-7F6E-676B-7871-0347E34D6CD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972867" y="1770612"/>
            <a:ext cx="6907321" cy="3441468"/>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Picture 2">
            <a:extLst>
              <a:ext uri="{FF2B5EF4-FFF2-40B4-BE49-F238E27FC236}">
                <a16:creationId xmlns:a16="http://schemas.microsoft.com/office/drawing/2014/main" id="{038E5233-D417-EC10-8768-EBF56D88F6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010150"/>
            <a:ext cx="46101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2" name="Content Placeholder 2">
            <a:extLst>
              <a:ext uri="{FF2B5EF4-FFF2-40B4-BE49-F238E27FC236}">
                <a16:creationId xmlns:a16="http://schemas.microsoft.com/office/drawing/2014/main" id="{62552B07-3611-BCBE-DF0A-F395FC9AE2B7}"/>
              </a:ext>
            </a:extLst>
          </p:cNvPr>
          <p:cNvSpPr>
            <a:spLocks noGrp="1" noChangeArrowheads="1"/>
          </p:cNvSpPr>
          <p:nvPr>
            <p:ph idx="1"/>
          </p:nvPr>
        </p:nvSpPr>
        <p:spPr>
          <a:xfrm>
            <a:off x="467544" y="1004888"/>
            <a:ext cx="7924800" cy="4238625"/>
          </a:xfrm>
        </p:spPr>
        <p:txBody>
          <a:bodyPr/>
          <a:lstStyle/>
          <a:p>
            <a:r>
              <a:rPr lang="en-CA" altLang="en-US" sz="2500">
                <a:ea typeface="ＭＳ Ｐゴシック" panose="020B0600070205080204" pitchFamily="34" charset="-128"/>
              </a:rPr>
              <a:t>Medical-Surgical</a:t>
            </a:r>
          </a:p>
          <a:p>
            <a:r>
              <a:rPr lang="en-CA" altLang="en-US" sz="2500">
                <a:ea typeface="ＭＳ Ｐゴシック" panose="020B0600070205080204" pitchFamily="34" charset="-128"/>
              </a:rPr>
              <a:t>Cardiology			</a:t>
            </a:r>
          </a:p>
          <a:p>
            <a:r>
              <a:rPr lang="en-CA" altLang="en-US" sz="2500">
                <a:ea typeface="ＭＳ Ｐゴシック" panose="020B0600070205080204" pitchFamily="34" charset="-128"/>
              </a:rPr>
              <a:t>Neurology</a:t>
            </a:r>
          </a:p>
          <a:p>
            <a:r>
              <a:rPr lang="en-CA" altLang="en-US" sz="2500">
                <a:ea typeface="ＭＳ Ｐゴシック" panose="020B0600070205080204" pitchFamily="34" charset="-128"/>
              </a:rPr>
              <a:t>Community or LTC</a:t>
            </a:r>
          </a:p>
          <a:p>
            <a:r>
              <a:rPr lang="en-CA" altLang="en-US" sz="2500">
                <a:ea typeface="ＭＳ Ｐゴシック" panose="020B0600070205080204" pitchFamily="34" charset="-128"/>
              </a:rPr>
              <a:t>Palliative</a:t>
            </a:r>
          </a:p>
          <a:p>
            <a:r>
              <a:rPr lang="en-CA" altLang="en-US" sz="2500">
                <a:ea typeface="ＭＳ Ｐゴシック" panose="020B0600070205080204" pitchFamily="34" charset="-128"/>
              </a:rPr>
              <a:t>Psychiatry</a:t>
            </a:r>
          </a:p>
          <a:p>
            <a:r>
              <a:rPr lang="en-CA" altLang="en-US" sz="2500">
                <a:ea typeface="ＭＳ Ｐゴシック" panose="020B0600070205080204" pitchFamily="34" charset="-128"/>
              </a:rPr>
              <a:t>Oncology</a:t>
            </a:r>
          </a:p>
          <a:p>
            <a:r>
              <a:rPr lang="en-CA" altLang="en-US" sz="2500">
                <a:ea typeface="ＭＳ Ｐゴシック" panose="020B0600070205080204" pitchFamily="34" charset="-128"/>
              </a:rPr>
              <a:t>Obstetrics</a:t>
            </a:r>
          </a:p>
          <a:p>
            <a:r>
              <a:rPr lang="en-CA" altLang="en-US" sz="2500">
                <a:ea typeface="ＭＳ Ｐゴシック" panose="020B0600070205080204" pitchFamily="34" charset="-128"/>
              </a:rPr>
              <a:t>Pediatrics</a:t>
            </a:r>
          </a:p>
          <a:p>
            <a:pPr marL="0" indent="0">
              <a:buNone/>
            </a:pPr>
            <a:endParaRPr lang="en-CA" altLang="en-US">
              <a:ea typeface="ＭＳ Ｐゴシック" panose="020B0600070205080204" pitchFamily="34" charset="-128"/>
            </a:endParaRPr>
          </a:p>
        </p:txBody>
      </p:sp>
      <p:pic>
        <p:nvPicPr>
          <p:cNvPr id="35844" name="Picture 5">
            <a:extLst>
              <a:ext uri="{FF2B5EF4-FFF2-40B4-BE49-F238E27FC236}">
                <a16:creationId xmlns:a16="http://schemas.microsoft.com/office/drawing/2014/main" id="{807E6372-3549-C6E5-2A87-A5DF1DC94B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1050" y="5010150"/>
            <a:ext cx="455295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Title 1">
            <a:extLst>
              <a:ext uri="{FF2B5EF4-FFF2-40B4-BE49-F238E27FC236}">
                <a16:creationId xmlns:a16="http://schemas.microsoft.com/office/drawing/2014/main" id="{4D8A38B9-B641-8373-83F2-128E57D75160}"/>
              </a:ext>
            </a:extLst>
          </p:cNvPr>
          <p:cNvSpPr>
            <a:spLocks noGrp="1" noChangeArrowheads="1"/>
          </p:cNvSpPr>
          <p:nvPr>
            <p:ph type="title"/>
          </p:nvPr>
        </p:nvSpPr>
        <p:spPr>
          <a:xfrm>
            <a:off x="360363" y="476250"/>
            <a:ext cx="7521575" cy="762000"/>
          </a:xfrm>
        </p:spPr>
        <p:txBody>
          <a:bodyPr/>
          <a:lstStyle/>
          <a:p>
            <a:r>
              <a:rPr lang="en-CA" altLang="en-US" b="1">
                <a:ea typeface="ＭＳ Ｐゴシック" panose="020B0600070205080204" pitchFamily="34" charset="-128"/>
              </a:rPr>
              <a:t>Clinical Opportunities</a:t>
            </a:r>
            <a:br>
              <a:rPr lang="en-CA" altLang="en-US" sz="1400">
                <a:solidFill>
                  <a:srgbClr val="FF0000"/>
                </a:solidFill>
                <a:ea typeface="ＭＳ Ｐゴシック" panose="020B0600070205080204" pitchFamily="34" charset="-128"/>
              </a:rPr>
            </a:br>
            <a:endParaRPr lang="en-CA" altLang="en-US">
              <a:ea typeface="ＭＳ Ｐゴシック" panose="020B0600070205080204" pitchFamily="34" charset="-128"/>
            </a:endParaRPr>
          </a:p>
        </p:txBody>
      </p:sp>
      <p:pic>
        <p:nvPicPr>
          <p:cNvPr id="35846" name="Picture 2">
            <a:extLst>
              <a:ext uri="{FF2B5EF4-FFF2-40B4-BE49-F238E27FC236}">
                <a16:creationId xmlns:a16="http://schemas.microsoft.com/office/drawing/2014/main" id="{82DE5171-67C6-6F19-BC6D-F2316143E3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900" y="1624013"/>
            <a:ext cx="3330575" cy="2039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Content Placeholder 2">
            <a:extLst>
              <a:ext uri="{FF2B5EF4-FFF2-40B4-BE49-F238E27FC236}">
                <a16:creationId xmlns:a16="http://schemas.microsoft.com/office/drawing/2014/main" id="{F866C9A2-D3ED-94E2-8B7A-5761C0231C72}"/>
              </a:ext>
            </a:extLst>
          </p:cNvPr>
          <p:cNvSpPr>
            <a:spLocks noGrp="1" noChangeArrowheads="1"/>
          </p:cNvSpPr>
          <p:nvPr>
            <p:ph idx="1"/>
          </p:nvPr>
        </p:nvSpPr>
        <p:spPr>
          <a:xfrm>
            <a:off x="517525" y="1162050"/>
            <a:ext cx="7924800" cy="3657600"/>
          </a:xfrm>
        </p:spPr>
        <p:txBody>
          <a:bodyPr/>
          <a:lstStyle/>
          <a:p>
            <a:r>
              <a:rPr lang="en-CA" altLang="en-US" sz="2500">
                <a:ea typeface="ＭＳ Ｐゴシック" panose="020B0600070205080204" pitchFamily="34" charset="-128"/>
              </a:rPr>
              <a:t>Students are expected to complete clinical placements in the tri-county area (Windsor, Essex County, Chatham-Kent County and Lambton County) </a:t>
            </a:r>
          </a:p>
          <a:p>
            <a:endParaRPr lang="en-CA" altLang="en-US" sz="2500">
              <a:ea typeface="ＭＳ Ｐゴシック" panose="020B0600070205080204" pitchFamily="34" charset="-128"/>
            </a:endParaRPr>
          </a:p>
          <a:p>
            <a:r>
              <a:rPr lang="en-CA" altLang="en-US" sz="2500">
                <a:ea typeface="ＭＳ Ｐゴシック" panose="020B0600070205080204" pitchFamily="34" charset="-128"/>
              </a:rPr>
              <a:t>Students are responsible to arrange their own transportation to and from placements (e.g. vehicle, public transit, car-pool, car share, etc.) and for any costs of travel and accommodation (if required).</a:t>
            </a:r>
          </a:p>
          <a:p>
            <a:endParaRPr lang="en-CA" altLang="en-US">
              <a:ea typeface="ＭＳ Ｐゴシック" panose="020B0600070205080204" pitchFamily="34" charset="-128"/>
            </a:endParaRPr>
          </a:p>
        </p:txBody>
      </p:sp>
      <p:pic>
        <p:nvPicPr>
          <p:cNvPr id="37891" name="Picture 2">
            <a:extLst>
              <a:ext uri="{FF2B5EF4-FFF2-40B4-BE49-F238E27FC236}">
                <a16:creationId xmlns:a16="http://schemas.microsoft.com/office/drawing/2014/main" id="{1878A877-FD96-9483-4AD7-5EB3733D97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010150"/>
            <a:ext cx="46101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5">
            <a:extLst>
              <a:ext uri="{FF2B5EF4-FFF2-40B4-BE49-F238E27FC236}">
                <a16:creationId xmlns:a16="http://schemas.microsoft.com/office/drawing/2014/main" id="{5485C089-1E02-F797-9DE6-DDE338CB27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1050" y="5010150"/>
            <a:ext cx="455295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Title 1">
            <a:extLst>
              <a:ext uri="{FF2B5EF4-FFF2-40B4-BE49-F238E27FC236}">
                <a16:creationId xmlns:a16="http://schemas.microsoft.com/office/drawing/2014/main" id="{121529FA-7536-7385-6D41-92D325A95B17}"/>
              </a:ext>
            </a:extLst>
          </p:cNvPr>
          <p:cNvSpPr>
            <a:spLocks noGrp="1" noChangeArrowheads="1"/>
          </p:cNvSpPr>
          <p:nvPr>
            <p:ph type="title"/>
          </p:nvPr>
        </p:nvSpPr>
        <p:spPr>
          <a:xfrm>
            <a:off x="811213" y="422275"/>
            <a:ext cx="7521575" cy="762000"/>
          </a:xfrm>
        </p:spPr>
        <p:txBody>
          <a:bodyPr/>
          <a:lstStyle/>
          <a:p>
            <a:r>
              <a:rPr lang="en-CA" altLang="en-US">
                <a:ea typeface="ＭＳ Ｐゴシック" panose="020B0600070205080204" pitchFamily="34" charset="-128"/>
              </a:rPr>
              <a:t>Clinical Placement Policy</a:t>
            </a:r>
            <a:br>
              <a:rPr lang="en-CA" altLang="en-US" sz="1400">
                <a:solidFill>
                  <a:srgbClr val="FF0000"/>
                </a:solidFill>
                <a:ea typeface="ＭＳ Ｐゴシック" panose="020B0600070205080204" pitchFamily="34" charset="-128"/>
              </a:rPr>
            </a:br>
            <a:endParaRPr lang="en-CA" altLang="en-US">
              <a:ea typeface="ＭＳ Ｐゴシック" panose="020B0600070205080204" pitchFamily="34" charset="-128"/>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Content Placeholder 2">
            <a:extLst>
              <a:ext uri="{FF2B5EF4-FFF2-40B4-BE49-F238E27FC236}">
                <a16:creationId xmlns:a16="http://schemas.microsoft.com/office/drawing/2014/main" id="{5C6AAE73-A1CA-8AA7-774E-0FFA3A8ED985}"/>
              </a:ext>
            </a:extLst>
          </p:cNvPr>
          <p:cNvSpPr>
            <a:spLocks noGrp="1" noChangeArrowheads="1"/>
          </p:cNvSpPr>
          <p:nvPr>
            <p:ph idx="1"/>
          </p:nvPr>
        </p:nvSpPr>
        <p:spPr>
          <a:xfrm>
            <a:off x="122238" y="908050"/>
            <a:ext cx="8785225" cy="4321175"/>
          </a:xfrm>
        </p:spPr>
        <p:txBody>
          <a:bodyPr/>
          <a:lstStyle/>
          <a:p>
            <a:pPr>
              <a:defRPr/>
            </a:pPr>
            <a:r>
              <a:rPr lang="en-CA" altLang="en-US" sz="2000">
                <a:ea typeface="ＭＳ Ｐゴシック" panose="020B0600070205080204" pitchFamily="34" charset="-128"/>
              </a:rPr>
              <a:t>Students are to contact the Clinical Placement Coordinator as soon as possible if you think you have identified a conflict in your clinical placement setting.</a:t>
            </a:r>
          </a:p>
          <a:p>
            <a:pPr marL="0" indent="0">
              <a:buFontTx/>
              <a:buNone/>
              <a:defRPr/>
            </a:pPr>
            <a:endParaRPr lang="en-CA" altLang="en-US" sz="2000">
              <a:ea typeface="ＭＳ Ｐゴシック" panose="020B0600070205080204" pitchFamily="34" charset="-128"/>
            </a:endParaRPr>
          </a:p>
          <a:p>
            <a:pPr>
              <a:defRPr/>
            </a:pPr>
            <a:r>
              <a:rPr lang="en-CA" altLang="en-US" sz="2000">
                <a:ea typeface="ＭＳ Ｐゴシック" panose="020B0600070205080204" pitchFamily="34" charset="-128"/>
              </a:rPr>
              <a:t>You cannot work as an RPN or as a UNE on the floor where you are completing clinical. If you are working in hospital, you must contact Susan Rotondi-Moore </a:t>
            </a:r>
            <a:r>
              <a:rPr lang="en-CA" altLang="en-US" sz="2000">
                <a:ea typeface="ＭＳ Ｐゴシック" panose="020B0600070205080204" pitchFamily="34" charset="-128"/>
                <a:hlinkClick r:id="rId3"/>
              </a:rPr>
              <a:t>srotond@uwindsor.ca</a:t>
            </a:r>
            <a:r>
              <a:rPr lang="en-CA" altLang="en-US" sz="2000">
                <a:ea typeface="ＭＳ Ｐゴシック" panose="020B0600070205080204" pitchFamily="34" charset="-128"/>
              </a:rPr>
              <a:t> to let her know where you are working.</a:t>
            </a:r>
          </a:p>
          <a:p>
            <a:pPr>
              <a:defRPr/>
            </a:pPr>
            <a:endParaRPr lang="en-CA" altLang="en-US" sz="1050">
              <a:ea typeface="ＭＳ Ｐゴシック" panose="020B0600070205080204" pitchFamily="34" charset="-128"/>
            </a:endParaRPr>
          </a:p>
          <a:p>
            <a:pPr>
              <a:defRPr/>
            </a:pPr>
            <a:r>
              <a:rPr lang="en-CA" altLang="en-US" sz="2000">
                <a:ea typeface="ＭＳ Ｐゴシック" panose="020B0600070205080204" pitchFamily="34" charset="-128"/>
              </a:rPr>
              <a:t>Potential Sources of Conflict: Family members in your group, working as your clinical instructor, working as the supervisor/manager on the floor. More information can be found on our Faculty of Nursing website. (See Undergraduate Student Handbook).</a:t>
            </a:r>
          </a:p>
          <a:p>
            <a:pPr>
              <a:defRPr/>
            </a:pPr>
            <a:endParaRPr lang="en-CA" altLang="en-US">
              <a:ea typeface="ＭＳ Ｐゴシック" panose="020B0600070205080204" pitchFamily="34" charset="-128"/>
            </a:endParaRPr>
          </a:p>
        </p:txBody>
      </p:sp>
      <p:pic>
        <p:nvPicPr>
          <p:cNvPr id="39939" name="Picture 2">
            <a:extLst>
              <a:ext uri="{FF2B5EF4-FFF2-40B4-BE49-F238E27FC236}">
                <a16:creationId xmlns:a16="http://schemas.microsoft.com/office/drawing/2014/main" id="{EB9B665A-4FE2-9D44-432B-6773C3B45D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010150"/>
            <a:ext cx="46101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5">
            <a:extLst>
              <a:ext uri="{FF2B5EF4-FFF2-40B4-BE49-F238E27FC236}">
                <a16:creationId xmlns:a16="http://schemas.microsoft.com/office/drawing/2014/main" id="{8FE1819B-A1A2-38AA-2249-69C59802B0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1050" y="5010150"/>
            <a:ext cx="455295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Title 1">
            <a:extLst>
              <a:ext uri="{FF2B5EF4-FFF2-40B4-BE49-F238E27FC236}">
                <a16:creationId xmlns:a16="http://schemas.microsoft.com/office/drawing/2014/main" id="{1A2EFF71-7AC6-E033-42E4-4D13E3A6DDD4}"/>
              </a:ext>
            </a:extLst>
          </p:cNvPr>
          <p:cNvSpPr>
            <a:spLocks noGrp="1" noChangeArrowheads="1"/>
          </p:cNvSpPr>
          <p:nvPr>
            <p:ph type="title"/>
          </p:nvPr>
        </p:nvSpPr>
        <p:spPr>
          <a:xfrm>
            <a:off x="849313" y="396875"/>
            <a:ext cx="7521575" cy="762000"/>
          </a:xfrm>
        </p:spPr>
        <p:txBody>
          <a:bodyPr/>
          <a:lstStyle/>
          <a:p>
            <a:r>
              <a:rPr lang="en-CA" altLang="en-US">
                <a:ea typeface="ＭＳ Ｐゴシック" panose="020B0600070205080204" pitchFamily="34" charset="-128"/>
              </a:rPr>
              <a:t>Conflict of Interest Policy</a:t>
            </a:r>
            <a:br>
              <a:rPr lang="en-CA" altLang="en-US" sz="1400">
                <a:solidFill>
                  <a:srgbClr val="FF0000"/>
                </a:solidFill>
                <a:ea typeface="ＭＳ Ｐゴシック" panose="020B0600070205080204" pitchFamily="34" charset="-128"/>
              </a:rPr>
            </a:br>
            <a:endParaRPr lang="en-CA" altLang="en-US">
              <a:ea typeface="ＭＳ Ｐゴシック" panose="020B0600070205080204" pitchFamily="34" charset="-128"/>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Content Placeholder 2">
            <a:extLst>
              <a:ext uri="{FF2B5EF4-FFF2-40B4-BE49-F238E27FC236}">
                <a16:creationId xmlns:a16="http://schemas.microsoft.com/office/drawing/2014/main" id="{EB0E0543-856F-5780-8EB3-0B41D5E67B00}"/>
              </a:ext>
            </a:extLst>
          </p:cNvPr>
          <p:cNvSpPr>
            <a:spLocks noGrp="1" noChangeArrowheads="1"/>
          </p:cNvSpPr>
          <p:nvPr>
            <p:ph idx="1"/>
          </p:nvPr>
        </p:nvSpPr>
        <p:spPr>
          <a:xfrm>
            <a:off x="131763" y="1158875"/>
            <a:ext cx="8783637" cy="3657600"/>
          </a:xfrm>
        </p:spPr>
        <p:txBody>
          <a:bodyPr/>
          <a:lstStyle/>
          <a:p>
            <a:r>
              <a:rPr lang="en-CA" altLang="en-US" sz="2500">
                <a:ea typeface="ＭＳ Ｐゴシック" panose="020B0600070205080204" pitchFamily="34" charset="-128"/>
              </a:rPr>
              <a:t>Use of social media and cell phones or smart watches for non-academic purposes is not permitted during any clinical experience. </a:t>
            </a:r>
          </a:p>
          <a:p>
            <a:endParaRPr lang="en-CA" altLang="en-US" sz="2500">
              <a:ea typeface="ＭＳ Ｐゴシック" panose="020B0600070205080204" pitchFamily="34" charset="-128"/>
            </a:endParaRPr>
          </a:p>
          <a:p>
            <a:r>
              <a:rPr lang="en-CA" altLang="en-US" sz="2500">
                <a:ea typeface="ＭＳ Ｐゴシック" panose="020B0600070205080204" pitchFamily="34" charset="-128"/>
              </a:rPr>
              <a:t>Social media behaviours must be consistent with CNO Standards of Practice and Guidelines. More information can be found on our Faculty of Nursing website. (See Undergraduate Student Handbook)</a:t>
            </a:r>
          </a:p>
          <a:p>
            <a:endParaRPr lang="en-CA" altLang="en-US">
              <a:ea typeface="ＭＳ Ｐゴシック" panose="020B0600070205080204" pitchFamily="34" charset="-128"/>
            </a:endParaRPr>
          </a:p>
        </p:txBody>
      </p:sp>
      <p:pic>
        <p:nvPicPr>
          <p:cNvPr id="41987" name="Picture 2">
            <a:extLst>
              <a:ext uri="{FF2B5EF4-FFF2-40B4-BE49-F238E27FC236}">
                <a16:creationId xmlns:a16="http://schemas.microsoft.com/office/drawing/2014/main" id="{E4D0C356-0DA6-E930-1C40-8FCDB0DA26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010150"/>
            <a:ext cx="46101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5">
            <a:extLst>
              <a:ext uri="{FF2B5EF4-FFF2-40B4-BE49-F238E27FC236}">
                <a16:creationId xmlns:a16="http://schemas.microsoft.com/office/drawing/2014/main" id="{F4A95AF5-0239-EC96-275F-562B87CCA4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1050" y="5010150"/>
            <a:ext cx="455295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9" name="Title 1">
            <a:extLst>
              <a:ext uri="{FF2B5EF4-FFF2-40B4-BE49-F238E27FC236}">
                <a16:creationId xmlns:a16="http://schemas.microsoft.com/office/drawing/2014/main" id="{31CB7D61-86EC-11C5-1A9A-C2997C29FD44}"/>
              </a:ext>
            </a:extLst>
          </p:cNvPr>
          <p:cNvSpPr>
            <a:spLocks noGrp="1" noChangeArrowheads="1"/>
          </p:cNvSpPr>
          <p:nvPr>
            <p:ph type="title"/>
          </p:nvPr>
        </p:nvSpPr>
        <p:spPr>
          <a:xfrm>
            <a:off x="762000" y="396875"/>
            <a:ext cx="7521575" cy="762000"/>
          </a:xfrm>
        </p:spPr>
        <p:txBody>
          <a:bodyPr/>
          <a:lstStyle/>
          <a:p>
            <a:r>
              <a:rPr lang="en-CA" altLang="en-US">
                <a:ea typeface="ＭＳ Ｐゴシック" panose="020B0600070205080204" pitchFamily="34" charset="-128"/>
              </a:rPr>
              <a:t>Social Media Policy</a:t>
            </a:r>
            <a:br>
              <a:rPr lang="en-CA" altLang="en-US" sz="1400">
                <a:solidFill>
                  <a:srgbClr val="FF0000"/>
                </a:solidFill>
                <a:ea typeface="ＭＳ Ｐゴシック" panose="020B0600070205080204" pitchFamily="34" charset="-128"/>
              </a:rPr>
            </a:br>
            <a:endParaRPr lang="en-CA" altLang="en-US">
              <a:ea typeface="ＭＳ Ｐゴシック" panose="020B0600070205080204" pitchFamily="34" charset="-128"/>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Content Placeholder 6">
            <a:extLst>
              <a:ext uri="{FF2B5EF4-FFF2-40B4-BE49-F238E27FC236}">
                <a16:creationId xmlns:a16="http://schemas.microsoft.com/office/drawing/2014/main" id="{3F09EF05-C383-F002-6C04-2AE95E87EB7A}"/>
              </a:ext>
            </a:extLst>
          </p:cNvPr>
          <p:cNvSpPr>
            <a:spLocks noGrp="1"/>
          </p:cNvSpPr>
          <p:nvPr>
            <p:ph idx="1"/>
          </p:nvPr>
        </p:nvSpPr>
        <p:spPr>
          <a:xfrm>
            <a:off x="655638" y="76200"/>
            <a:ext cx="7521575" cy="3579813"/>
          </a:xfrm>
        </p:spPr>
        <p:txBody>
          <a:bodyPr/>
          <a:lstStyle/>
          <a:p>
            <a:pPr algn="ctr" eaLnBrk="1" hangingPunct="1">
              <a:lnSpc>
                <a:spcPct val="80000"/>
              </a:lnSpc>
              <a:defRPr/>
            </a:pPr>
            <a:endParaRPr lang="en-CA" altLang="en-US" sz="4000">
              <a:ea typeface="ＭＳ Ｐゴシック" panose="020B0600070205080204" pitchFamily="34" charset="-128"/>
            </a:endParaRPr>
          </a:p>
          <a:p>
            <a:pPr marL="0" indent="0" algn="ctr" eaLnBrk="1" hangingPunct="1">
              <a:lnSpc>
                <a:spcPct val="80000"/>
              </a:lnSpc>
              <a:buFontTx/>
              <a:buNone/>
              <a:defRPr/>
            </a:pPr>
            <a:r>
              <a:rPr lang="en-CA" altLang="en-US" sz="4000">
                <a:ea typeface="ＭＳ Ｐゴシック" panose="020B0600070205080204" pitchFamily="34" charset="-128"/>
              </a:rPr>
              <a:t>LET’S GET READY!</a:t>
            </a:r>
          </a:p>
          <a:p>
            <a:pPr marL="0" indent="0" algn="ctr" eaLnBrk="1" hangingPunct="1">
              <a:lnSpc>
                <a:spcPct val="80000"/>
              </a:lnSpc>
              <a:buFontTx/>
              <a:buNone/>
              <a:defRPr/>
            </a:pPr>
            <a:endParaRPr lang="en-CA" altLang="en-US" sz="4000">
              <a:ea typeface="ＭＳ Ｐゴシック" panose="020B0600070205080204" pitchFamily="34" charset="-128"/>
            </a:endParaRPr>
          </a:p>
          <a:p>
            <a:pPr algn="ctr" eaLnBrk="1" hangingPunct="1">
              <a:lnSpc>
                <a:spcPct val="80000"/>
              </a:lnSpc>
              <a:defRPr/>
            </a:pPr>
            <a:endParaRPr lang="en-CA" altLang="en-US" sz="4000">
              <a:ea typeface="ＭＳ Ｐゴシック" panose="020B0600070205080204" pitchFamily="34" charset="-128"/>
            </a:endParaRPr>
          </a:p>
          <a:p>
            <a:pPr algn="ctr" eaLnBrk="1" hangingPunct="1">
              <a:lnSpc>
                <a:spcPct val="80000"/>
              </a:lnSpc>
              <a:defRPr/>
            </a:pPr>
            <a:endParaRPr lang="en-CA" altLang="en-US" sz="4000">
              <a:ea typeface="ＭＳ Ｐゴシック" panose="020B0600070205080204" pitchFamily="34" charset="-128"/>
            </a:endParaRPr>
          </a:p>
          <a:p>
            <a:pPr algn="ctr" eaLnBrk="1" hangingPunct="1">
              <a:lnSpc>
                <a:spcPct val="80000"/>
              </a:lnSpc>
              <a:defRPr/>
            </a:pPr>
            <a:endParaRPr lang="en-CA" altLang="en-US" sz="4000">
              <a:ea typeface="ＭＳ Ｐゴシック" panose="020B0600070205080204" pitchFamily="34" charset="-128"/>
            </a:endParaRPr>
          </a:p>
          <a:p>
            <a:pPr marL="0" indent="0" algn="ctr" eaLnBrk="1" hangingPunct="1">
              <a:lnSpc>
                <a:spcPct val="80000"/>
              </a:lnSpc>
              <a:buFontTx/>
              <a:buNone/>
              <a:defRPr/>
            </a:pPr>
            <a:endParaRPr lang="en-CA" altLang="en-US" sz="4000">
              <a:ea typeface="ＭＳ Ｐゴシック" panose="020B0600070205080204" pitchFamily="34" charset="-128"/>
            </a:endParaRPr>
          </a:p>
          <a:p>
            <a:pPr marL="0" indent="0" algn="ctr" eaLnBrk="1" hangingPunct="1">
              <a:lnSpc>
                <a:spcPct val="80000"/>
              </a:lnSpc>
              <a:buFontTx/>
              <a:buNone/>
              <a:defRPr/>
            </a:pPr>
            <a:r>
              <a:rPr lang="en-CA" altLang="en-US" sz="4000">
                <a:ea typeface="ＭＳ Ｐゴシック" panose="020B0600070205080204" pitchFamily="34" charset="-128"/>
              </a:rPr>
              <a:t>PRE-CLINICAL CLEARANCE</a:t>
            </a:r>
          </a:p>
          <a:p>
            <a:pPr marL="0" indent="0">
              <a:buNone/>
              <a:defRPr/>
            </a:pPr>
            <a:endParaRPr lang="en-US" altLang="en-US" sz="1600"/>
          </a:p>
          <a:p>
            <a:pPr marL="0" indent="0" algn="ctr">
              <a:buNone/>
              <a:defRPr/>
            </a:pPr>
            <a:r>
              <a:rPr lang="en-CA" altLang="en-US" sz="1600">
                <a:hlinkClick r:id="rId3"/>
              </a:rPr>
              <a:t>http://www.uwindsor.ca/nursing/375/pre-clearance-information-and-forms</a:t>
            </a:r>
            <a:endParaRPr lang="en-CA" altLang="en-US" sz="1600"/>
          </a:p>
          <a:p>
            <a:pPr marL="0" indent="0">
              <a:buNone/>
              <a:defRPr/>
            </a:pPr>
            <a:endParaRPr lang="en-CA" altLang="en-US" sz="4000">
              <a:ea typeface="ＭＳ Ｐゴシック" panose="020B0600070205080204" pitchFamily="34" charset="-128"/>
            </a:endParaRPr>
          </a:p>
        </p:txBody>
      </p:sp>
      <p:pic>
        <p:nvPicPr>
          <p:cNvPr id="44035" name="Picture 2">
            <a:extLst>
              <a:ext uri="{FF2B5EF4-FFF2-40B4-BE49-F238E27FC236}">
                <a16:creationId xmlns:a16="http://schemas.microsoft.com/office/drawing/2014/main" id="{E3F46341-070B-4EE7-2CEA-068994969E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4700" y="2187575"/>
            <a:ext cx="4743450"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2">
            <a:extLst>
              <a:ext uri="{FF2B5EF4-FFF2-40B4-BE49-F238E27FC236}">
                <a16:creationId xmlns:a16="http://schemas.microsoft.com/office/drawing/2014/main" id="{E229A4D7-4A82-ADA8-9636-48D3189F30BE}"/>
              </a:ext>
            </a:extLst>
          </p:cNvPr>
          <p:cNvSpPr>
            <a:spLocks noGrp="1" noChangeArrowheads="1"/>
          </p:cNvSpPr>
          <p:nvPr>
            <p:ph type="title"/>
          </p:nvPr>
        </p:nvSpPr>
        <p:spPr>
          <a:xfrm>
            <a:off x="811213" y="381000"/>
            <a:ext cx="7521575" cy="549275"/>
          </a:xfrm>
        </p:spPr>
        <p:txBody>
          <a:bodyPr/>
          <a:lstStyle/>
          <a:p>
            <a:pPr eaLnBrk="1" hangingPunct="1"/>
            <a:r>
              <a:rPr lang="en-CA" altLang="en-US" sz="3600" b="1">
                <a:ea typeface="ＭＳ Ｐゴシック" panose="020B0600070205080204" pitchFamily="34" charset="-128"/>
              </a:rPr>
              <a:t>Clinical Pre-Clearance Overview</a:t>
            </a:r>
          </a:p>
        </p:txBody>
      </p:sp>
      <p:sp>
        <p:nvSpPr>
          <p:cNvPr id="46083" name="Content Placeholder 3">
            <a:extLst>
              <a:ext uri="{FF2B5EF4-FFF2-40B4-BE49-F238E27FC236}">
                <a16:creationId xmlns:a16="http://schemas.microsoft.com/office/drawing/2014/main" id="{A6A25ACF-B3EF-3008-0B17-588C2B039AFC}"/>
              </a:ext>
            </a:extLst>
          </p:cNvPr>
          <p:cNvSpPr>
            <a:spLocks noGrp="1" noChangeArrowheads="1"/>
          </p:cNvSpPr>
          <p:nvPr>
            <p:ph idx="1"/>
          </p:nvPr>
        </p:nvSpPr>
        <p:spPr>
          <a:xfrm>
            <a:off x="139700" y="1484313"/>
            <a:ext cx="9036050" cy="3657600"/>
          </a:xfrm>
        </p:spPr>
        <p:txBody>
          <a:bodyPr/>
          <a:lstStyle/>
          <a:p>
            <a:pPr eaLnBrk="1" hangingPunct="1">
              <a:defRPr/>
            </a:pPr>
            <a:r>
              <a:rPr lang="en-CA" altLang="en-US" sz="2400">
                <a:ea typeface="ＭＳ Ｐゴシック" panose="020B0600070205080204" pitchFamily="34" charset="-128"/>
              </a:rPr>
              <a:t>Hospitals and community agencies mandate that students meet specific medical and non-medical requirements.</a:t>
            </a:r>
          </a:p>
          <a:p>
            <a:pPr eaLnBrk="1" hangingPunct="1">
              <a:defRPr/>
            </a:pPr>
            <a:r>
              <a:rPr lang="en-CA" altLang="en-US" sz="2400">
                <a:ea typeface="ＭＳ Ｐゴシック" panose="020B0600070205080204" pitchFamily="34" charset="-128"/>
              </a:rPr>
              <a:t>Students need to be cleared annually- University of Windsor is now using </a:t>
            </a:r>
            <a:r>
              <a:rPr lang="en-CA" altLang="en-US" sz="2400" b="1" u="sng">
                <a:ea typeface="ＭＳ Ｐゴシック" panose="020B0600070205080204" pitchFamily="34" charset="-128"/>
              </a:rPr>
              <a:t>Verified Synergy Gateway </a:t>
            </a:r>
            <a:r>
              <a:rPr lang="en-CA" altLang="en-US" sz="2400">
                <a:ea typeface="ＭＳ Ｐゴシック" panose="020B0600070205080204" pitchFamily="34" charset="-128"/>
              </a:rPr>
              <a:t>to complete the screening process.</a:t>
            </a:r>
          </a:p>
          <a:p>
            <a:pPr eaLnBrk="1" hangingPunct="1">
              <a:defRPr/>
            </a:pPr>
            <a:r>
              <a:rPr lang="en-CA" altLang="en-US" sz="2400">
                <a:ea typeface="ＭＳ Ｐゴシック" panose="020B0600070205080204" pitchFamily="34" charset="-128"/>
              </a:rPr>
              <a:t>Flexible appointment scheduling. </a:t>
            </a:r>
          </a:p>
          <a:p>
            <a:pPr eaLnBrk="1" hangingPunct="1">
              <a:defRPr/>
            </a:pPr>
            <a:r>
              <a:rPr lang="en-CA" altLang="en-US" sz="2400">
                <a:ea typeface="ＭＳ Ｐゴシック" panose="020B0600070205080204" pitchFamily="34" charset="-128"/>
              </a:rPr>
              <a:t>Confidentiality and privacy maintained.</a:t>
            </a:r>
          </a:p>
          <a:p>
            <a:pPr eaLnBrk="1" hangingPunct="1">
              <a:defRPr/>
            </a:pPr>
            <a:r>
              <a:rPr lang="en-CA" altLang="en-US" sz="2400">
                <a:ea typeface="ＭＳ Ｐゴシック" panose="020B0600070205080204" pitchFamily="34" charset="-128"/>
              </a:rPr>
              <a:t>Fees for screening available on the</a:t>
            </a:r>
            <a:r>
              <a:rPr lang="en-CA" altLang="en-US" sz="2400" b="1">
                <a:ea typeface="ＭＳ Ｐゴシック" panose="020B0600070205080204" pitchFamily="34" charset="-128"/>
              </a:rPr>
              <a:t> Synergy ERV forms </a:t>
            </a:r>
            <a:r>
              <a:rPr lang="en-CA" altLang="en-US" sz="2400">
                <a:ea typeface="ＭＳ Ｐゴシック" panose="020B0600070205080204" pitchFamily="34" charset="-128"/>
              </a:rPr>
              <a:t>found on the Pre- Clearance information link found on the main University of Windsor Nursing page. </a:t>
            </a:r>
            <a:endParaRPr lang="en-CA" altLang="en-US" sz="2000">
              <a:ea typeface="ＭＳ Ｐゴシック" panose="020B0600070205080204" pitchFamily="34" charset="-128"/>
            </a:endParaRPr>
          </a:p>
          <a:p>
            <a:pPr marL="0" indent="0" eaLnBrk="1" hangingPunct="1">
              <a:buFontTx/>
              <a:buNone/>
              <a:defRPr/>
            </a:pPr>
            <a:endParaRPr lang="en-CA" altLang="en-US">
              <a:ea typeface="ＭＳ Ｐゴシック" panose="020B0600070205080204" pitchFamily="34" charset="-128"/>
            </a:endParaRPr>
          </a:p>
          <a:p>
            <a:pPr eaLnBrk="1" hangingPunct="1">
              <a:defRPr/>
            </a:pPr>
            <a:endParaRPr lang="en-CA" altLang="en-US">
              <a:ea typeface="ＭＳ Ｐゴシック" panose="020B0600070205080204" pitchFamily="34" charset="-128"/>
            </a:endParaRPr>
          </a:p>
          <a:p>
            <a:pPr eaLnBrk="1" hangingPunct="1">
              <a:defRPr/>
            </a:pPr>
            <a:endParaRPr lang="en-CA" altLang="en-US">
              <a:ea typeface="ＭＳ Ｐゴシック" panose="020B0600070205080204" pitchFamily="34" charset="-128"/>
            </a:endParaRPr>
          </a:p>
          <a:p>
            <a:pPr eaLnBrk="1" hangingPunct="1">
              <a:defRPr/>
            </a:pPr>
            <a:endParaRPr lang="en-CA" altLang="en-US">
              <a:ea typeface="ＭＳ Ｐゴシック" panose="020B0600070205080204" pitchFamily="34" charset="-128"/>
            </a:endParaRPr>
          </a:p>
        </p:txBody>
      </p:sp>
    </p:spTree>
    <p:custDataLst>
      <p:tags r:id="rId1"/>
    </p:custData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A9071-E722-9F80-F6A5-161C0EE3D1F6}"/>
              </a:ext>
            </a:extLst>
          </p:cNvPr>
          <p:cNvSpPr>
            <a:spLocks noGrp="1"/>
          </p:cNvSpPr>
          <p:nvPr>
            <p:ph type="title"/>
          </p:nvPr>
        </p:nvSpPr>
        <p:spPr>
          <a:xfrm>
            <a:off x="152400" y="404813"/>
            <a:ext cx="8991600" cy="1143000"/>
          </a:xfrm>
        </p:spPr>
        <p:txBody>
          <a:bodyPr>
            <a:normAutofit fontScale="90000"/>
          </a:bodyPr>
          <a:lstStyle/>
          <a:p>
            <a:pPr eaLnBrk="1" fontAlgn="auto" hangingPunct="1">
              <a:spcAft>
                <a:spcPts val="0"/>
              </a:spcAft>
              <a:defRPr/>
            </a:pPr>
            <a:r>
              <a:rPr lang="en-US" sz="3600" b="1"/>
              <a:t>Clinical Pre-Placement Medical Requirements</a:t>
            </a:r>
            <a:br>
              <a:rPr lang="en-US" b="1"/>
            </a:br>
            <a:endParaRPr lang="en-US" b="1"/>
          </a:p>
        </p:txBody>
      </p:sp>
      <p:sp>
        <p:nvSpPr>
          <p:cNvPr id="13314" name="Content Placeholder 2">
            <a:extLst>
              <a:ext uri="{FF2B5EF4-FFF2-40B4-BE49-F238E27FC236}">
                <a16:creationId xmlns:a16="http://schemas.microsoft.com/office/drawing/2014/main" id="{AE114C24-EFCF-E1C1-619C-A7516F264D01}"/>
              </a:ext>
            </a:extLst>
          </p:cNvPr>
          <p:cNvSpPr>
            <a:spLocks noGrp="1"/>
          </p:cNvSpPr>
          <p:nvPr>
            <p:ph idx="1"/>
          </p:nvPr>
        </p:nvSpPr>
        <p:spPr>
          <a:xfrm>
            <a:off x="152400" y="908050"/>
            <a:ext cx="8380413" cy="5113338"/>
          </a:xfrm>
        </p:spPr>
        <p:txBody>
          <a:bodyPr rtlCol="0">
            <a:normAutofit fontScale="92500" lnSpcReduction="10000"/>
          </a:bodyPr>
          <a:lstStyle/>
          <a:p>
            <a:pPr eaLnBrk="1" fontAlgn="auto" hangingPunct="1">
              <a:spcAft>
                <a:spcPts val="0"/>
              </a:spcAft>
              <a:defRPr/>
            </a:pPr>
            <a:endParaRPr lang="en-US" sz="800"/>
          </a:p>
          <a:p>
            <a:pPr marL="0" indent="0" eaLnBrk="1" fontAlgn="auto" hangingPunct="1">
              <a:spcAft>
                <a:spcPts val="0"/>
              </a:spcAft>
              <a:buFontTx/>
              <a:buNone/>
              <a:defRPr/>
            </a:pPr>
            <a:r>
              <a:rPr lang="en-US" sz="2400">
                <a:latin typeface="Calibri" panose="020F0502020204030204" pitchFamily="34" charset="0"/>
                <a:ea typeface="Calibri" panose="020F0502020204030204" pitchFamily="34" charset="0"/>
                <a:cs typeface="Calibri" panose="020F0502020204030204" pitchFamily="34" charset="0"/>
              </a:rPr>
              <a:t>You will require documentation of the following: </a:t>
            </a:r>
          </a:p>
          <a:p>
            <a:pPr eaLnBrk="1" fontAlgn="auto" hangingPunct="1">
              <a:spcAft>
                <a:spcPts val="0"/>
              </a:spcAft>
              <a:buFont typeface="Arial" panose="020B0604020202020204" pitchFamily="34" charset="0"/>
              <a:buChar char="•"/>
              <a:defRPr/>
            </a:pPr>
            <a:r>
              <a:rPr lang="en-US" sz="2400" b="1">
                <a:latin typeface="Calibri" panose="020F0502020204030204" pitchFamily="34" charset="0"/>
                <a:ea typeface="Calibri" panose="020F0502020204030204" pitchFamily="34" charset="0"/>
                <a:cs typeface="Calibri" panose="020F0502020204030204" pitchFamily="34" charset="0"/>
              </a:rPr>
              <a:t>TB skin test- </a:t>
            </a:r>
            <a:r>
              <a:rPr lang="en-CA" sz="1900" i="1">
                <a:latin typeface="Calibri" panose="020F0502020204030204" pitchFamily="34" charset="0"/>
                <a:ea typeface="Calibri" panose="020F0502020204030204" pitchFamily="34" charset="0"/>
                <a:cs typeface="Calibri" panose="020F0502020204030204" pitchFamily="34" charset="0"/>
              </a:rPr>
              <a:t>proof of 1-step TB Skin Test. Issued after June 1 of the same year. If EVER had a documented positive, then must book a medical follow-up with chest x-ray. (Chest Xray valid for 2 years). </a:t>
            </a:r>
            <a:endParaRPr lang="en-US" sz="1900" i="1">
              <a:latin typeface="Calibri" panose="020F0502020204030204" pitchFamily="34" charset="0"/>
              <a:ea typeface="Calibri" panose="020F0502020204030204" pitchFamily="34" charset="0"/>
              <a:cs typeface="Calibri" panose="020F0502020204030204" pitchFamily="34" charset="0"/>
            </a:endParaRPr>
          </a:p>
          <a:p>
            <a:pPr eaLnBrk="1" fontAlgn="auto" hangingPunct="1">
              <a:spcAft>
                <a:spcPts val="0"/>
              </a:spcAft>
              <a:buFont typeface="Arial" panose="020B0604020202020204" pitchFamily="34" charset="0"/>
              <a:buChar char="•"/>
              <a:defRPr/>
            </a:pPr>
            <a:r>
              <a:rPr lang="en-US" sz="2400" b="1">
                <a:latin typeface="Calibri" panose="020F0502020204030204" pitchFamily="34" charset="0"/>
                <a:ea typeface="Calibri" panose="020F0502020204030204" pitchFamily="34" charset="0"/>
                <a:cs typeface="Calibri" panose="020F0502020204030204" pitchFamily="34" charset="0"/>
              </a:rPr>
              <a:t>MMR*-</a:t>
            </a:r>
            <a:r>
              <a:rPr lang="en-CA" sz="2400" b="1">
                <a:latin typeface="Calibri" panose="020F0502020204030204" pitchFamily="34" charset="0"/>
                <a:ea typeface="Calibri" panose="020F0502020204030204" pitchFamily="34" charset="0"/>
                <a:cs typeface="Calibri" panose="020F0502020204030204" pitchFamily="34" charset="0"/>
              </a:rPr>
              <a:t> </a:t>
            </a:r>
            <a:r>
              <a:rPr lang="en-CA" sz="1900" i="1">
                <a:latin typeface="Calibri" panose="020F0502020204030204" pitchFamily="34" charset="0"/>
                <a:ea typeface="Calibri" panose="020F0502020204030204" pitchFamily="34" charset="0"/>
                <a:cs typeface="Calibri" panose="020F0502020204030204" pitchFamily="34" charset="0"/>
              </a:rPr>
              <a:t>proof of two vaccinations OR blood work results (within 5 years) showing immunity</a:t>
            </a:r>
            <a:endParaRPr lang="en-US" sz="1900" i="1">
              <a:latin typeface="Calibri" panose="020F0502020204030204" pitchFamily="34" charset="0"/>
              <a:ea typeface="Calibri" panose="020F0502020204030204" pitchFamily="34" charset="0"/>
              <a:cs typeface="Calibri" panose="020F0502020204030204" pitchFamily="34" charset="0"/>
            </a:endParaRPr>
          </a:p>
          <a:p>
            <a:pPr eaLnBrk="1" fontAlgn="auto" hangingPunct="1">
              <a:spcAft>
                <a:spcPts val="0"/>
              </a:spcAft>
              <a:buFont typeface="Arial" panose="020B0604020202020204" pitchFamily="34" charset="0"/>
              <a:buChar char="•"/>
              <a:defRPr/>
            </a:pPr>
            <a:r>
              <a:rPr lang="en-US" sz="2400" b="1">
                <a:latin typeface="Calibri" panose="020F0502020204030204" pitchFamily="34" charset="0"/>
                <a:ea typeface="Calibri" panose="020F0502020204030204" pitchFamily="34" charset="0"/>
                <a:cs typeface="Calibri" panose="020F0502020204030204" pitchFamily="34" charset="0"/>
              </a:rPr>
              <a:t>Varicella*- </a:t>
            </a:r>
            <a:r>
              <a:rPr lang="en-CA" sz="1900" i="1">
                <a:latin typeface="Calibri" panose="020F0502020204030204" pitchFamily="34" charset="0"/>
                <a:ea typeface="Calibri" panose="020F0502020204030204" pitchFamily="34" charset="0"/>
                <a:cs typeface="Calibri" panose="020F0502020204030204" pitchFamily="34" charset="0"/>
              </a:rPr>
              <a:t>Proof of two vaccinations OR blood work results (within 5 years) showing immunity</a:t>
            </a:r>
            <a:endParaRPr lang="en-US" sz="1900" i="1">
              <a:latin typeface="Calibri" panose="020F0502020204030204" pitchFamily="34" charset="0"/>
              <a:ea typeface="Calibri" panose="020F0502020204030204" pitchFamily="34" charset="0"/>
              <a:cs typeface="Calibri" panose="020F0502020204030204" pitchFamily="34" charset="0"/>
            </a:endParaRPr>
          </a:p>
          <a:p>
            <a:pPr eaLnBrk="1" fontAlgn="auto" hangingPunct="1">
              <a:spcAft>
                <a:spcPts val="0"/>
              </a:spcAft>
              <a:buFont typeface="Arial" panose="020B0604020202020204" pitchFamily="34" charset="0"/>
              <a:buChar char="•"/>
              <a:defRPr/>
            </a:pPr>
            <a:r>
              <a:rPr lang="en-US" sz="2400" b="1">
                <a:latin typeface="Calibri" panose="020F0502020204030204" pitchFamily="34" charset="0"/>
                <a:ea typeface="Calibri" panose="020F0502020204030204" pitchFamily="34" charset="0"/>
                <a:cs typeface="Calibri" panose="020F0502020204030204" pitchFamily="34" charset="0"/>
              </a:rPr>
              <a:t>Hepatitis B*- </a:t>
            </a:r>
            <a:r>
              <a:rPr lang="en-CA" sz="1900" i="1">
                <a:latin typeface="Calibri" panose="020F0502020204030204" pitchFamily="34" charset="0"/>
                <a:ea typeface="Calibri" panose="020F0502020204030204" pitchFamily="34" charset="0"/>
                <a:cs typeface="Calibri" panose="020F0502020204030204" pitchFamily="34" charset="0"/>
              </a:rPr>
              <a:t>Blood work results (within 5 years) showing immunity</a:t>
            </a:r>
            <a:endParaRPr lang="en-US" sz="1900" i="1">
              <a:latin typeface="Calibri" panose="020F0502020204030204" pitchFamily="34" charset="0"/>
              <a:ea typeface="Calibri" panose="020F0502020204030204" pitchFamily="34" charset="0"/>
              <a:cs typeface="Calibri" panose="020F0502020204030204" pitchFamily="34" charset="0"/>
            </a:endParaRPr>
          </a:p>
          <a:p>
            <a:pPr eaLnBrk="1" fontAlgn="auto" hangingPunct="1">
              <a:spcAft>
                <a:spcPts val="0"/>
              </a:spcAft>
              <a:buFont typeface="Arial" panose="020B0604020202020204" pitchFamily="34" charset="0"/>
              <a:buChar char="•"/>
              <a:defRPr/>
            </a:pPr>
            <a:r>
              <a:rPr lang="en-US" sz="2400" b="1">
                <a:latin typeface="Calibri" panose="020F0502020204030204" pitchFamily="34" charset="0"/>
                <a:ea typeface="Calibri" panose="020F0502020204030204" pitchFamily="34" charset="0"/>
                <a:cs typeface="Calibri" panose="020F0502020204030204" pitchFamily="34" charset="0"/>
              </a:rPr>
              <a:t>Tetanus/Diphtheria (TD)* </a:t>
            </a:r>
            <a:r>
              <a:rPr lang="en-US" sz="1900" i="1">
                <a:latin typeface="Calibri" panose="020F0502020204030204" pitchFamily="34" charset="0"/>
                <a:ea typeface="Calibri" panose="020F0502020204030204" pitchFamily="34" charset="0"/>
                <a:cs typeface="Calibri" panose="020F0502020204030204" pitchFamily="34" charset="0"/>
              </a:rPr>
              <a:t>in the last 10 years</a:t>
            </a:r>
          </a:p>
          <a:p>
            <a:pPr eaLnBrk="1" fontAlgn="auto" hangingPunct="1">
              <a:spcAft>
                <a:spcPts val="0"/>
              </a:spcAft>
              <a:buFont typeface="Arial" panose="020B0604020202020204" pitchFamily="34" charset="0"/>
              <a:buChar char="•"/>
              <a:defRPr/>
            </a:pPr>
            <a:r>
              <a:rPr lang="en-US" sz="2400" b="1">
                <a:latin typeface="Calibri" panose="020F0502020204030204" pitchFamily="34" charset="0"/>
                <a:ea typeface="Calibri" panose="020F0502020204030204" pitchFamily="34" charset="0"/>
                <a:cs typeface="Calibri" panose="020F0502020204030204" pitchFamily="34" charset="0"/>
              </a:rPr>
              <a:t>Pertussis</a:t>
            </a:r>
            <a:r>
              <a:rPr lang="en-US" sz="2400">
                <a:latin typeface="Calibri" panose="020F0502020204030204" pitchFamily="34" charset="0"/>
                <a:ea typeface="Calibri" panose="020F0502020204030204" pitchFamily="34" charset="0"/>
                <a:cs typeface="Calibri" panose="020F0502020204030204" pitchFamily="34" charset="0"/>
              </a:rPr>
              <a:t>- </a:t>
            </a:r>
            <a:r>
              <a:rPr lang="en-US" sz="1900" i="1">
                <a:latin typeface="Calibri" panose="020F0502020204030204" pitchFamily="34" charset="0"/>
                <a:ea typeface="Calibri" panose="020F0502020204030204" pitchFamily="34" charset="0"/>
                <a:cs typeface="Calibri" panose="020F0502020204030204" pitchFamily="34" charset="0"/>
              </a:rPr>
              <a:t>Proof of complete series of vaccines</a:t>
            </a:r>
          </a:p>
          <a:p>
            <a:pPr eaLnBrk="1" fontAlgn="auto" hangingPunct="1">
              <a:spcAft>
                <a:spcPts val="0"/>
              </a:spcAft>
              <a:buFont typeface="Arial" panose="020B0604020202020204" pitchFamily="34" charset="0"/>
              <a:buChar char="•"/>
              <a:defRPr/>
            </a:pPr>
            <a:r>
              <a:rPr lang="en-US" sz="2400" b="1">
                <a:latin typeface="Calibri" panose="020F0502020204030204" pitchFamily="34" charset="0"/>
                <a:ea typeface="Calibri" panose="020F0502020204030204" pitchFamily="34" charset="0"/>
                <a:cs typeface="Calibri" panose="020F0502020204030204" pitchFamily="34" charset="0"/>
              </a:rPr>
              <a:t>Influenza vaccine-</a:t>
            </a:r>
            <a:r>
              <a:rPr lang="en-US" sz="1900" i="1">
                <a:latin typeface="Calibri" panose="020F0502020204030204" pitchFamily="34" charset="0"/>
                <a:ea typeface="Calibri" panose="020F0502020204030204" pitchFamily="34" charset="0"/>
                <a:cs typeface="Calibri" panose="020F0502020204030204" pitchFamily="34" charset="0"/>
              </a:rPr>
              <a:t>Optional for most placements except HDGH (usually available October- not required to pass your clearance )</a:t>
            </a:r>
          </a:p>
          <a:p>
            <a:pPr eaLnBrk="1" fontAlgn="auto" hangingPunct="1">
              <a:spcAft>
                <a:spcPts val="0"/>
              </a:spcAft>
              <a:buFont typeface="Arial" panose="020B0604020202020204" pitchFamily="34" charset="0"/>
              <a:buChar char="•"/>
              <a:defRPr/>
            </a:pPr>
            <a:r>
              <a:rPr lang="en-US" sz="2400" b="1">
                <a:latin typeface="Calibri" panose="020F0502020204030204" pitchFamily="34" charset="0"/>
                <a:ea typeface="Calibri" panose="020F0502020204030204" pitchFamily="34" charset="0"/>
                <a:cs typeface="Calibri" panose="020F0502020204030204" pitchFamily="34" charset="0"/>
              </a:rPr>
              <a:t>COVID-19 vaccination receipts </a:t>
            </a:r>
            <a:r>
              <a:rPr lang="en-US" sz="1700" i="1">
                <a:latin typeface="Calibri" panose="020F0502020204030204" pitchFamily="34" charset="0"/>
                <a:ea typeface="Calibri" panose="020F0502020204030204" pitchFamily="34" charset="0"/>
                <a:cs typeface="Calibri" panose="020F0502020204030204" pitchFamily="34" charset="0"/>
              </a:rPr>
              <a:t>Double vaccination status (proof of 2 doses)</a:t>
            </a:r>
          </a:p>
        </p:txBody>
      </p:sp>
    </p:spTree>
    <p:custDataLst>
      <p:tags r:id="rId1"/>
    </p:custData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7B25A-7686-1D61-953A-6C34513831DB}"/>
              </a:ext>
            </a:extLst>
          </p:cNvPr>
          <p:cNvSpPr>
            <a:spLocks noGrp="1"/>
          </p:cNvSpPr>
          <p:nvPr>
            <p:ph type="title"/>
          </p:nvPr>
        </p:nvSpPr>
        <p:spPr>
          <a:xfrm>
            <a:off x="0" y="784225"/>
            <a:ext cx="9067800" cy="625475"/>
          </a:xfrm>
        </p:spPr>
        <p:txBody>
          <a:bodyPr>
            <a:normAutofit fontScale="90000"/>
          </a:bodyPr>
          <a:lstStyle/>
          <a:p>
            <a:pPr eaLnBrk="1" fontAlgn="auto" hangingPunct="1">
              <a:spcAft>
                <a:spcPts val="0"/>
              </a:spcAft>
              <a:defRPr/>
            </a:pPr>
            <a:r>
              <a:rPr lang="en-US" b="1"/>
              <a:t>Clinical Pre-Placement: </a:t>
            </a:r>
            <a:br>
              <a:rPr lang="en-US" b="1"/>
            </a:br>
            <a:r>
              <a:rPr lang="en-US" b="1"/>
              <a:t>Non-Medical Requirements</a:t>
            </a:r>
            <a:br>
              <a:rPr lang="en-US" b="1"/>
            </a:br>
            <a:endParaRPr lang="en-US" sz="2200"/>
          </a:p>
        </p:txBody>
      </p:sp>
      <p:sp>
        <p:nvSpPr>
          <p:cNvPr id="50179" name="Text Placeholder 3">
            <a:extLst>
              <a:ext uri="{FF2B5EF4-FFF2-40B4-BE49-F238E27FC236}">
                <a16:creationId xmlns:a16="http://schemas.microsoft.com/office/drawing/2014/main" id="{76B82394-16F9-E272-9392-1FC1316EE76A}"/>
              </a:ext>
            </a:extLst>
          </p:cNvPr>
          <p:cNvSpPr>
            <a:spLocks noGrp="1" noChangeArrowheads="1"/>
          </p:cNvSpPr>
          <p:nvPr>
            <p:ph type="body" idx="1"/>
          </p:nvPr>
        </p:nvSpPr>
        <p:spPr>
          <a:xfrm>
            <a:off x="250825" y="1800225"/>
            <a:ext cx="3200400" cy="549275"/>
          </a:xfrm>
        </p:spPr>
        <p:txBody>
          <a:bodyPr/>
          <a:lstStyle/>
          <a:p>
            <a:pPr eaLnBrk="1" hangingPunct="1"/>
            <a:r>
              <a:rPr lang="en-CA" altLang="en-US" u="sng">
                <a:ea typeface="ＭＳ Ｐゴシック" panose="020B0600070205080204" pitchFamily="34" charset="-128"/>
              </a:rPr>
              <a:t>Annual</a:t>
            </a:r>
          </a:p>
        </p:txBody>
      </p:sp>
      <p:sp>
        <p:nvSpPr>
          <p:cNvPr id="50180" name="Content Placeholder 2">
            <a:extLst>
              <a:ext uri="{FF2B5EF4-FFF2-40B4-BE49-F238E27FC236}">
                <a16:creationId xmlns:a16="http://schemas.microsoft.com/office/drawing/2014/main" id="{8528635A-77EB-627E-5CED-F04B67170A91}"/>
              </a:ext>
            </a:extLst>
          </p:cNvPr>
          <p:cNvSpPr>
            <a:spLocks noGrp="1" noChangeArrowheads="1"/>
          </p:cNvSpPr>
          <p:nvPr>
            <p:ph sz="half" idx="2"/>
          </p:nvPr>
        </p:nvSpPr>
        <p:spPr>
          <a:xfrm>
            <a:off x="251520" y="2349500"/>
            <a:ext cx="4780855" cy="3455988"/>
          </a:xfrm>
        </p:spPr>
        <p:txBody>
          <a:bodyPr/>
          <a:lstStyle/>
          <a:p>
            <a:pPr marL="0" indent="0" eaLnBrk="1" hangingPunct="1">
              <a:defRPr/>
            </a:pPr>
            <a:r>
              <a:rPr lang="en-US" altLang="en-US" sz="2000">
                <a:ea typeface="ＭＳ Ｐゴシック" panose="020B0600070205080204" pitchFamily="34" charset="-128"/>
              </a:rPr>
              <a:t> Vulnerable Sector Police Clearance</a:t>
            </a:r>
          </a:p>
          <a:p>
            <a:pPr marL="0" indent="0" eaLnBrk="1" hangingPunct="1">
              <a:defRPr/>
            </a:pPr>
            <a:r>
              <a:rPr lang="en-US" altLang="en-US" sz="2000">
                <a:ea typeface="ＭＳ Ｐゴシック" panose="020B0600070205080204" pitchFamily="34" charset="-128"/>
              </a:rPr>
              <a:t> Attestation of Clear Criminal Record </a:t>
            </a:r>
          </a:p>
          <a:p>
            <a:pPr marL="0" indent="0" eaLnBrk="1" hangingPunct="1">
              <a:defRPr/>
            </a:pPr>
            <a:r>
              <a:rPr lang="en-US" altLang="en-US" sz="2000">
                <a:ea typeface="ＭＳ Ｐゴシック" panose="020B0600070205080204" pitchFamily="34" charset="-128"/>
              </a:rPr>
              <a:t> CPR - Basic Life Support (BLS) </a:t>
            </a:r>
          </a:p>
          <a:p>
            <a:pPr marL="0" indent="0" eaLnBrk="1" hangingPunct="1">
              <a:defRPr/>
            </a:pPr>
            <a:r>
              <a:rPr lang="en-US" altLang="en-US" sz="2000">
                <a:ea typeface="ＭＳ Ｐゴシック" panose="020B0600070205080204" pitchFamily="34" charset="-128"/>
              </a:rPr>
              <a:t>WSIB Waiver</a:t>
            </a:r>
          </a:p>
          <a:p>
            <a:pPr marL="0" indent="0" eaLnBrk="1" hangingPunct="1">
              <a:defRPr/>
            </a:pPr>
            <a:r>
              <a:rPr lang="en-US" altLang="en-US" sz="2000">
                <a:ea typeface="ＭＳ Ｐゴシック" panose="020B0600070205080204" pitchFamily="34" charset="-128"/>
              </a:rPr>
              <a:t> Student Verification of Health Status- </a:t>
            </a:r>
            <a:r>
              <a:rPr lang="en-US" altLang="en-US" sz="1800" i="1">
                <a:ea typeface="ＭＳ Ｐゴシック" panose="020B0600070205080204" pitchFamily="34" charset="-128"/>
              </a:rPr>
              <a:t>Please be sure to note a latex allergy if you have one on this form. </a:t>
            </a:r>
          </a:p>
          <a:p>
            <a:pPr marL="0" indent="0" eaLnBrk="1" hangingPunct="1">
              <a:defRPr/>
            </a:pPr>
            <a:r>
              <a:rPr lang="en-US" altLang="en-US" sz="2000">
                <a:ea typeface="ＭＳ Ｐゴシック" panose="020B0600070205080204" pitchFamily="34" charset="-128"/>
              </a:rPr>
              <a:t>SMG- Crisis Intervention Training?</a:t>
            </a:r>
            <a:r>
              <a:rPr lang="en-CA" sz="1800">
                <a:solidFill>
                  <a:srgbClr val="44546A"/>
                </a:solidFill>
                <a:latin typeface="Calibri" panose="020F0502020204030204" pitchFamily="34" charset="0"/>
              </a:rPr>
              <a:t> </a:t>
            </a:r>
            <a:r>
              <a:rPr lang="en-CA" sz="1800" i="1">
                <a:latin typeface="Calibri" panose="020F0502020204030204" pitchFamily="34" charset="0"/>
              </a:rPr>
              <a:t>Initial Crisis Intervention </a:t>
            </a:r>
            <a:r>
              <a:rPr lang="en-CA" sz="1800" b="1" i="1" u="sng">
                <a:latin typeface="Calibri" panose="020F0502020204030204" pitchFamily="34" charset="0"/>
              </a:rPr>
              <a:t>or</a:t>
            </a:r>
            <a:r>
              <a:rPr lang="en-CA" sz="1800" i="1">
                <a:latin typeface="Calibri" panose="020F0502020204030204" pitchFamily="34" charset="0"/>
              </a:rPr>
              <a:t> refresher plus </a:t>
            </a:r>
            <a:r>
              <a:rPr lang="en-CA" sz="1800" b="1" i="1">
                <a:latin typeface="Calibri" panose="020F0502020204030204" pitchFamily="34" charset="0"/>
              </a:rPr>
              <a:t>(</a:t>
            </a:r>
            <a:r>
              <a:rPr lang="en-CA" sz="1800" b="1" i="1" u="sng">
                <a:latin typeface="Calibri" panose="020F0502020204030204" pitchFamily="34" charset="0"/>
              </a:rPr>
              <a:t>new this year</a:t>
            </a:r>
            <a:r>
              <a:rPr lang="en-CA" sz="1800" b="1" i="1">
                <a:latin typeface="Calibri" panose="020F0502020204030204" pitchFamily="34" charset="0"/>
              </a:rPr>
              <a:t>)</a:t>
            </a:r>
            <a:r>
              <a:rPr lang="en-CA" sz="1800" i="1">
                <a:latin typeface="Calibri" panose="020F0502020204030204" pitchFamily="34" charset="0"/>
              </a:rPr>
              <a:t> online Physical Techniques Training </a:t>
            </a:r>
          </a:p>
          <a:p>
            <a:pPr marL="0" indent="0" eaLnBrk="1" hangingPunct="1">
              <a:defRPr/>
            </a:pPr>
            <a:endParaRPr lang="en-US" altLang="en-US" sz="2000">
              <a:highlight>
                <a:srgbClr val="00FFFF"/>
              </a:highlight>
              <a:ea typeface="ＭＳ Ｐゴシック" panose="020B0600070205080204" pitchFamily="34" charset="-128"/>
            </a:endParaRPr>
          </a:p>
          <a:p>
            <a:pPr marL="0" indent="0" eaLnBrk="1" hangingPunct="1">
              <a:buFontTx/>
              <a:buNone/>
              <a:defRPr/>
            </a:pPr>
            <a:endParaRPr lang="en-US" altLang="en-US" sz="2000">
              <a:ea typeface="ＭＳ Ｐゴシック" panose="020B0600070205080204" pitchFamily="34" charset="-128"/>
            </a:endParaRPr>
          </a:p>
        </p:txBody>
      </p:sp>
      <p:sp>
        <p:nvSpPr>
          <p:cNvPr id="50181" name="Text Placeholder 4">
            <a:extLst>
              <a:ext uri="{FF2B5EF4-FFF2-40B4-BE49-F238E27FC236}">
                <a16:creationId xmlns:a16="http://schemas.microsoft.com/office/drawing/2014/main" id="{0AE2DE86-89A5-145C-6D77-E8A3E65B8ECC}"/>
              </a:ext>
            </a:extLst>
          </p:cNvPr>
          <p:cNvSpPr>
            <a:spLocks noGrp="1" noChangeArrowheads="1"/>
          </p:cNvSpPr>
          <p:nvPr>
            <p:ph type="body" sz="quarter" idx="3"/>
          </p:nvPr>
        </p:nvSpPr>
        <p:spPr>
          <a:xfrm>
            <a:off x="5032375" y="1800225"/>
            <a:ext cx="3200400" cy="549275"/>
          </a:xfrm>
        </p:spPr>
        <p:txBody>
          <a:bodyPr/>
          <a:lstStyle/>
          <a:p>
            <a:pPr eaLnBrk="1" hangingPunct="1"/>
            <a:r>
              <a:rPr lang="en-CA" altLang="en-US" u="sng">
                <a:ea typeface="ＭＳ Ｐゴシック" panose="020B0600070205080204" pitchFamily="34" charset="-128"/>
              </a:rPr>
              <a:t>Every 2 years</a:t>
            </a:r>
          </a:p>
        </p:txBody>
      </p:sp>
      <p:sp>
        <p:nvSpPr>
          <p:cNvPr id="50182" name="Content Placeholder 5">
            <a:extLst>
              <a:ext uri="{FF2B5EF4-FFF2-40B4-BE49-F238E27FC236}">
                <a16:creationId xmlns:a16="http://schemas.microsoft.com/office/drawing/2014/main" id="{4FF362D7-05E8-2925-625D-D047223FA944}"/>
              </a:ext>
            </a:extLst>
          </p:cNvPr>
          <p:cNvSpPr>
            <a:spLocks noGrp="1" noChangeArrowheads="1"/>
          </p:cNvSpPr>
          <p:nvPr>
            <p:ph sz="quarter" idx="4"/>
          </p:nvPr>
        </p:nvSpPr>
        <p:spPr>
          <a:xfrm>
            <a:off x="5032375" y="2451100"/>
            <a:ext cx="4035425" cy="2905125"/>
          </a:xfrm>
        </p:spPr>
        <p:txBody>
          <a:bodyPr/>
          <a:lstStyle/>
          <a:p>
            <a:pPr marL="0" indent="0" eaLnBrk="1" hangingPunct="1"/>
            <a:r>
              <a:rPr lang="en-US" altLang="en-US" sz="2000">
                <a:ea typeface="ＭＳ Ｐゴシック" panose="020B0600070205080204" pitchFamily="34" charset="-128"/>
              </a:rPr>
              <a:t> Mask Fit Test- </a:t>
            </a:r>
            <a:r>
              <a:rPr lang="en-US" altLang="en-US" sz="1400" i="1">
                <a:ea typeface="ＭＳ Ｐゴシック" panose="020B0600070205080204" pitchFamily="34" charset="-128"/>
              </a:rPr>
              <a:t>unless needed due to mask size availability or major physical changes </a:t>
            </a:r>
            <a:r>
              <a:rPr lang="en-US" altLang="en-US" sz="1400" i="1" err="1">
                <a:ea typeface="ＭＳ Ｐゴシック" panose="020B0600070205080204" pitchFamily="34" charset="-128"/>
              </a:rPr>
              <a:t>ie</a:t>
            </a:r>
            <a:r>
              <a:rPr lang="en-US" altLang="en-US" sz="1400" i="1">
                <a:ea typeface="ＭＳ Ｐゴシック" panose="020B0600070205080204" pitchFamily="34" charset="-128"/>
              </a:rPr>
              <a:t> significant weight changes. See the ERV for the sizes available at the area hospitals </a:t>
            </a:r>
          </a:p>
          <a:p>
            <a:pPr marL="0" indent="0" eaLnBrk="1" hangingPunct="1">
              <a:buFontTx/>
              <a:buNone/>
            </a:pPr>
            <a:br>
              <a:rPr lang="en-US" altLang="en-US" sz="2000">
                <a:ea typeface="ＭＳ Ｐゴシック" panose="020B0600070205080204" pitchFamily="34" charset="-128"/>
              </a:rPr>
            </a:br>
            <a:r>
              <a:rPr lang="en-US" altLang="en-US" sz="2000">
                <a:ea typeface="ＭＳ Ｐゴシック" panose="020B0600070205080204" pitchFamily="34" charset="-128"/>
              </a:rPr>
              <a:t>  </a:t>
            </a:r>
          </a:p>
          <a:p>
            <a:pPr marL="0" indent="0" eaLnBrk="1" hangingPunct="1"/>
            <a:r>
              <a:rPr lang="en-US" altLang="en-US" b="1" u="sng">
                <a:ea typeface="ＭＳ Ｐゴシック" panose="020B0600070205080204" pitchFamily="34" charset="-128"/>
              </a:rPr>
              <a:t>First year students only*</a:t>
            </a:r>
          </a:p>
          <a:p>
            <a:pPr marL="0" indent="0" eaLnBrk="1" hangingPunct="1"/>
            <a:r>
              <a:rPr lang="en-US" altLang="en-US" sz="2000">
                <a:ea typeface="ＭＳ Ｐゴシック" panose="020B0600070205080204" pitchFamily="34" charset="-128"/>
              </a:rPr>
              <a:t> Standard First Aid </a:t>
            </a:r>
            <a:r>
              <a:rPr lang="en-US" altLang="en-US" sz="2000" i="1">
                <a:ea typeface="ＭＳ Ｐゴシック" panose="020B0600070205080204" pitchFamily="34" charset="-128"/>
              </a:rPr>
              <a:t>-(does not expire)</a:t>
            </a:r>
          </a:p>
        </p:txBody>
      </p:sp>
    </p:spTree>
    <p:custDataLst>
      <p:tags r:id="rId1"/>
    </p:custData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descr="A yellow sun with rays&#10;&#10;Description automatically generated">
            <a:extLst>
              <a:ext uri="{FF2B5EF4-FFF2-40B4-BE49-F238E27FC236}">
                <a16:creationId xmlns:a16="http://schemas.microsoft.com/office/drawing/2014/main" id="{F1546B7C-BDBE-A7B4-E4A6-A7BF7EB05F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0325" y="188913"/>
            <a:ext cx="2700338" cy="270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Content Placeholder 2">
            <a:extLst>
              <a:ext uri="{FF2B5EF4-FFF2-40B4-BE49-F238E27FC236}">
                <a16:creationId xmlns:a16="http://schemas.microsoft.com/office/drawing/2014/main" id="{E5B36386-FF88-99DF-7AE2-DA2B429017A2}"/>
              </a:ext>
            </a:extLst>
          </p:cNvPr>
          <p:cNvSpPr>
            <a:spLocks noGrp="1" noChangeArrowheads="1"/>
          </p:cNvSpPr>
          <p:nvPr>
            <p:ph idx="1"/>
          </p:nvPr>
        </p:nvSpPr>
        <p:spPr>
          <a:xfrm>
            <a:off x="0" y="0"/>
            <a:ext cx="9144000" cy="4957763"/>
          </a:xfrm>
        </p:spPr>
        <p:txBody>
          <a:bodyPr/>
          <a:lstStyle/>
          <a:p>
            <a:pPr marL="0" indent="0" algn="ctr">
              <a:lnSpc>
                <a:spcPct val="107000"/>
              </a:lnSpc>
              <a:spcAft>
                <a:spcPts val="800"/>
              </a:spcAft>
              <a:buFontTx/>
              <a:buNone/>
              <a:defRPr/>
            </a:pPr>
            <a:r>
              <a:rPr lang="en-US" sz="2400" b="1"/>
              <a:t>The Pre-Clearance </a:t>
            </a:r>
            <a:r>
              <a:rPr lang="en-CA" sz="2400" b="1" kern="100">
                <a:latin typeface="Aptos" panose="020B0004020202020204" pitchFamily="34" charset="0"/>
                <a:ea typeface="Aptos" panose="020B0004020202020204" pitchFamily="34" charset="0"/>
                <a:cs typeface="Times New Roman" panose="02020603050405020304" pitchFamily="18" charset="0"/>
              </a:rPr>
              <a:t>Summer Check List!</a:t>
            </a:r>
          </a:p>
          <a:p>
            <a:pPr marL="0" indent="0" algn="ctr">
              <a:lnSpc>
                <a:spcPct val="107000"/>
              </a:lnSpc>
              <a:spcAft>
                <a:spcPts val="800"/>
              </a:spcAft>
              <a:buFontTx/>
              <a:buNone/>
              <a:defRPr/>
            </a:pPr>
            <a:r>
              <a:rPr lang="en-CA" sz="2400" b="1" kern="100">
                <a:latin typeface="Aptos" panose="020B0004020202020204" pitchFamily="34" charset="0"/>
                <a:ea typeface="Aptos" panose="020B0004020202020204" pitchFamily="34" charset="0"/>
                <a:cs typeface="Times New Roman" panose="02020603050405020304" pitchFamily="18" charset="0"/>
              </a:rPr>
              <a:t>Step 1: Get Prepared</a:t>
            </a:r>
          </a:p>
          <a:p>
            <a:pPr>
              <a:buFont typeface="Wingdings" panose="05000000000000000000" pitchFamily="2" charset="2"/>
              <a:buChar char=""/>
              <a:defRPr/>
            </a:pPr>
            <a:r>
              <a:rPr lang="en-CA" sz="1800">
                <a:solidFill>
                  <a:srgbClr val="000000"/>
                </a:solidFill>
                <a:latin typeface="Calibri" panose="020F0502020204030204" pitchFamily="34" charset="0"/>
                <a:ea typeface="Calibri" panose="020F0502020204030204" pitchFamily="34" charset="0"/>
                <a:cs typeface="Calibri" panose="020F0502020204030204" pitchFamily="34" charset="0"/>
              </a:rPr>
              <a:t>Finish Consolidation 2024</a:t>
            </a:r>
          </a:p>
          <a:p>
            <a:pPr>
              <a:buFont typeface="Wingdings" panose="05000000000000000000" pitchFamily="2" charset="2"/>
              <a:buChar char=""/>
              <a:defRPr/>
            </a:pPr>
            <a:r>
              <a:rPr lang="en-CA" sz="1800">
                <a:solidFill>
                  <a:srgbClr val="000000"/>
                </a:solidFill>
                <a:latin typeface="Calibri" panose="020F0502020204030204" pitchFamily="34" charset="0"/>
                <a:ea typeface="Calibri" panose="020F0502020204030204" pitchFamily="34" charset="0"/>
                <a:cs typeface="Calibri" panose="020F0502020204030204" pitchFamily="34" charset="0"/>
              </a:rPr>
              <a:t>Go on to the </a:t>
            </a:r>
            <a:r>
              <a:rPr lang="en-CA" sz="1800" b="1">
                <a:solidFill>
                  <a:srgbClr val="000000"/>
                </a:solidFill>
                <a:latin typeface="Calibri" panose="020F0502020204030204" pitchFamily="34" charset="0"/>
                <a:ea typeface="Calibri" panose="020F0502020204030204" pitchFamily="34" charset="0"/>
                <a:cs typeface="Calibri" panose="020F0502020204030204" pitchFamily="34" charset="0"/>
              </a:rPr>
              <a:t>U Windsor Nursing site </a:t>
            </a:r>
            <a:r>
              <a:rPr lang="en-CA" sz="1800">
                <a:solidFill>
                  <a:srgbClr val="000000"/>
                </a:solidFill>
                <a:latin typeface="Calibri" panose="020F0502020204030204" pitchFamily="34" charset="0"/>
                <a:ea typeface="Calibri" panose="020F0502020204030204" pitchFamily="34" charset="0"/>
                <a:cs typeface="Calibri" panose="020F0502020204030204" pitchFamily="34" charset="0"/>
              </a:rPr>
              <a:t>and review </a:t>
            </a:r>
            <a:r>
              <a:rPr lang="en-CA" sz="1800" u="sng">
                <a:solidFill>
                  <a:srgbClr val="000000"/>
                </a:solidFill>
                <a:latin typeface="Calibri" panose="020F0502020204030204" pitchFamily="34" charset="0"/>
                <a:ea typeface="Calibri" panose="020F0502020204030204" pitchFamily="34" charset="0"/>
                <a:cs typeface="Calibri" panose="020F0502020204030204" pitchFamily="34" charset="0"/>
                <a:hlinkClick r:id="rId5"/>
              </a:rPr>
              <a:t>Pre-Clearance Information and Forms | Faculty of Nursing (uwindsor.ca)</a:t>
            </a:r>
            <a:endParaRPr lang="en-CA" sz="1800">
              <a:latin typeface="Calibri" panose="020F0502020204030204" pitchFamily="34" charset="0"/>
              <a:ea typeface="Calibri" panose="020F0502020204030204" pitchFamily="34" charset="0"/>
              <a:cs typeface="Calibri" panose="020F0502020204030204" pitchFamily="34" charset="0"/>
            </a:endParaRPr>
          </a:p>
          <a:p>
            <a:pPr marL="914400" indent="0">
              <a:buFontTx/>
              <a:buNone/>
              <a:defRPr/>
            </a:pPr>
            <a:r>
              <a:rPr lang="en-CA" sz="1800">
                <a:solidFill>
                  <a:srgbClr val="000000"/>
                </a:solidFill>
                <a:latin typeface="Calibri" panose="020F0502020204030204" pitchFamily="34" charset="0"/>
                <a:ea typeface="Calibri" panose="020F0502020204030204" pitchFamily="34" charset="0"/>
                <a:cs typeface="Calibri" panose="020F0502020204030204" pitchFamily="34" charset="0"/>
              </a:rPr>
              <a:t>a)Review the clearance deadlines listed on the site. </a:t>
            </a:r>
            <a:endParaRPr lang="en-CA" sz="1800">
              <a:latin typeface="Calibri" panose="020F0502020204030204" pitchFamily="34" charset="0"/>
              <a:ea typeface="Calibri" panose="020F0502020204030204" pitchFamily="34" charset="0"/>
              <a:cs typeface="Calibri" panose="020F0502020204030204" pitchFamily="34" charset="0"/>
            </a:endParaRPr>
          </a:p>
          <a:p>
            <a:pPr marL="914400" indent="0">
              <a:buFontTx/>
              <a:buNone/>
              <a:defRPr/>
            </a:pPr>
            <a:r>
              <a:rPr lang="en-CA" sz="1800">
                <a:solidFill>
                  <a:srgbClr val="000000"/>
                </a:solidFill>
                <a:latin typeface="Calibri" panose="020F0502020204030204" pitchFamily="34" charset="0"/>
                <a:ea typeface="Calibri" panose="020F0502020204030204" pitchFamily="34" charset="0"/>
                <a:cs typeface="Calibri" panose="020F0502020204030204" pitchFamily="34" charset="0"/>
              </a:rPr>
              <a:t>b)Review your Synergy ERV document for the year you’re entering. </a:t>
            </a:r>
            <a:r>
              <a:rPr lang="en-CA" sz="1800" err="1">
                <a:solidFill>
                  <a:srgbClr val="000000"/>
                </a:solidFill>
                <a:latin typeface="Calibri" panose="020F0502020204030204" pitchFamily="34" charset="0"/>
                <a:ea typeface="Calibri" panose="020F0502020204030204" pitchFamily="34" charset="0"/>
                <a:cs typeface="Calibri" panose="020F0502020204030204" pitchFamily="34" charset="0"/>
              </a:rPr>
              <a:t>Ie</a:t>
            </a:r>
            <a:r>
              <a:rPr lang="en-CA" sz="180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CA" sz="1800" b="1">
                <a:solidFill>
                  <a:srgbClr val="005595"/>
                </a:solidFill>
                <a:latin typeface="Calibri" panose="020F0502020204030204" pitchFamily="34" charset="0"/>
                <a:ea typeface="Calibri" panose="020F0502020204030204" pitchFamily="34" charset="0"/>
                <a:cs typeface="Calibri" panose="020F0502020204030204" pitchFamily="34" charset="0"/>
                <a:hlinkClick r:id="rId6"/>
              </a:rPr>
              <a:t>Year 2-3 ERV including non-medical forms</a:t>
            </a:r>
            <a:r>
              <a:rPr lang="en-CA" sz="1800">
                <a:solidFill>
                  <a:srgbClr val="333333"/>
                </a:solidFill>
                <a:latin typeface="Calibri" panose="020F0502020204030204" pitchFamily="34" charset="0"/>
                <a:ea typeface="Calibri" panose="020F0502020204030204" pitchFamily="34" charset="0"/>
                <a:cs typeface="Calibri" panose="020F0502020204030204" pitchFamily="34" charset="0"/>
              </a:rPr>
              <a:t>. </a:t>
            </a:r>
            <a:endParaRPr lang="en-CA" sz="1800" b="1">
              <a:solidFill>
                <a:srgbClr val="333333"/>
              </a:solidFill>
              <a:latin typeface="Calibri" panose="020F0502020204030204" pitchFamily="34" charset="0"/>
              <a:ea typeface="Calibri" panose="020F0502020204030204" pitchFamily="34" charset="0"/>
              <a:cs typeface="Calibri" panose="020F0502020204030204" pitchFamily="34" charset="0"/>
            </a:endParaRPr>
          </a:p>
          <a:p>
            <a:pPr>
              <a:buFont typeface="Wingdings" panose="05000000000000000000" pitchFamily="2" charset="2"/>
              <a:buChar char=""/>
              <a:defRPr/>
            </a:pPr>
            <a:r>
              <a:rPr lang="en-CA" sz="1800">
                <a:solidFill>
                  <a:srgbClr val="000000"/>
                </a:solidFill>
                <a:latin typeface="Calibri" panose="020F0502020204030204" pitchFamily="34" charset="0"/>
                <a:ea typeface="Calibri" panose="020F0502020204030204" pitchFamily="34" charset="0"/>
                <a:cs typeface="Calibri" panose="020F0502020204030204" pitchFamily="34" charset="0"/>
              </a:rPr>
              <a:t>Start collecting all the documents for your medical/ non-medical requirements. </a:t>
            </a:r>
          </a:p>
          <a:p>
            <a:pPr>
              <a:buFont typeface="Wingdings" panose="05000000000000000000" pitchFamily="2" charset="2"/>
              <a:buChar char=""/>
              <a:defRPr/>
            </a:pPr>
            <a:r>
              <a:rPr lang="en-CA" sz="1800" b="1">
                <a:solidFill>
                  <a:srgbClr val="000000"/>
                </a:solidFill>
                <a:latin typeface="Calibri" panose="020F0502020204030204" pitchFamily="34" charset="0"/>
                <a:ea typeface="Calibri" panose="020F0502020204030204" pitchFamily="34" charset="0"/>
                <a:cs typeface="Calibri" panose="020F0502020204030204" pitchFamily="34" charset="0"/>
              </a:rPr>
              <a:t>After June 1</a:t>
            </a:r>
            <a:r>
              <a:rPr lang="en-CA" sz="1800" b="1" baseline="30000">
                <a:solidFill>
                  <a:srgbClr val="000000"/>
                </a:solidFill>
                <a:latin typeface="Calibri" panose="020F0502020204030204" pitchFamily="34" charset="0"/>
                <a:ea typeface="Calibri" panose="020F0502020204030204" pitchFamily="34" charset="0"/>
                <a:cs typeface="Calibri" panose="020F0502020204030204" pitchFamily="34" charset="0"/>
              </a:rPr>
              <a:t>st</a:t>
            </a:r>
            <a:r>
              <a:rPr lang="en-CA" sz="1800" b="1">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CA" sz="1800">
                <a:solidFill>
                  <a:srgbClr val="000000"/>
                </a:solidFill>
                <a:latin typeface="Calibri" panose="020F0502020204030204" pitchFamily="34" charset="0"/>
                <a:ea typeface="Calibri" panose="020F0502020204030204" pitchFamily="34" charset="0"/>
                <a:cs typeface="Calibri" panose="020F0502020204030204" pitchFamily="34" charset="0"/>
              </a:rPr>
              <a:t>make an appointment with your doctor to get any missing documentation, immunizations or tests for your medical requirements.  </a:t>
            </a:r>
            <a:endParaRPr lang="en-CA" sz="1800">
              <a:latin typeface="Calibri" panose="020F0502020204030204" pitchFamily="34" charset="0"/>
              <a:ea typeface="Calibri" panose="020F0502020204030204" pitchFamily="34" charset="0"/>
              <a:cs typeface="Calibri" panose="020F0502020204030204" pitchFamily="34" charset="0"/>
            </a:endParaRPr>
          </a:p>
          <a:p>
            <a:pPr>
              <a:buFont typeface="Wingdings" panose="05000000000000000000" pitchFamily="2" charset="2"/>
              <a:buChar char=""/>
              <a:defRPr/>
            </a:pPr>
            <a:r>
              <a:rPr lang="en-CA" sz="1800">
                <a:solidFill>
                  <a:srgbClr val="000000"/>
                </a:solidFill>
                <a:latin typeface="Calibri" panose="020F0502020204030204" pitchFamily="34" charset="0"/>
                <a:ea typeface="Calibri" panose="020F0502020204030204" pitchFamily="34" charset="0"/>
                <a:cs typeface="Calibri" panose="020F0502020204030204" pitchFamily="34" charset="0"/>
              </a:rPr>
              <a:t>For </a:t>
            </a:r>
            <a:r>
              <a:rPr lang="en-CA" sz="1800" b="1">
                <a:solidFill>
                  <a:srgbClr val="000000"/>
                </a:solidFill>
                <a:latin typeface="Calibri" panose="020F0502020204030204" pitchFamily="34" charset="0"/>
                <a:ea typeface="Calibri" panose="020F0502020204030204" pitchFamily="34" charset="0"/>
                <a:cs typeface="Calibri" panose="020F0502020204030204" pitchFamily="34" charset="0"/>
              </a:rPr>
              <a:t>years 2-4 </a:t>
            </a:r>
            <a:r>
              <a:rPr lang="en-CA" sz="1800">
                <a:solidFill>
                  <a:srgbClr val="000000"/>
                </a:solidFill>
                <a:latin typeface="Calibri" panose="020F0502020204030204" pitchFamily="34" charset="0"/>
                <a:ea typeface="Calibri" panose="020F0502020204030204" pitchFamily="34" charset="0"/>
                <a:cs typeface="Calibri" panose="020F0502020204030204" pitchFamily="34" charset="0"/>
              </a:rPr>
              <a:t>Update your documents into your e-portfolio. </a:t>
            </a:r>
            <a:r>
              <a:rPr lang="en-CA" sz="1800" i="1">
                <a:solidFill>
                  <a:srgbClr val="000000"/>
                </a:solidFill>
                <a:latin typeface="Calibri" panose="020F0502020204030204" pitchFamily="34" charset="0"/>
                <a:ea typeface="Calibri" panose="020F0502020204030204" pitchFamily="34" charset="0"/>
                <a:cs typeface="Calibri" panose="020F0502020204030204" pitchFamily="34" charset="0"/>
              </a:rPr>
              <a:t>(recommended)</a:t>
            </a:r>
          </a:p>
          <a:p>
            <a:pPr marL="0" indent="0">
              <a:buFontTx/>
              <a:buNone/>
              <a:defRPr/>
            </a:pPr>
            <a:endParaRPr lang="en-CA" sz="2400" b="1" i="1">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indent="0">
              <a:buFontTx/>
              <a:buNone/>
              <a:defRPr/>
            </a:pPr>
            <a:r>
              <a:rPr lang="en-CA" sz="2400" b="1" i="1">
                <a:solidFill>
                  <a:srgbClr val="000000"/>
                </a:solidFill>
                <a:latin typeface="Calibri" panose="020F0502020204030204" pitchFamily="34" charset="0"/>
                <a:ea typeface="Calibri" panose="020F0502020204030204" pitchFamily="34" charset="0"/>
                <a:cs typeface="Calibri" panose="020F0502020204030204" pitchFamily="34" charset="0"/>
              </a:rPr>
              <a:t>Now you have all your courses, test done and documents ready… </a:t>
            </a:r>
          </a:p>
          <a:p>
            <a:pPr marL="0" indent="0">
              <a:buFontTx/>
              <a:buNone/>
              <a:defRPr/>
            </a:pPr>
            <a:r>
              <a:rPr lang="en-CA" sz="2800" b="1" i="1">
                <a:solidFill>
                  <a:srgbClr val="000000"/>
                </a:solidFill>
                <a:latin typeface="Calibri" panose="020F0502020204030204" pitchFamily="34" charset="0"/>
                <a:ea typeface="Calibri" panose="020F0502020204030204" pitchFamily="34" charset="0"/>
                <a:cs typeface="Calibri" panose="020F0502020204030204" pitchFamily="34" charset="0"/>
              </a:rPr>
              <a:t>Time for step 2!</a:t>
            </a:r>
            <a:endParaRPr lang="en-CA" sz="2800" b="1" i="1">
              <a:latin typeface="Calibri" panose="020F0502020204030204" pitchFamily="34" charset="0"/>
              <a:ea typeface="Calibri" panose="020F0502020204030204" pitchFamily="34" charset="0"/>
              <a:cs typeface="Calibri" panose="020F0502020204030204" pitchFamily="34" charset="0"/>
            </a:endParaRPr>
          </a:p>
          <a:p>
            <a:pPr eaLnBrk="1" hangingPunct="1">
              <a:buFont typeface="Wingdings 3" panose="05040102010807070707" pitchFamily="18" charset="2"/>
              <a:buNone/>
              <a:defRPr/>
            </a:pPr>
            <a:endParaRPr lang="en-US" altLang="en-US">
              <a:ea typeface="ＭＳ Ｐゴシック" panose="020B0600070205080204" pitchFamily="34" charset="-128"/>
            </a:endParaRPr>
          </a:p>
          <a:p>
            <a:pPr eaLnBrk="1" hangingPunct="1">
              <a:buFont typeface="Wingdings 3" panose="05040102010807070707" pitchFamily="18" charset="2"/>
              <a:buNone/>
              <a:defRPr/>
            </a:pPr>
            <a:endParaRPr lang="en-US" altLang="en-US">
              <a:ea typeface="ＭＳ Ｐゴシック" panose="020B0600070205080204" pitchFamily="34" charset="-128"/>
            </a:endParaRPr>
          </a:p>
        </p:txBody>
      </p:sp>
    </p:spTree>
    <p:custDataLst>
      <p:tags r:id="rId1"/>
    </p:custData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9ABE0180-813D-A628-8F72-7CA6658DEF13}"/>
              </a:ext>
            </a:extLst>
          </p:cNvPr>
          <p:cNvSpPr>
            <a:spLocks noGrp="1" noChangeArrowheads="1"/>
          </p:cNvSpPr>
          <p:nvPr>
            <p:ph type="title"/>
          </p:nvPr>
        </p:nvSpPr>
        <p:spPr/>
        <p:txBody>
          <a:bodyPr/>
          <a:lstStyle/>
          <a:p>
            <a:r>
              <a:rPr lang="en-CA" altLang="en-US" b="1" i="1">
                <a:ea typeface="ＭＳ Ｐゴシック" panose="020B0600070205080204" pitchFamily="34" charset="-128"/>
              </a:rPr>
              <a:t>Save the Dates!</a:t>
            </a:r>
          </a:p>
        </p:txBody>
      </p:sp>
      <p:graphicFrame>
        <p:nvGraphicFramePr>
          <p:cNvPr id="4" name="Content Placeholder 3">
            <a:extLst>
              <a:ext uri="{FF2B5EF4-FFF2-40B4-BE49-F238E27FC236}">
                <a16:creationId xmlns:a16="http://schemas.microsoft.com/office/drawing/2014/main" id="{939F1875-F261-968A-6A4A-AF48F2E84FA4}"/>
              </a:ext>
            </a:extLst>
          </p:cNvPr>
          <p:cNvGraphicFramePr>
            <a:graphicFrameLocks noGrp="1"/>
          </p:cNvGraphicFramePr>
          <p:nvPr>
            <p:ph idx="1"/>
          </p:nvPr>
        </p:nvGraphicFramePr>
        <p:xfrm>
          <a:off x="971550" y="1417638"/>
          <a:ext cx="7129463" cy="4387851"/>
        </p:xfrm>
        <a:graphic>
          <a:graphicData uri="http://schemas.openxmlformats.org/drawingml/2006/table">
            <a:tbl>
              <a:tblPr/>
              <a:tblGrid>
                <a:gridCol w="7129463">
                  <a:extLst>
                    <a:ext uri="{9D8B030D-6E8A-4147-A177-3AD203B41FA5}">
                      <a16:colId xmlns:a16="http://schemas.microsoft.com/office/drawing/2014/main" val="20000"/>
                    </a:ext>
                  </a:extLst>
                </a:gridCol>
              </a:tblGrid>
              <a:tr h="1462617">
                <a:tc>
                  <a:txBody>
                    <a:bodyPr/>
                    <a:lstStyle/>
                    <a:p>
                      <a:pPr fontAlgn="t"/>
                      <a:endParaRPr lang="en-CA" sz="1800">
                        <a:effectLst/>
                      </a:endParaRPr>
                    </a:p>
                    <a:p>
                      <a:pPr algn="ctr" rtl="0" fontAlgn="base"/>
                      <a:r>
                        <a:rPr lang="en-CA" sz="2000" b="1" i="0">
                          <a:effectLst/>
                          <a:latin typeface="Times New Roman" panose="02020603050405020304" pitchFamily="18" charset="0"/>
                        </a:rPr>
                        <a:t>Transitions Welcome Day</a:t>
                      </a:r>
                      <a:r>
                        <a:rPr lang="en-CA" sz="2000" b="0" i="0">
                          <a:effectLst/>
                          <a:latin typeface="Times New Roman" panose="02020603050405020304" pitchFamily="18" charset="0"/>
                        </a:rPr>
                        <a:t> </a:t>
                      </a:r>
                      <a:endParaRPr lang="en-CA" sz="3200" b="0" i="0">
                        <a:effectLst/>
                      </a:endParaRPr>
                    </a:p>
                    <a:p>
                      <a:pPr algn="ctr" rtl="0" fontAlgn="base"/>
                      <a:r>
                        <a:rPr lang="en-CA" sz="1600" b="0" i="0">
                          <a:effectLst/>
                          <a:latin typeface="Times New Roman" panose="02020603050405020304" pitchFamily="18" charset="0"/>
                        </a:rPr>
                        <a:t>Friday June 14</a:t>
                      </a:r>
                      <a:r>
                        <a:rPr lang="en-CA" sz="1100" b="0" i="0" baseline="30000">
                          <a:effectLst/>
                          <a:latin typeface="Times New Roman" panose="02020603050405020304" pitchFamily="18" charset="0"/>
                        </a:rPr>
                        <a:t>th</a:t>
                      </a:r>
                      <a:r>
                        <a:rPr lang="en-CA" sz="1600" b="0" i="0">
                          <a:effectLst/>
                          <a:latin typeface="Times New Roman" panose="02020603050405020304" pitchFamily="18" charset="0"/>
                        </a:rPr>
                        <a:t>, 2024 </a:t>
                      </a:r>
                      <a:endParaRPr lang="en-CA" sz="2400" b="0" i="0">
                        <a:effectLst/>
                      </a:endParaRPr>
                    </a:p>
                    <a:p>
                      <a:pPr algn="ctr" rtl="0" fontAlgn="base"/>
                      <a:r>
                        <a:rPr lang="en-CA" sz="1600" b="0" i="0">
                          <a:effectLst/>
                          <a:latin typeface="Times New Roman" panose="02020603050405020304" pitchFamily="18" charset="0"/>
                        </a:rPr>
                        <a:t>Toldo Health Education Building </a:t>
                      </a:r>
                      <a:endParaRPr lang="en-CA" sz="2400" b="0" i="0">
                        <a:effectLst/>
                      </a:endParaRPr>
                    </a:p>
                    <a:p>
                      <a:pPr algn="ctr" rtl="0" fontAlgn="base"/>
                      <a:r>
                        <a:rPr lang="en-CA" sz="1600" b="0" i="0">
                          <a:effectLst/>
                          <a:latin typeface="Times New Roman" panose="02020603050405020304" pitchFamily="18" charset="0"/>
                        </a:rPr>
                        <a:t>Room TBA </a:t>
                      </a:r>
                      <a:endParaRPr lang="en-CA" sz="2400" b="0" i="0">
                        <a:effectLst/>
                      </a:endParaRPr>
                    </a:p>
                  </a:txBody>
                  <a:tcPr marL="91449" marR="91449" marT="45722" marB="4572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462617">
                <a:tc>
                  <a:txBody>
                    <a:bodyPr/>
                    <a:lstStyle/>
                    <a:p>
                      <a:pPr fontAlgn="t"/>
                      <a:endParaRPr lang="en-CA" sz="1800">
                        <a:effectLst/>
                      </a:endParaRPr>
                    </a:p>
                    <a:p>
                      <a:pPr algn="ctr" rtl="0" fontAlgn="base"/>
                      <a:r>
                        <a:rPr lang="en-CA" sz="2000" b="1" i="0">
                          <a:effectLst/>
                          <a:latin typeface="Times New Roman" panose="02020603050405020304" pitchFamily="18" charset="0"/>
                        </a:rPr>
                        <a:t>Mandatory Transitions Orientation</a:t>
                      </a:r>
                      <a:r>
                        <a:rPr lang="en-CA" sz="2000" b="0" i="0">
                          <a:effectLst/>
                          <a:latin typeface="Times New Roman" panose="02020603050405020304" pitchFamily="18" charset="0"/>
                        </a:rPr>
                        <a:t> </a:t>
                      </a:r>
                      <a:endParaRPr lang="en-CA" sz="3200" b="0" i="0">
                        <a:effectLst/>
                      </a:endParaRPr>
                    </a:p>
                    <a:p>
                      <a:pPr algn="ctr" rtl="0" fontAlgn="base"/>
                      <a:r>
                        <a:rPr lang="en-CA" sz="1200" b="0" i="0">
                          <a:effectLst/>
                          <a:latin typeface="Times New Roman" panose="02020603050405020304" pitchFamily="18" charset="0"/>
                        </a:rPr>
                        <a:t> </a:t>
                      </a:r>
                      <a:r>
                        <a:rPr lang="en-CA" sz="1600" b="0" i="0">
                          <a:effectLst/>
                          <a:latin typeface="Times New Roman" panose="02020603050405020304" pitchFamily="18" charset="0"/>
                        </a:rPr>
                        <a:t>Thursday, August 29</a:t>
                      </a:r>
                      <a:r>
                        <a:rPr lang="en-CA" sz="1100" b="0" i="0" baseline="30000">
                          <a:effectLst/>
                          <a:latin typeface="Times New Roman" panose="02020603050405020304" pitchFamily="18" charset="0"/>
                        </a:rPr>
                        <a:t>th</a:t>
                      </a:r>
                      <a:r>
                        <a:rPr lang="en-CA" sz="1600" b="0" i="0">
                          <a:effectLst/>
                          <a:latin typeface="Times New Roman" panose="02020603050405020304" pitchFamily="18" charset="0"/>
                        </a:rPr>
                        <a:t>, 2024 </a:t>
                      </a:r>
                      <a:endParaRPr lang="en-CA" sz="2400" b="0" i="0">
                        <a:effectLst/>
                      </a:endParaRPr>
                    </a:p>
                    <a:p>
                      <a:pPr algn="ctr" rtl="0" fontAlgn="base"/>
                      <a:r>
                        <a:rPr lang="en-CA" sz="1600" b="0" i="0">
                          <a:effectLst/>
                          <a:latin typeface="Times New Roman" panose="02020603050405020304" pitchFamily="18" charset="0"/>
                        </a:rPr>
                        <a:t>9:30-12:00 </a:t>
                      </a:r>
                      <a:endParaRPr lang="en-CA" sz="2400" b="0" i="0">
                        <a:effectLst/>
                      </a:endParaRPr>
                    </a:p>
                    <a:p>
                      <a:pPr algn="ctr" rtl="0" fontAlgn="base"/>
                      <a:r>
                        <a:rPr lang="en-CA" sz="1600" b="0" i="0">
                          <a:effectLst/>
                          <a:latin typeface="Times New Roman" panose="02020603050405020304" pitchFamily="18" charset="0"/>
                        </a:rPr>
                        <a:t>Virtual – Microsoft Teams </a:t>
                      </a:r>
                      <a:endParaRPr lang="en-CA" sz="2400" b="0" i="0">
                        <a:effectLst/>
                      </a:endParaRPr>
                    </a:p>
                  </a:txBody>
                  <a:tcPr marL="91449" marR="91449" marT="45722" marB="4572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1"/>
                  </a:ext>
                </a:extLst>
              </a:tr>
              <a:tr h="1462617">
                <a:tc>
                  <a:txBody>
                    <a:bodyPr/>
                    <a:lstStyle/>
                    <a:p>
                      <a:pPr fontAlgn="t"/>
                      <a:endParaRPr lang="en-CA" sz="1600" b="1">
                        <a:effectLst/>
                      </a:endParaRPr>
                    </a:p>
                    <a:p>
                      <a:pPr algn="ctr" rtl="0" fontAlgn="base"/>
                      <a:r>
                        <a:rPr lang="en-CA" sz="2000" b="1" i="0">
                          <a:effectLst/>
                          <a:latin typeface="Times New Roman" panose="02020603050405020304" pitchFamily="18" charset="0"/>
                        </a:rPr>
                        <a:t>Mandatory Year 3 Lab and Clinical Orientation </a:t>
                      </a:r>
                      <a:endParaRPr lang="en-CA" sz="3200" b="1" i="0">
                        <a:effectLst/>
                      </a:endParaRPr>
                    </a:p>
                    <a:p>
                      <a:pPr algn="ctr" rtl="0" fontAlgn="base"/>
                      <a:r>
                        <a:rPr lang="en-CA" sz="1600" b="0" i="0">
                          <a:effectLst/>
                          <a:latin typeface="Times New Roman" panose="02020603050405020304" pitchFamily="18" charset="0"/>
                        </a:rPr>
                        <a:t>Tuesday September 3</a:t>
                      </a:r>
                      <a:r>
                        <a:rPr lang="en-CA" sz="1100" b="0" i="0" baseline="30000">
                          <a:effectLst/>
                          <a:latin typeface="Times New Roman" panose="02020603050405020304" pitchFamily="18" charset="0"/>
                        </a:rPr>
                        <a:t>rd</a:t>
                      </a:r>
                      <a:r>
                        <a:rPr lang="en-CA" sz="1600" b="0" i="0">
                          <a:effectLst/>
                          <a:latin typeface="Times New Roman" panose="02020603050405020304" pitchFamily="18" charset="0"/>
                        </a:rPr>
                        <a:t>, 2024 </a:t>
                      </a:r>
                      <a:endParaRPr lang="en-CA" sz="2400" b="0" i="0">
                        <a:effectLst/>
                      </a:endParaRPr>
                    </a:p>
                    <a:p>
                      <a:pPr algn="ctr" rtl="0" fontAlgn="base"/>
                      <a:r>
                        <a:rPr lang="en-CA" sz="1600" b="0" i="0">
                          <a:effectLst/>
                          <a:latin typeface="Times New Roman" panose="02020603050405020304" pitchFamily="18" charset="0"/>
                        </a:rPr>
                        <a:t>1:00-3:00 pm  </a:t>
                      </a:r>
                      <a:endParaRPr lang="en-CA" sz="2400" b="0" i="0">
                        <a:effectLst/>
                      </a:endParaRPr>
                    </a:p>
                    <a:p>
                      <a:pPr algn="ctr" rtl="0" fontAlgn="base"/>
                      <a:r>
                        <a:rPr lang="en-CA" sz="1600" b="0" i="0">
                          <a:effectLst/>
                          <a:latin typeface="Times New Roman" panose="02020603050405020304" pitchFamily="18" charset="0"/>
                        </a:rPr>
                        <a:t>Virtual – Microsoft Teams </a:t>
                      </a:r>
                      <a:endParaRPr lang="en-CA" sz="2400" b="0" i="0">
                        <a:effectLst/>
                      </a:endParaRPr>
                    </a:p>
                  </a:txBody>
                  <a:tcPr marL="91449" marR="91449" marT="45722" marB="4572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a:extLst>
              <a:ext uri="{FF2B5EF4-FFF2-40B4-BE49-F238E27FC236}">
                <a16:creationId xmlns:a16="http://schemas.microsoft.com/office/drawing/2014/main" id="{793F9CCC-2349-03F2-7FEF-DFD7964DFD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788" y="188913"/>
            <a:ext cx="2693987" cy="270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Title 1">
            <a:extLst>
              <a:ext uri="{FF2B5EF4-FFF2-40B4-BE49-F238E27FC236}">
                <a16:creationId xmlns:a16="http://schemas.microsoft.com/office/drawing/2014/main" id="{0B5976E2-AE79-D01C-D423-9B4681EA9C00}"/>
              </a:ext>
            </a:extLst>
          </p:cNvPr>
          <p:cNvSpPr>
            <a:spLocks noGrp="1" noChangeArrowheads="1"/>
          </p:cNvSpPr>
          <p:nvPr>
            <p:ph type="title"/>
          </p:nvPr>
        </p:nvSpPr>
        <p:spPr>
          <a:xfrm>
            <a:off x="474663" y="0"/>
            <a:ext cx="8229600" cy="1143000"/>
          </a:xfrm>
        </p:spPr>
        <p:txBody>
          <a:bodyPr/>
          <a:lstStyle/>
          <a:p>
            <a:pPr eaLnBrk="1" hangingPunct="1"/>
            <a:r>
              <a:rPr lang="en-US" altLang="en-US" sz="2400" b="1">
                <a:ea typeface="ＭＳ Ｐゴシック" panose="020B0600070205080204" pitchFamily="34" charset="-128"/>
              </a:rPr>
              <a:t>The Pre-Clearance Checklist</a:t>
            </a:r>
            <a:br>
              <a:rPr lang="en-US" altLang="en-US" sz="2400" b="1">
                <a:ea typeface="ＭＳ Ｐゴシック" panose="020B0600070205080204" pitchFamily="34" charset="-128"/>
              </a:rPr>
            </a:br>
            <a:r>
              <a:rPr lang="en-US" altLang="en-US" sz="2400" b="1">
                <a:ea typeface="ＭＳ Ｐゴシック" panose="020B0600070205080204" pitchFamily="34" charset="-128"/>
              </a:rPr>
              <a:t>Step 2: Getting your Clearance</a:t>
            </a:r>
          </a:p>
        </p:txBody>
      </p:sp>
      <p:sp>
        <p:nvSpPr>
          <p:cNvPr id="52227" name="Content Placeholder 2">
            <a:extLst>
              <a:ext uri="{FF2B5EF4-FFF2-40B4-BE49-F238E27FC236}">
                <a16:creationId xmlns:a16="http://schemas.microsoft.com/office/drawing/2014/main" id="{33672BCB-F08F-2E4A-01AC-4022DFCEE883}"/>
              </a:ext>
            </a:extLst>
          </p:cNvPr>
          <p:cNvSpPr>
            <a:spLocks noGrp="1" noChangeArrowheads="1"/>
          </p:cNvSpPr>
          <p:nvPr>
            <p:ph idx="1"/>
          </p:nvPr>
        </p:nvSpPr>
        <p:spPr>
          <a:xfrm>
            <a:off x="0" y="1143000"/>
            <a:ext cx="8669338" cy="4525963"/>
          </a:xfrm>
        </p:spPr>
        <p:txBody>
          <a:bodyPr/>
          <a:lstStyle/>
          <a:p>
            <a:pPr>
              <a:buFont typeface="Wingdings" panose="05000000000000000000" pitchFamily="2" charset="2"/>
              <a:buChar char=""/>
              <a:tabLst>
                <a:tab pos="457200" algn="l"/>
              </a:tabLst>
              <a:defRPr/>
            </a:pPr>
            <a:r>
              <a:rPr lang="en-CA" sz="1600">
                <a:solidFill>
                  <a:srgbClr val="000000"/>
                </a:solidFill>
                <a:latin typeface="Arial" panose="020B0604020202020204" pitchFamily="34" charset="0"/>
                <a:ea typeface="Times New Roman" panose="02020603050405020304" pitchFamily="18" charset="0"/>
                <a:cs typeface="Arial" panose="020B0604020202020204" pitchFamily="34" charset="0"/>
              </a:rPr>
              <a:t>Make sure you can log into your </a:t>
            </a:r>
            <a:r>
              <a:rPr lang="en-CA" sz="1600" b="1" u="sng">
                <a:solidFill>
                  <a:srgbClr val="000000"/>
                </a:solidFill>
                <a:latin typeface="Arial" panose="020B0604020202020204" pitchFamily="34" charset="0"/>
                <a:ea typeface="Times New Roman" panose="02020603050405020304" pitchFamily="18" charset="0"/>
                <a:cs typeface="Arial" panose="020B0604020202020204" pitchFamily="34" charset="0"/>
              </a:rPr>
              <a:t>Verified Synergy gateway </a:t>
            </a:r>
            <a:r>
              <a:rPr lang="en-CA" sz="1600">
                <a:solidFill>
                  <a:srgbClr val="000000"/>
                </a:solidFill>
                <a:latin typeface="Arial" panose="020B0604020202020204" pitchFamily="34" charset="0"/>
                <a:ea typeface="Times New Roman" panose="02020603050405020304" pitchFamily="18" charset="0"/>
                <a:cs typeface="Arial" panose="020B0604020202020204" pitchFamily="34" charset="0"/>
              </a:rPr>
              <a:t>account.- </a:t>
            </a:r>
            <a:r>
              <a:rPr lang="en-CA" sz="1600" i="1">
                <a:solidFill>
                  <a:srgbClr val="000000"/>
                </a:solidFill>
                <a:latin typeface="Arial" panose="020B0604020202020204" pitchFamily="34" charset="0"/>
                <a:ea typeface="Times New Roman" panose="02020603050405020304" pitchFamily="18" charset="0"/>
                <a:cs typeface="Arial" panose="020B0604020202020204" pitchFamily="34" charset="0"/>
              </a:rPr>
              <a:t>f</a:t>
            </a:r>
            <a:r>
              <a:rPr lang="en-CA" sz="1600" b="1" i="1">
                <a:solidFill>
                  <a:srgbClr val="000000"/>
                </a:solidFill>
                <a:latin typeface="Arial" panose="020B0604020202020204" pitchFamily="34" charset="0"/>
                <a:ea typeface="Times New Roman" panose="02020603050405020304" pitchFamily="18" charset="0"/>
                <a:cs typeface="Arial" panose="020B0604020202020204" pitchFamily="34" charset="0"/>
              </a:rPr>
              <a:t>or new students </a:t>
            </a:r>
            <a:r>
              <a:rPr lang="en-CA" sz="1600" i="1">
                <a:solidFill>
                  <a:srgbClr val="000000"/>
                </a:solidFill>
                <a:latin typeface="Arial" panose="020B0604020202020204" pitchFamily="34" charset="0"/>
                <a:ea typeface="Times New Roman" panose="02020603050405020304" pitchFamily="18" charset="0"/>
                <a:cs typeface="Arial" panose="020B0604020202020204" pitchFamily="34" charset="0"/>
              </a:rPr>
              <a:t>you will need to get your uwindsor.ca email set up so that Synergy can send you information to make an account. </a:t>
            </a:r>
            <a:endParaRPr lang="en-CA" sz="1600" i="1">
              <a:latin typeface="Arial" panose="020B0604020202020204" pitchFamily="34" charset="0"/>
              <a:ea typeface="Times New Roman" panose="02020603050405020304" pitchFamily="18" charset="0"/>
              <a:cs typeface="Arial" panose="020B0604020202020204" pitchFamily="34" charset="0"/>
            </a:endParaRPr>
          </a:p>
          <a:p>
            <a:pPr>
              <a:buFont typeface="Wingdings" panose="05000000000000000000" pitchFamily="2" charset="2"/>
              <a:buChar char=""/>
              <a:tabLst>
                <a:tab pos="457200" algn="l"/>
              </a:tabLst>
              <a:defRPr/>
            </a:pPr>
            <a:r>
              <a:rPr lang="en-CA" sz="1600">
                <a:solidFill>
                  <a:srgbClr val="000000"/>
                </a:solidFill>
                <a:latin typeface="Arial" panose="020B0604020202020204" pitchFamily="34" charset="0"/>
                <a:ea typeface="Times New Roman" panose="02020603050405020304" pitchFamily="18" charset="0"/>
                <a:cs typeface="Arial" panose="020B0604020202020204" pitchFamily="34" charset="0"/>
              </a:rPr>
              <a:t>Upload all your required documents and completed forms to your Verified Synergy profile as directed</a:t>
            </a:r>
          </a:p>
          <a:p>
            <a:pPr>
              <a:buFont typeface="Wingdings" panose="05000000000000000000" pitchFamily="2" charset="2"/>
              <a:buChar char=""/>
              <a:tabLst>
                <a:tab pos="457200" algn="l"/>
              </a:tabLst>
              <a:defRPr/>
            </a:pPr>
            <a:r>
              <a:rPr lang="en-CA" sz="1600">
                <a:solidFill>
                  <a:srgbClr val="000000"/>
                </a:solidFill>
                <a:latin typeface="Arial" panose="020B0604020202020204" pitchFamily="34" charset="0"/>
                <a:ea typeface="Times New Roman" panose="02020603050405020304" pitchFamily="18" charset="0"/>
                <a:cs typeface="Arial" panose="020B0604020202020204" pitchFamily="34" charset="0"/>
              </a:rPr>
              <a:t>Any time after </a:t>
            </a:r>
            <a:r>
              <a:rPr lang="en-CA" sz="1600" b="1">
                <a:solidFill>
                  <a:srgbClr val="000000"/>
                </a:solidFill>
                <a:latin typeface="Arial" panose="020B0604020202020204" pitchFamily="34" charset="0"/>
                <a:ea typeface="Times New Roman" panose="02020603050405020304" pitchFamily="18" charset="0"/>
                <a:cs typeface="Arial" panose="020B0604020202020204" pitchFamily="34" charset="0"/>
              </a:rPr>
              <a:t>June 1</a:t>
            </a:r>
            <a:r>
              <a:rPr lang="en-CA" sz="1600" b="1" baseline="30000">
                <a:solidFill>
                  <a:srgbClr val="000000"/>
                </a:solidFill>
                <a:latin typeface="Arial" panose="020B0604020202020204" pitchFamily="34" charset="0"/>
                <a:ea typeface="Times New Roman" panose="02020603050405020304" pitchFamily="18" charset="0"/>
                <a:cs typeface="Arial" panose="020B0604020202020204" pitchFamily="34" charset="0"/>
              </a:rPr>
              <a:t>st</a:t>
            </a:r>
            <a:r>
              <a:rPr lang="en-CA" sz="1600" b="1">
                <a:solidFill>
                  <a:srgbClr val="000000"/>
                </a:solidFill>
                <a:latin typeface="Arial" panose="020B0604020202020204" pitchFamily="34" charset="0"/>
                <a:ea typeface="Times New Roman" panose="02020603050405020304" pitchFamily="18" charset="0"/>
                <a:cs typeface="Arial" panose="020B0604020202020204" pitchFamily="34" charset="0"/>
              </a:rPr>
              <a:t> 2024 </a:t>
            </a:r>
            <a:r>
              <a:rPr lang="en-CA" sz="1600">
                <a:solidFill>
                  <a:srgbClr val="000000"/>
                </a:solidFill>
                <a:latin typeface="Arial" panose="020B0604020202020204" pitchFamily="34" charset="0"/>
                <a:ea typeface="Times New Roman" panose="02020603050405020304" pitchFamily="18" charset="0"/>
                <a:cs typeface="Arial" panose="020B0604020202020204" pitchFamily="34" charset="0"/>
              </a:rPr>
              <a:t>make an appointment for review of your documents on Synergy once everything is uploaded. </a:t>
            </a:r>
            <a:r>
              <a:rPr lang="en-CA" sz="1400" i="1">
                <a:solidFill>
                  <a:srgbClr val="000000"/>
                </a:solidFill>
                <a:latin typeface="Arial" panose="020B0604020202020204" pitchFamily="34" charset="0"/>
                <a:ea typeface="Times New Roman" panose="02020603050405020304" pitchFamily="18" charset="0"/>
                <a:cs typeface="Arial" panose="020B0604020202020204" pitchFamily="34" charset="0"/>
              </a:rPr>
              <a:t>Please Note: There is a fee for each time a review is done so please ensure you have </a:t>
            </a:r>
            <a:r>
              <a:rPr lang="en-CA" sz="1400" i="1" u="sng">
                <a:solidFill>
                  <a:srgbClr val="000000"/>
                </a:solidFill>
                <a:latin typeface="Arial" panose="020B0604020202020204" pitchFamily="34" charset="0"/>
                <a:ea typeface="Times New Roman" panose="02020603050405020304" pitchFamily="18" charset="0"/>
                <a:cs typeface="Arial" panose="020B0604020202020204" pitchFamily="34" charset="0"/>
              </a:rPr>
              <a:t>all</a:t>
            </a:r>
            <a:r>
              <a:rPr lang="en-CA" sz="1400" i="1">
                <a:solidFill>
                  <a:srgbClr val="000000"/>
                </a:solidFill>
                <a:latin typeface="Arial" panose="020B0604020202020204" pitchFamily="34" charset="0"/>
                <a:ea typeface="Times New Roman" panose="02020603050405020304" pitchFamily="18" charset="0"/>
                <a:cs typeface="Arial" panose="020B0604020202020204" pitchFamily="34" charset="0"/>
              </a:rPr>
              <a:t> the requirements uploaded </a:t>
            </a:r>
            <a:r>
              <a:rPr lang="en-CA" sz="1400" i="1" u="sng">
                <a:solidFill>
                  <a:srgbClr val="000000"/>
                </a:solidFill>
                <a:latin typeface="Arial" panose="020B0604020202020204" pitchFamily="34" charset="0"/>
                <a:ea typeface="Times New Roman" panose="02020603050405020304" pitchFamily="18" charset="0"/>
                <a:cs typeface="Arial" panose="020B0604020202020204" pitchFamily="34" charset="0"/>
              </a:rPr>
              <a:t>and</a:t>
            </a:r>
            <a:r>
              <a:rPr lang="en-CA" sz="1400" i="1">
                <a:solidFill>
                  <a:srgbClr val="000000"/>
                </a:solidFill>
                <a:latin typeface="Arial" panose="020B0604020202020204" pitchFamily="34" charset="0"/>
                <a:ea typeface="Times New Roman" panose="02020603050405020304" pitchFamily="18" charset="0"/>
                <a:cs typeface="Arial" panose="020B0604020202020204" pitchFamily="34" charset="0"/>
              </a:rPr>
              <a:t> that they will all be valid until last day of all your clinical placements this year before making the appointment to avoid additional fees and delays of your clearance</a:t>
            </a:r>
            <a:r>
              <a:rPr lang="en-CA" sz="140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CA" sz="1400">
              <a:latin typeface="Arial" panose="020B0604020202020204" pitchFamily="34" charset="0"/>
              <a:ea typeface="Times New Roman" panose="02020603050405020304" pitchFamily="18" charset="0"/>
              <a:cs typeface="Arial" panose="020B0604020202020204" pitchFamily="34" charset="0"/>
            </a:endParaRPr>
          </a:p>
          <a:p>
            <a:pPr>
              <a:buFont typeface="Wingdings" panose="05000000000000000000" pitchFamily="2" charset="2"/>
              <a:buChar char=""/>
              <a:tabLst>
                <a:tab pos="457200" algn="l"/>
              </a:tabLst>
              <a:defRPr/>
            </a:pPr>
            <a:r>
              <a:rPr lang="en-CA" sz="1600">
                <a:solidFill>
                  <a:srgbClr val="000000"/>
                </a:solidFill>
                <a:latin typeface="Arial" panose="020B0604020202020204" pitchFamily="34" charset="0"/>
                <a:ea typeface="Times New Roman" panose="02020603050405020304" pitchFamily="18" charset="0"/>
                <a:cs typeface="Arial" panose="020B0604020202020204" pitchFamily="34" charset="0"/>
              </a:rPr>
              <a:t>Be prepared to bring a hard copy of your Verified Synergy clearance to your clinical orientation. In September. </a:t>
            </a:r>
          </a:p>
          <a:p>
            <a:pPr>
              <a:buFont typeface="Wingdings" panose="05000000000000000000" pitchFamily="2" charset="2"/>
              <a:buChar char=""/>
              <a:tabLst>
                <a:tab pos="457200" algn="l"/>
              </a:tabLst>
              <a:defRPr/>
            </a:pPr>
            <a:endParaRPr lang="en-CA" sz="1600">
              <a:latin typeface="Arial" panose="020B0604020202020204" pitchFamily="34" charset="0"/>
              <a:ea typeface="Times New Roman" panose="02020603050405020304" pitchFamily="18" charset="0"/>
              <a:cs typeface="Arial" panose="020B0604020202020204" pitchFamily="34" charset="0"/>
            </a:endParaRPr>
          </a:p>
          <a:p>
            <a:pPr marL="0" indent="0" algn="ctr">
              <a:buFontTx/>
              <a:buNone/>
              <a:tabLst>
                <a:tab pos="457200" algn="l"/>
              </a:tabLst>
              <a:defRPr/>
            </a:pPr>
            <a:r>
              <a:rPr lang="en-CA" sz="1600">
                <a:solidFill>
                  <a:srgbClr val="000000"/>
                </a:solidFill>
                <a:latin typeface="Arial" panose="020B0604020202020204" pitchFamily="34" charset="0"/>
                <a:ea typeface="Times New Roman" panose="02020603050405020304" pitchFamily="18" charset="0"/>
                <a:cs typeface="Arial" panose="020B0604020202020204" pitchFamily="34" charset="0"/>
              </a:rPr>
              <a:t>Due Dates to complete Clearances is </a:t>
            </a:r>
            <a:r>
              <a:rPr lang="en-CA" sz="1600" b="1">
                <a:solidFill>
                  <a:srgbClr val="000000"/>
                </a:solidFill>
                <a:latin typeface="Arial" panose="020B0604020202020204" pitchFamily="34" charset="0"/>
                <a:ea typeface="Times New Roman" panose="02020603050405020304" pitchFamily="18" charset="0"/>
                <a:cs typeface="Arial" panose="020B0604020202020204" pitchFamily="34" charset="0"/>
              </a:rPr>
              <a:t>August 19</a:t>
            </a:r>
            <a:r>
              <a:rPr lang="en-CA" sz="1600" b="1" baseline="30000">
                <a:solidFill>
                  <a:srgbClr val="000000"/>
                </a:solidFill>
                <a:latin typeface="Arial" panose="020B0604020202020204" pitchFamily="34" charset="0"/>
                <a:ea typeface="Times New Roman" panose="02020603050405020304" pitchFamily="18" charset="0"/>
                <a:cs typeface="Arial" panose="020B0604020202020204" pitchFamily="34" charset="0"/>
              </a:rPr>
              <a:t>th</a:t>
            </a:r>
            <a:r>
              <a:rPr lang="en-CA" sz="1600" b="1">
                <a:solidFill>
                  <a:srgbClr val="000000"/>
                </a:solidFill>
                <a:latin typeface="Arial" panose="020B0604020202020204" pitchFamily="34" charset="0"/>
                <a:ea typeface="Times New Roman" panose="02020603050405020304" pitchFamily="18" charset="0"/>
                <a:cs typeface="Arial" panose="020B0604020202020204" pitchFamily="34" charset="0"/>
              </a:rPr>
              <a:t> 2024 </a:t>
            </a:r>
            <a:r>
              <a:rPr lang="en-CA" sz="1600">
                <a:solidFill>
                  <a:srgbClr val="000000"/>
                </a:solidFill>
                <a:latin typeface="Arial" panose="020B0604020202020204" pitchFamily="34" charset="0"/>
                <a:ea typeface="Times New Roman" panose="02020603050405020304" pitchFamily="18" charset="0"/>
                <a:cs typeface="Arial" panose="020B0604020202020204" pitchFamily="34" charset="0"/>
              </a:rPr>
              <a:t>– Student not cleared by then risk delays getting into the clinical setting.</a:t>
            </a:r>
          </a:p>
          <a:p>
            <a:pPr marL="0" indent="0" algn="ctr">
              <a:buFontTx/>
              <a:buNone/>
              <a:tabLst>
                <a:tab pos="457200" algn="l"/>
              </a:tabLst>
              <a:defRPr/>
            </a:pPr>
            <a:endParaRPr lang="en-CA" sz="1600">
              <a:latin typeface="Arial" panose="020B0604020202020204" pitchFamily="34" charset="0"/>
              <a:ea typeface="Times New Roman" panose="02020603050405020304" pitchFamily="18" charset="0"/>
              <a:cs typeface="Arial" panose="020B0604020202020204" pitchFamily="34" charset="0"/>
            </a:endParaRPr>
          </a:p>
          <a:p>
            <a:pPr marL="0" indent="0" algn="ctr">
              <a:buFontTx/>
              <a:buNone/>
              <a:defRPr/>
            </a:pPr>
            <a:r>
              <a:rPr lang="en-CA" sz="1600">
                <a:solidFill>
                  <a:srgbClr val="000000"/>
                </a:solidFill>
                <a:latin typeface="Arial" panose="020B0604020202020204" pitchFamily="34" charset="0"/>
                <a:ea typeface="Times New Roman" panose="02020603050405020304" pitchFamily="18" charset="0"/>
                <a:cs typeface="Arial" panose="020B0604020202020204" pitchFamily="34" charset="0"/>
              </a:rPr>
              <a:t>Initial appointments for reviews can take up to 48 hours to be done additional reviews can take longer. Please consider that when making your appointments</a:t>
            </a:r>
            <a:r>
              <a:rPr lang="en-CA" sz="180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CA" sz="1800">
              <a:latin typeface="Arial" panose="020B0604020202020204" pitchFamily="34" charset="0"/>
              <a:ea typeface="Times New Roman" panose="02020603050405020304" pitchFamily="18" charset="0"/>
              <a:cs typeface="Arial" panose="020B0604020202020204" pitchFamily="34" charset="0"/>
            </a:endParaRPr>
          </a:p>
          <a:p>
            <a:pPr eaLnBrk="1" hangingPunct="1">
              <a:defRPr/>
            </a:pPr>
            <a:endParaRPr lang="en-US" altLang="en-US">
              <a:ea typeface="ＭＳ Ｐゴシック" panose="020B0600070205080204" pitchFamily="34" charset="-128"/>
            </a:endParaRPr>
          </a:p>
        </p:txBody>
      </p:sp>
    </p:spTree>
    <p:custDataLst>
      <p:tags r:id="rId1"/>
    </p:custData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11">
            <a:extLst>
              <a:ext uri="{FF2B5EF4-FFF2-40B4-BE49-F238E27FC236}">
                <a16:creationId xmlns:a16="http://schemas.microsoft.com/office/drawing/2014/main" id="{FEB886A1-4CB6-F8F3-F562-2284F212EE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4275" y="203200"/>
            <a:ext cx="2700338" cy="270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TextBox 10">
            <a:extLst>
              <a:ext uri="{FF2B5EF4-FFF2-40B4-BE49-F238E27FC236}">
                <a16:creationId xmlns:a16="http://schemas.microsoft.com/office/drawing/2014/main" id="{FD815A95-082C-B635-5772-D0747635D885}"/>
              </a:ext>
            </a:extLst>
          </p:cNvPr>
          <p:cNvSpPr txBox="1">
            <a:spLocks noChangeArrowheads="1"/>
          </p:cNvSpPr>
          <p:nvPr/>
        </p:nvSpPr>
        <p:spPr bwMode="auto">
          <a:xfrm>
            <a:off x="179388" y="276225"/>
            <a:ext cx="8785225"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b="1"/>
              <a:t>The Pre-Clearance Checklist</a:t>
            </a:r>
            <a:br>
              <a:rPr lang="en-US" altLang="en-US" b="1"/>
            </a:br>
            <a:r>
              <a:rPr lang="en-US" altLang="en-US" b="1"/>
              <a:t>Step 3: Relax!</a:t>
            </a:r>
          </a:p>
          <a:p>
            <a:pPr>
              <a:spcBef>
                <a:spcPct val="0"/>
              </a:spcBef>
              <a:buFontTx/>
              <a:buNone/>
            </a:pPr>
            <a:endParaRPr lang="en-US" altLang="en-US" sz="1800" b="1"/>
          </a:p>
          <a:p>
            <a:pPr>
              <a:spcBef>
                <a:spcPct val="0"/>
              </a:spcBef>
              <a:buFontTx/>
              <a:buNone/>
            </a:pPr>
            <a:r>
              <a:rPr lang="en-US" altLang="en-US" sz="1800" b="1"/>
              <a:t>Once you have passed your Verified Synergy clearance take time to enjoy your summer.  Knowing you have your clearance completed for your clinical placements next year! </a:t>
            </a:r>
          </a:p>
          <a:p>
            <a:pPr>
              <a:spcBef>
                <a:spcPct val="0"/>
              </a:spcBef>
              <a:buFontTx/>
              <a:buNone/>
            </a:pPr>
            <a:endParaRPr lang="en-US" altLang="en-US" sz="1800" b="1"/>
          </a:p>
          <a:p>
            <a:pPr>
              <a:spcBef>
                <a:spcPct val="0"/>
              </a:spcBef>
              <a:buFontTx/>
              <a:buNone/>
            </a:pPr>
            <a:endParaRPr lang="en-US" altLang="en-US" sz="1800" b="1"/>
          </a:p>
          <a:p>
            <a:pPr>
              <a:spcBef>
                <a:spcPct val="0"/>
              </a:spcBef>
              <a:buFontTx/>
              <a:buNone/>
            </a:pPr>
            <a:r>
              <a:rPr lang="en-US" altLang="en-US" sz="2400" b="1"/>
              <a:t>Some additional links for Clinical Resources: </a:t>
            </a:r>
          </a:p>
          <a:p>
            <a:pPr>
              <a:spcBef>
                <a:spcPct val="0"/>
              </a:spcBef>
              <a:buFontTx/>
              <a:buNone/>
            </a:pPr>
            <a:r>
              <a:rPr lang="en-CA" altLang="en-US" sz="2400"/>
              <a:t>Resources for Current Students:</a:t>
            </a:r>
          </a:p>
          <a:p>
            <a:pPr lvl="1">
              <a:spcBef>
                <a:spcPct val="0"/>
              </a:spcBef>
              <a:buFontTx/>
              <a:buNone/>
            </a:pPr>
            <a:r>
              <a:rPr lang="en-CA" altLang="en-US" sz="1800">
                <a:hlinkClick r:id="rId4"/>
              </a:rPr>
              <a:t>https://www.uwindsor.ca/nursing/345/resources-current-students</a:t>
            </a:r>
            <a:endParaRPr lang="en-CA" altLang="en-US" sz="1800"/>
          </a:p>
          <a:p>
            <a:pPr>
              <a:spcBef>
                <a:spcPct val="0"/>
              </a:spcBef>
              <a:buFontTx/>
              <a:buNone/>
            </a:pPr>
            <a:endParaRPr lang="en-CA" altLang="en-US" sz="2400"/>
          </a:p>
          <a:p>
            <a:pPr>
              <a:spcBef>
                <a:spcPct val="0"/>
              </a:spcBef>
              <a:buFontTx/>
              <a:buNone/>
            </a:pPr>
            <a:r>
              <a:rPr lang="en-CA" altLang="en-US" sz="2400"/>
              <a:t>Pre-Clearance Information and Forms:</a:t>
            </a:r>
          </a:p>
          <a:p>
            <a:pPr lvl="1">
              <a:spcBef>
                <a:spcPct val="0"/>
              </a:spcBef>
              <a:buFontTx/>
              <a:buNone/>
            </a:pPr>
            <a:r>
              <a:rPr lang="en-CA" altLang="en-US" sz="1800">
                <a:hlinkClick r:id="rId5"/>
              </a:rPr>
              <a:t>https://www.uwindsor.ca/nursing/375/pre-clearance-information-and-forms</a:t>
            </a:r>
            <a:endParaRPr lang="en-CA" altLang="en-US" sz="1400"/>
          </a:p>
          <a:p>
            <a:pPr>
              <a:spcBef>
                <a:spcPct val="0"/>
              </a:spcBef>
              <a:buFontTx/>
              <a:buNone/>
            </a:pPr>
            <a:endParaRPr lang="en-US" altLang="en-US" sz="1800" b="1"/>
          </a:p>
          <a:p>
            <a:pPr>
              <a:spcBef>
                <a:spcPct val="0"/>
              </a:spcBef>
              <a:buFontTx/>
              <a:buNone/>
            </a:pPr>
            <a:endParaRPr lang="en-CA" altLang="en-US" sz="18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a:extLst>
              <a:ext uri="{FF2B5EF4-FFF2-40B4-BE49-F238E27FC236}">
                <a16:creationId xmlns:a16="http://schemas.microsoft.com/office/drawing/2014/main" id="{A03EB6C5-3C4E-0ED2-1BDA-3824ABAC33DF}"/>
              </a:ext>
            </a:extLst>
          </p:cNvPr>
          <p:cNvSpPr>
            <a:spLocks noGrp="1" noChangeArrowheads="1"/>
          </p:cNvSpPr>
          <p:nvPr>
            <p:ph type="title"/>
          </p:nvPr>
        </p:nvSpPr>
        <p:spPr/>
        <p:txBody>
          <a:bodyPr/>
          <a:lstStyle/>
          <a:p>
            <a:r>
              <a:rPr lang="en-US" altLang="en-US">
                <a:latin typeface="Arial Hebrew" pitchFamily="2" charset="0"/>
                <a:ea typeface="ＭＳ Ｐゴシック" panose="020B0600070205080204" pitchFamily="34" charset="-128"/>
                <a:cs typeface="Arial Hebrew" pitchFamily="2" charset="0"/>
              </a:rPr>
              <a:t>Faculty of Nursing  </a:t>
            </a:r>
          </a:p>
        </p:txBody>
      </p:sp>
      <p:pic>
        <p:nvPicPr>
          <p:cNvPr id="58371" name="Content Placeholder 6">
            <a:extLst>
              <a:ext uri="{FF2B5EF4-FFF2-40B4-BE49-F238E27FC236}">
                <a16:creationId xmlns:a16="http://schemas.microsoft.com/office/drawing/2014/main" id="{E3CB6581-287E-2111-5FE1-3A97D804782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995738" y="1196975"/>
            <a:ext cx="4752975" cy="2851150"/>
          </a:xfrm>
        </p:spPr>
      </p:pic>
      <p:pic>
        <p:nvPicPr>
          <p:cNvPr id="58372" name="Picture 4">
            <a:extLst>
              <a:ext uri="{FF2B5EF4-FFF2-40B4-BE49-F238E27FC236}">
                <a16:creationId xmlns:a16="http://schemas.microsoft.com/office/drawing/2014/main" id="{B9DDCB4E-0369-7F69-AF0C-C115332F1C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3789363"/>
            <a:ext cx="4354513" cy="231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3" name="TextBox 7">
            <a:extLst>
              <a:ext uri="{FF2B5EF4-FFF2-40B4-BE49-F238E27FC236}">
                <a16:creationId xmlns:a16="http://schemas.microsoft.com/office/drawing/2014/main" id="{0DA7F8D6-204F-CFDD-B3EA-6E1B430C346D}"/>
              </a:ext>
            </a:extLst>
          </p:cNvPr>
          <p:cNvSpPr txBox="1">
            <a:spLocks noChangeArrowheads="1"/>
          </p:cNvSpPr>
          <p:nvPr/>
        </p:nvSpPr>
        <p:spPr bwMode="auto">
          <a:xfrm>
            <a:off x="457200" y="1557338"/>
            <a:ext cx="30353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a:latin typeface="Arial Hebrew" pitchFamily="2" charset="0"/>
                <a:cs typeface="Arial Hebrew" pitchFamily="2" charset="0"/>
              </a:rPr>
              <a:t>Anthony P. Toldo Health Education Centre</a:t>
            </a:r>
          </a:p>
        </p:txBody>
      </p:sp>
      <p:sp>
        <p:nvSpPr>
          <p:cNvPr id="58374" name="TextBox 8">
            <a:extLst>
              <a:ext uri="{FF2B5EF4-FFF2-40B4-BE49-F238E27FC236}">
                <a16:creationId xmlns:a16="http://schemas.microsoft.com/office/drawing/2014/main" id="{1E9F7D21-92A6-3CC2-6735-75F46181CEA9}"/>
              </a:ext>
            </a:extLst>
          </p:cNvPr>
          <p:cNvSpPr txBox="1">
            <a:spLocks noChangeArrowheads="1"/>
          </p:cNvSpPr>
          <p:nvPr/>
        </p:nvSpPr>
        <p:spPr bwMode="auto">
          <a:xfrm>
            <a:off x="5508625" y="4292600"/>
            <a:ext cx="32400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a:latin typeface="Arial Hebrew" pitchFamily="2" charset="0"/>
                <a:cs typeface="Arial Hebrew" pitchFamily="2" charset="0"/>
              </a:rPr>
              <a:t>Dr. Murray O’Neil Medical Education Centre </a:t>
            </a:r>
          </a:p>
        </p:txBody>
      </p:sp>
      <p:sp>
        <p:nvSpPr>
          <p:cNvPr id="58375" name="TextBox 1">
            <a:extLst>
              <a:ext uri="{FF2B5EF4-FFF2-40B4-BE49-F238E27FC236}">
                <a16:creationId xmlns:a16="http://schemas.microsoft.com/office/drawing/2014/main" id="{FE522559-A6B3-B149-259A-DB8927C216AC}"/>
              </a:ext>
            </a:extLst>
          </p:cNvPr>
          <p:cNvSpPr txBox="1">
            <a:spLocks noChangeArrowheads="1"/>
          </p:cNvSpPr>
          <p:nvPr/>
        </p:nvSpPr>
        <p:spPr bwMode="auto">
          <a:xfrm>
            <a:off x="539750" y="2492375"/>
            <a:ext cx="3035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CA" altLang="en-US" sz="1800">
                <a:hlinkClick r:id="rId5"/>
              </a:rPr>
              <a:t>Video Photo Tour</a:t>
            </a:r>
            <a:endParaRPr lang="en-CA" altLang="en-US" sz="18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E59BB1B8-E8E8-5481-9667-42D8E8A3818B}"/>
              </a:ext>
            </a:extLst>
          </p:cNvPr>
          <p:cNvSpPr>
            <a:spLocks noGrp="1" noChangeArrowheads="1"/>
          </p:cNvSpPr>
          <p:nvPr>
            <p:ph type="title"/>
          </p:nvPr>
        </p:nvSpPr>
        <p:spPr>
          <a:xfrm>
            <a:off x="457200" y="274638"/>
            <a:ext cx="8229600" cy="1143000"/>
          </a:xfrm>
        </p:spPr>
        <p:txBody>
          <a:bodyPr wrap="square" anchor="ctr">
            <a:normAutofit/>
          </a:bodyPr>
          <a:lstStyle/>
          <a:p>
            <a:pPr>
              <a:defRPr/>
            </a:pPr>
            <a:r>
              <a:rPr lang="en-CA" altLang="en-US"/>
              <a:t>Practice Lab</a:t>
            </a:r>
          </a:p>
        </p:txBody>
      </p:sp>
      <p:pic>
        <p:nvPicPr>
          <p:cNvPr id="60419" name="Content Placeholder 5">
            <a:extLst>
              <a:ext uri="{FF2B5EF4-FFF2-40B4-BE49-F238E27FC236}">
                <a16:creationId xmlns:a16="http://schemas.microsoft.com/office/drawing/2014/main" id="{F3F91DC7-D6D6-8D1D-44FC-75F27DBAB15A}"/>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1844" b="14828"/>
          <a:stretch/>
        </p:blipFill>
        <p:spPr>
          <a:xfrm>
            <a:off x="530352" y="1252728"/>
            <a:ext cx="8229600" cy="4525963"/>
          </a:xfr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34056AE8-86C3-4197-F79A-E3912B32B921}"/>
              </a:ext>
            </a:extLst>
          </p:cNvPr>
          <p:cNvSpPr>
            <a:spLocks noGrp="1" noChangeArrowheads="1"/>
          </p:cNvSpPr>
          <p:nvPr>
            <p:ph type="title"/>
          </p:nvPr>
        </p:nvSpPr>
        <p:spPr>
          <a:xfrm>
            <a:off x="457200" y="274638"/>
            <a:ext cx="8229600" cy="1143000"/>
          </a:xfrm>
        </p:spPr>
        <p:txBody>
          <a:bodyPr wrap="square" anchor="ctr">
            <a:normAutofit/>
          </a:bodyPr>
          <a:lstStyle/>
          <a:p>
            <a:pPr>
              <a:defRPr/>
            </a:pPr>
            <a:r>
              <a:rPr lang="en-CA" altLang="en-US"/>
              <a:t>Instructional Lab spaces</a:t>
            </a:r>
          </a:p>
        </p:txBody>
      </p:sp>
      <p:pic>
        <p:nvPicPr>
          <p:cNvPr id="68611" name="Content Placeholder 3">
            <a:extLst>
              <a:ext uri="{FF2B5EF4-FFF2-40B4-BE49-F238E27FC236}">
                <a16:creationId xmlns:a16="http://schemas.microsoft.com/office/drawing/2014/main" id="{F24A16A6-5BB8-05ED-A435-D9D1C1E615B1}"/>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550" b="26122"/>
          <a:stretch/>
        </p:blipFill>
        <p:spPr>
          <a:xfrm>
            <a:off x="457200" y="1271016"/>
            <a:ext cx="8229600" cy="4525963"/>
          </a:xfr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C977DED2-B5B4-AFA0-511F-B3C6A8BB60D9}"/>
              </a:ext>
            </a:extLst>
          </p:cNvPr>
          <p:cNvSpPr>
            <a:spLocks noGrp="1" noChangeArrowheads="1"/>
          </p:cNvSpPr>
          <p:nvPr>
            <p:ph type="title"/>
          </p:nvPr>
        </p:nvSpPr>
        <p:spPr>
          <a:xfrm>
            <a:off x="457200" y="274638"/>
            <a:ext cx="8229600" cy="1143000"/>
          </a:xfrm>
        </p:spPr>
        <p:txBody>
          <a:bodyPr wrap="square" anchor="ctr">
            <a:normAutofit/>
          </a:bodyPr>
          <a:lstStyle/>
          <a:p>
            <a:pPr>
              <a:defRPr/>
            </a:pPr>
            <a:r>
              <a:rPr lang="en-CA" altLang="en-US"/>
              <a:t>Primary Care Rooms</a:t>
            </a:r>
          </a:p>
        </p:txBody>
      </p:sp>
      <p:pic>
        <p:nvPicPr>
          <p:cNvPr id="66563" name="Content Placeholder 3">
            <a:extLst>
              <a:ext uri="{FF2B5EF4-FFF2-40B4-BE49-F238E27FC236}">
                <a16:creationId xmlns:a16="http://schemas.microsoft.com/office/drawing/2014/main" id="{692DA3E9-A846-F567-14B3-EF30EDCDEB03}"/>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25876" b="795"/>
          <a:stretch/>
        </p:blipFill>
        <p:spPr>
          <a:xfrm>
            <a:off x="548640" y="1166018"/>
            <a:ext cx="8229600" cy="4525963"/>
          </a:xfr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57A57A5E-A1D3-1BEF-7956-DA83738D1D7A}"/>
              </a:ext>
            </a:extLst>
          </p:cNvPr>
          <p:cNvSpPr>
            <a:spLocks noGrp="1" noChangeArrowheads="1"/>
          </p:cNvSpPr>
          <p:nvPr>
            <p:ph type="title"/>
          </p:nvPr>
        </p:nvSpPr>
        <p:spPr>
          <a:xfrm>
            <a:off x="457200" y="274638"/>
            <a:ext cx="8229600" cy="1143000"/>
          </a:xfrm>
        </p:spPr>
        <p:txBody>
          <a:bodyPr wrap="square" anchor="ctr">
            <a:normAutofit/>
          </a:bodyPr>
          <a:lstStyle/>
          <a:p>
            <a:pPr>
              <a:defRPr/>
            </a:pPr>
            <a:r>
              <a:rPr lang="en-CA" altLang="en-US"/>
              <a:t>Simulation Space</a:t>
            </a:r>
          </a:p>
        </p:txBody>
      </p:sp>
      <p:pic>
        <p:nvPicPr>
          <p:cNvPr id="64515" name="Content Placeholder 3">
            <a:extLst>
              <a:ext uri="{FF2B5EF4-FFF2-40B4-BE49-F238E27FC236}">
                <a16:creationId xmlns:a16="http://schemas.microsoft.com/office/drawing/2014/main" id="{B2DA9E8C-F922-4710-BD45-AAD3E0B99CB0}"/>
              </a:ext>
            </a:extLst>
          </p:cNvPr>
          <p:cNvPicPr>
            <a:picLocks noGrp="1" noChangeAspect="1" noChangeArrowheads="1"/>
          </p:cNvPicPr>
          <p:nvPr>
            <p:ph idx="1"/>
          </p:nvPr>
        </p:nvPicPr>
        <p:blipFill rotWithShape="1">
          <a:blip r:embed="rId3"/>
          <a:srcRect t="17609"/>
          <a:stretch/>
        </p:blipFill>
        <p:spPr>
          <a:xfrm>
            <a:off x="621792" y="1335024"/>
            <a:ext cx="8229600" cy="4525963"/>
          </a:xfr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DBAACF92-57F7-4A4D-560F-0EADA7B2D5B7}"/>
              </a:ext>
            </a:extLst>
          </p:cNvPr>
          <p:cNvSpPr>
            <a:spLocks noGrp="1" noChangeArrowheads="1"/>
          </p:cNvSpPr>
          <p:nvPr>
            <p:ph type="title"/>
          </p:nvPr>
        </p:nvSpPr>
        <p:spPr>
          <a:xfrm>
            <a:off x="457200" y="274638"/>
            <a:ext cx="8229600" cy="1143000"/>
          </a:xfrm>
        </p:spPr>
        <p:txBody>
          <a:bodyPr wrap="square" anchor="ctr">
            <a:normAutofit/>
          </a:bodyPr>
          <a:lstStyle/>
          <a:p>
            <a:pPr>
              <a:defRPr/>
            </a:pPr>
            <a:r>
              <a:rPr lang="en-CA" altLang="en-US"/>
              <a:t>Sim Lab Control and Viewing </a:t>
            </a:r>
          </a:p>
        </p:txBody>
      </p:sp>
      <p:pic>
        <p:nvPicPr>
          <p:cNvPr id="70659" name="Content Placeholder 6">
            <a:extLst>
              <a:ext uri="{FF2B5EF4-FFF2-40B4-BE49-F238E27FC236}">
                <a16:creationId xmlns:a16="http://schemas.microsoft.com/office/drawing/2014/main" id="{E9CE3F32-A15C-EE07-E81B-12FA65235AB0}"/>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9421" b="7251"/>
          <a:stretch/>
        </p:blipFill>
        <p:spPr>
          <a:xfrm>
            <a:off x="457200" y="1417638"/>
            <a:ext cx="8229600" cy="4525963"/>
          </a:xfr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a:extLst>
              <a:ext uri="{FF2B5EF4-FFF2-40B4-BE49-F238E27FC236}">
                <a16:creationId xmlns:a16="http://schemas.microsoft.com/office/drawing/2014/main" id="{C558A905-8721-6F65-57EF-450314567FC5}"/>
              </a:ext>
            </a:extLst>
          </p:cNvPr>
          <p:cNvSpPr>
            <a:spLocks noGrp="1" noChangeArrowheads="1"/>
          </p:cNvSpPr>
          <p:nvPr>
            <p:ph type="title"/>
          </p:nvPr>
        </p:nvSpPr>
        <p:spPr>
          <a:xfrm>
            <a:off x="457200" y="160338"/>
            <a:ext cx="8229600" cy="1143000"/>
          </a:xfrm>
        </p:spPr>
        <p:txBody>
          <a:bodyPr/>
          <a:lstStyle/>
          <a:p>
            <a:r>
              <a:rPr lang="en-CA" altLang="en-US" b="1">
                <a:ea typeface="ＭＳ Ｐゴシック" panose="020B0600070205080204" pitchFamily="34" charset="-128"/>
              </a:rPr>
              <a:t>Connect with us!</a:t>
            </a:r>
          </a:p>
        </p:txBody>
      </p:sp>
      <p:pic>
        <p:nvPicPr>
          <p:cNvPr id="72707" name="Picture 9" descr="Twitter logo">
            <a:hlinkClick r:id="rId3"/>
            <a:extLst>
              <a:ext uri="{FF2B5EF4-FFF2-40B4-BE49-F238E27FC236}">
                <a16:creationId xmlns:a16="http://schemas.microsoft.com/office/drawing/2014/main" id="{81BA71BD-08A9-D899-4719-CD4044B22C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4941888"/>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8" name="Picture 11" descr="Facebook logo">
            <a:hlinkClick r:id="rId5"/>
            <a:extLst>
              <a:ext uri="{FF2B5EF4-FFF2-40B4-BE49-F238E27FC236}">
                <a16:creationId xmlns:a16="http://schemas.microsoft.com/office/drawing/2014/main" id="{536F6C87-5E5B-8438-7DFD-946FFDBBBF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28950" y="4941888"/>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9" name="Picture 13" descr="Instagram logo">
            <a:hlinkClick r:id="rId7"/>
            <a:extLst>
              <a:ext uri="{FF2B5EF4-FFF2-40B4-BE49-F238E27FC236}">
                <a16:creationId xmlns:a16="http://schemas.microsoft.com/office/drawing/2014/main" id="{AC5F2EE6-B741-DB61-5F2F-4BA206A02FE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59375" y="4941888"/>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0" name="Picture 15" descr="Linkedin logo">
            <a:hlinkClick r:id="rId9"/>
            <a:extLst>
              <a:ext uri="{FF2B5EF4-FFF2-40B4-BE49-F238E27FC236}">
                <a16:creationId xmlns:a16="http://schemas.microsoft.com/office/drawing/2014/main" id="{4BBDFCB4-26F7-DF2E-9406-3C40EA28A31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91388" y="4941888"/>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1" name="Picture 17">
            <a:extLst>
              <a:ext uri="{FF2B5EF4-FFF2-40B4-BE49-F238E27FC236}">
                <a16:creationId xmlns:a16="http://schemas.microsoft.com/office/drawing/2014/main" id="{163B343E-6A9F-A1DD-A7DC-FD86C4C444F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11363" y="1646238"/>
            <a:ext cx="5292725"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2" name="TextBox 3">
            <a:extLst>
              <a:ext uri="{FF2B5EF4-FFF2-40B4-BE49-F238E27FC236}">
                <a16:creationId xmlns:a16="http://schemas.microsoft.com/office/drawing/2014/main" id="{4CA40F0A-A63C-1D0A-BC38-11F4CFD1BDAC}"/>
              </a:ext>
            </a:extLst>
          </p:cNvPr>
          <p:cNvSpPr txBox="1">
            <a:spLocks noChangeArrowheads="1"/>
          </p:cNvSpPr>
          <p:nvPr/>
        </p:nvSpPr>
        <p:spPr bwMode="auto">
          <a:xfrm>
            <a:off x="2011363" y="4478338"/>
            <a:ext cx="52927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CA" altLang="en-US" sz="1800">
                <a:hlinkClick r:id="rId12"/>
              </a:rPr>
              <a:t>https://www.uwindsor.ca/nursing/social-follow</a:t>
            </a:r>
            <a:endParaRPr lang="en-CA" altLang="en-US" sz="180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a:extLst>
              <a:ext uri="{FF2B5EF4-FFF2-40B4-BE49-F238E27FC236}">
                <a16:creationId xmlns:a16="http://schemas.microsoft.com/office/drawing/2014/main" id="{35AE11E5-3936-F707-1D77-0B25B0419E06}"/>
              </a:ext>
            </a:extLst>
          </p:cNvPr>
          <p:cNvSpPr>
            <a:spLocks noGrp="1" noChangeArrowheads="1"/>
          </p:cNvSpPr>
          <p:nvPr>
            <p:ph type="title"/>
          </p:nvPr>
        </p:nvSpPr>
        <p:spPr>
          <a:xfrm>
            <a:off x="762000" y="115888"/>
            <a:ext cx="7521575" cy="549275"/>
          </a:xfrm>
        </p:spPr>
        <p:txBody>
          <a:bodyPr/>
          <a:lstStyle/>
          <a:p>
            <a:pPr eaLnBrk="1" hangingPunct="1"/>
            <a:r>
              <a:rPr lang="en-US" altLang="en-US" sz="4000" b="1">
                <a:ea typeface="ＭＳ Ｐゴシック" panose="020B0600070205080204" pitchFamily="34" charset="-128"/>
              </a:rPr>
              <a:t>Questions?</a:t>
            </a:r>
          </a:p>
        </p:txBody>
      </p:sp>
      <p:sp>
        <p:nvSpPr>
          <p:cNvPr id="74755" name="Content Placeholder 2">
            <a:extLst>
              <a:ext uri="{FF2B5EF4-FFF2-40B4-BE49-F238E27FC236}">
                <a16:creationId xmlns:a16="http://schemas.microsoft.com/office/drawing/2014/main" id="{D3549C8F-3A9D-325A-0D6A-FB3094F36D5D}"/>
              </a:ext>
            </a:extLst>
          </p:cNvPr>
          <p:cNvSpPr>
            <a:spLocks noGrp="1" noChangeArrowheads="1"/>
          </p:cNvSpPr>
          <p:nvPr>
            <p:ph idx="1"/>
          </p:nvPr>
        </p:nvSpPr>
        <p:spPr>
          <a:xfrm>
            <a:off x="-14288" y="908050"/>
            <a:ext cx="9074151" cy="5689600"/>
          </a:xfrm>
        </p:spPr>
        <p:txBody>
          <a:bodyPr/>
          <a:lstStyle/>
          <a:p>
            <a:pPr algn="ctr" eaLnBrk="1" hangingPunct="1">
              <a:buFont typeface="Wingdings 3" panose="05040102010807070707" pitchFamily="18" charset="2"/>
              <a:buNone/>
            </a:pPr>
            <a:r>
              <a:rPr lang="en-US" altLang="en-US" sz="2000" b="1">
                <a:ea typeface="ＭＳ Ｐゴシック" panose="020B0600070205080204" pitchFamily="34" charset="-128"/>
              </a:rPr>
              <a:t>General Questions</a:t>
            </a:r>
            <a:r>
              <a:rPr lang="en-US" altLang="en-US" sz="2000">
                <a:ea typeface="ＭＳ Ｐゴシック" panose="020B0600070205080204" pitchFamily="34" charset="-128"/>
              </a:rPr>
              <a:t>: </a:t>
            </a:r>
            <a:r>
              <a:rPr lang="en-US" altLang="en-US" sz="2000">
                <a:ea typeface="ＭＳ Ｐゴシック" panose="020B0600070205080204" pitchFamily="34" charset="-128"/>
                <a:hlinkClick r:id="rId4"/>
              </a:rPr>
              <a:t>nurse@uwindsor.ca</a:t>
            </a:r>
            <a:endParaRPr lang="en-US" altLang="en-US" sz="2000">
              <a:ea typeface="ＭＳ Ｐゴシック" panose="020B0600070205080204" pitchFamily="34" charset="-128"/>
            </a:endParaRPr>
          </a:p>
          <a:p>
            <a:pPr algn="ctr" eaLnBrk="1" hangingPunct="1">
              <a:buFont typeface="Wingdings 3" panose="05040102010807070707" pitchFamily="18" charset="2"/>
              <a:buNone/>
            </a:pPr>
            <a:endParaRPr lang="en-US" altLang="en-US" sz="2000">
              <a:ea typeface="ＭＳ Ｐゴシック" panose="020B0600070205080204" pitchFamily="34" charset="-128"/>
            </a:endParaRPr>
          </a:p>
          <a:p>
            <a:pPr algn="ctr" eaLnBrk="1" hangingPunct="1">
              <a:buFont typeface="Wingdings 3" panose="05040102010807070707" pitchFamily="18" charset="2"/>
              <a:buNone/>
            </a:pPr>
            <a:r>
              <a:rPr lang="en-US" altLang="en-US" sz="2000" b="1">
                <a:ea typeface="ＭＳ Ｐゴシック" panose="020B0600070205080204" pitchFamily="34" charset="-128"/>
              </a:rPr>
              <a:t>Academic Advising for the BScN Program: </a:t>
            </a:r>
          </a:p>
          <a:p>
            <a:pPr algn="ctr" eaLnBrk="1" hangingPunct="1">
              <a:buFont typeface="Wingdings 3" panose="05040102010807070707" pitchFamily="18" charset="2"/>
              <a:buNone/>
            </a:pPr>
            <a:r>
              <a:rPr lang="en-US" altLang="en-US" sz="2000">
                <a:ea typeface="ＭＳ Ｐゴシック" panose="020B0600070205080204" pitchFamily="34" charset="-128"/>
              </a:rPr>
              <a:t>Kathryn Corby </a:t>
            </a:r>
            <a:r>
              <a:rPr lang="en-US" altLang="en-US" sz="2000">
                <a:ea typeface="ＭＳ Ｐゴシック" panose="020B0600070205080204" pitchFamily="34" charset="-128"/>
                <a:hlinkClick r:id="rId5"/>
              </a:rPr>
              <a:t>corby1@uwindsor.ca</a:t>
            </a:r>
            <a:r>
              <a:rPr lang="en-US" altLang="en-US" sz="2000">
                <a:ea typeface="ＭＳ Ｐゴシック" panose="020B0600070205080204" pitchFamily="34" charset="-128"/>
              </a:rPr>
              <a:t> </a:t>
            </a:r>
            <a:r>
              <a:rPr lang="en-US" altLang="en-US" sz="1600" i="1">
                <a:ea typeface="ＭＳ Ｐゴシック" panose="020B0600070205080204" pitchFamily="34" charset="-128"/>
              </a:rPr>
              <a:t>(until May 2024)</a:t>
            </a:r>
          </a:p>
          <a:p>
            <a:pPr algn="ctr" eaLnBrk="1" hangingPunct="1">
              <a:buFont typeface="Wingdings 3" panose="05040102010807070707" pitchFamily="18" charset="2"/>
              <a:buNone/>
            </a:pPr>
            <a:r>
              <a:rPr lang="en-US" altLang="en-US" sz="2000">
                <a:ea typeface="ＭＳ Ｐゴシック" panose="020B0600070205080204" pitchFamily="34" charset="-128"/>
              </a:rPr>
              <a:t>Fran Meloche </a:t>
            </a:r>
            <a:r>
              <a:rPr lang="en-US" altLang="en-US" sz="2000">
                <a:ea typeface="ＭＳ Ｐゴシック" panose="020B0600070205080204" pitchFamily="34" charset="-128"/>
                <a:hlinkClick r:id="rId6"/>
              </a:rPr>
              <a:t>fmeloche@uwindsor.ca</a:t>
            </a:r>
            <a:r>
              <a:rPr lang="en-US" altLang="en-US" sz="2000">
                <a:ea typeface="ＭＳ Ｐゴシック" panose="020B0600070205080204" pitchFamily="34" charset="-128"/>
              </a:rPr>
              <a:t> </a:t>
            </a:r>
            <a:r>
              <a:rPr lang="en-US" altLang="en-US" sz="1600" i="1">
                <a:ea typeface="ＭＳ Ｐゴシック" panose="020B0600070205080204" pitchFamily="34" charset="-128"/>
              </a:rPr>
              <a:t>(after May 15</a:t>
            </a:r>
            <a:r>
              <a:rPr lang="en-US" altLang="en-US" sz="1600" i="1" baseline="30000">
                <a:ea typeface="ＭＳ Ｐゴシック" panose="020B0600070205080204" pitchFamily="34" charset="-128"/>
              </a:rPr>
              <a:t>th</a:t>
            </a:r>
            <a:r>
              <a:rPr lang="en-US" altLang="en-US" sz="1600" i="1">
                <a:ea typeface="ＭＳ Ｐゴシック" panose="020B0600070205080204" pitchFamily="34" charset="-128"/>
              </a:rPr>
              <a:t>, 2024)</a:t>
            </a:r>
          </a:p>
          <a:p>
            <a:pPr algn="ctr" eaLnBrk="1" hangingPunct="1">
              <a:buFont typeface="Wingdings 3" panose="05040102010807070707" pitchFamily="18" charset="2"/>
              <a:buNone/>
            </a:pPr>
            <a:endParaRPr lang="en-US" altLang="en-US" sz="2000">
              <a:ea typeface="ＭＳ Ｐゴシック" panose="020B0600070205080204" pitchFamily="34" charset="-128"/>
            </a:endParaRPr>
          </a:p>
          <a:p>
            <a:pPr algn="ctr" eaLnBrk="1" hangingPunct="1">
              <a:buFont typeface="Wingdings 3" panose="05040102010807070707" pitchFamily="18" charset="2"/>
              <a:buNone/>
            </a:pPr>
            <a:r>
              <a:rPr lang="en-US" altLang="en-US" sz="2000" b="1">
                <a:ea typeface="ＭＳ Ｐゴシック" panose="020B0600070205080204" pitchFamily="34" charset="-128"/>
              </a:rPr>
              <a:t>Clinical Placement Team:</a:t>
            </a:r>
          </a:p>
          <a:p>
            <a:pPr algn="ctr" eaLnBrk="1" hangingPunct="1">
              <a:buFont typeface="Wingdings 3" panose="05040102010807070707" pitchFamily="18" charset="2"/>
              <a:buNone/>
            </a:pPr>
            <a:r>
              <a:rPr lang="en-US" altLang="en-US" sz="2000">
                <a:ea typeface="ＭＳ Ｐゴシック" panose="020B0600070205080204" pitchFamily="34" charset="-128"/>
              </a:rPr>
              <a:t>Clinical Placement Coordinator: Katharine Maclean </a:t>
            </a:r>
            <a:r>
              <a:rPr lang="en-CA" altLang="en-US" sz="2000">
                <a:ea typeface="ＭＳ Ｐゴシック" panose="020B0600070205080204" pitchFamily="34" charset="-128"/>
                <a:cs typeface="Arial" panose="020B0604020202020204" pitchFamily="34" charset="0"/>
                <a:hlinkClick r:id="rId7"/>
              </a:rPr>
              <a:t>katharine.maclean@uwindsor.ca</a:t>
            </a:r>
            <a:r>
              <a:rPr lang="en-CA" altLang="en-US" sz="2000">
                <a:ea typeface="ＭＳ Ｐゴシック" panose="020B0600070205080204" pitchFamily="34" charset="-128"/>
                <a:cs typeface="Arial" panose="020B0604020202020204" pitchFamily="34" charset="0"/>
              </a:rPr>
              <a:t> </a:t>
            </a:r>
            <a:endParaRPr lang="en-US" altLang="en-US" sz="2000">
              <a:ea typeface="ＭＳ Ｐゴシック" panose="020B0600070205080204" pitchFamily="34" charset="-128"/>
            </a:endParaRPr>
          </a:p>
          <a:p>
            <a:pPr algn="ctr" eaLnBrk="1" hangingPunct="1">
              <a:buFont typeface="Wingdings 3" panose="05040102010807070707" pitchFamily="18" charset="2"/>
              <a:buNone/>
            </a:pPr>
            <a:r>
              <a:rPr lang="en-US" altLang="en-US" sz="2000">
                <a:ea typeface="ＭＳ Ｐゴシック" panose="020B0600070205080204" pitchFamily="34" charset="-128"/>
              </a:rPr>
              <a:t>Clinical Placement Secretary: Susan </a:t>
            </a:r>
            <a:r>
              <a:rPr lang="en-US" altLang="en-US" sz="2000" err="1">
                <a:ea typeface="ＭＳ Ｐゴシック" panose="020B0600070205080204" pitchFamily="34" charset="-128"/>
              </a:rPr>
              <a:t>Rotondi</a:t>
            </a:r>
            <a:r>
              <a:rPr lang="en-US" altLang="en-US" sz="2000">
                <a:ea typeface="ＭＳ Ｐゴシック" panose="020B0600070205080204" pitchFamily="34" charset="-128"/>
              </a:rPr>
              <a:t>-Moore</a:t>
            </a:r>
          </a:p>
          <a:p>
            <a:pPr algn="ctr" eaLnBrk="1" hangingPunct="1">
              <a:buFont typeface="Wingdings 3" panose="05040102010807070707" pitchFamily="18" charset="2"/>
              <a:buNone/>
            </a:pPr>
            <a:r>
              <a:rPr lang="en-US" altLang="en-US" sz="2000">
                <a:ea typeface="ＭＳ Ｐゴシック" panose="020B0600070205080204" pitchFamily="34" charset="-128"/>
                <a:hlinkClick r:id="rId8"/>
              </a:rPr>
              <a:t>srotond@uwindsor.ca</a:t>
            </a:r>
            <a:endParaRPr lang="en-US" altLang="en-US" sz="2000">
              <a:ea typeface="ＭＳ Ｐゴシック" panose="020B0600070205080204" pitchFamily="34" charset="-128"/>
            </a:endParaRPr>
          </a:p>
          <a:p>
            <a:pPr algn="ctr" eaLnBrk="1" hangingPunct="1">
              <a:buFont typeface="Wingdings 3" panose="05040102010807070707" pitchFamily="18" charset="2"/>
              <a:buNone/>
            </a:pPr>
            <a:endParaRPr lang="en-US" altLang="en-US" sz="2000">
              <a:ea typeface="ＭＳ Ｐゴシック" panose="020B0600070205080204" pitchFamily="34" charset="-128"/>
            </a:endParaRPr>
          </a:p>
          <a:p>
            <a:pPr algn="ctr" eaLnBrk="1" hangingPunct="1">
              <a:buFont typeface="Wingdings 3" panose="05040102010807070707" pitchFamily="18" charset="2"/>
              <a:buNone/>
            </a:pPr>
            <a:r>
              <a:rPr lang="en-US" altLang="en-US" sz="2000" b="1">
                <a:ea typeface="ＭＳ Ｐゴシック" panose="020B0600070205080204" pitchFamily="34" charset="-128"/>
              </a:rPr>
              <a:t>Year 3 Clinical Lead:</a:t>
            </a:r>
          </a:p>
          <a:p>
            <a:pPr algn="ctr" eaLnBrk="1" hangingPunct="1">
              <a:buFont typeface="Wingdings 3" panose="05040102010807070707" pitchFamily="18" charset="2"/>
              <a:buNone/>
            </a:pPr>
            <a:r>
              <a:rPr lang="en-US" altLang="en-US" sz="2000">
                <a:ea typeface="ＭＳ Ｐゴシック" panose="020B0600070205080204" pitchFamily="34" charset="-128"/>
              </a:rPr>
              <a:t>Prof. Natalie </a:t>
            </a:r>
            <a:r>
              <a:rPr lang="en-US" altLang="en-US" sz="2000" err="1">
                <a:ea typeface="ＭＳ Ｐゴシック" panose="020B0600070205080204" pitchFamily="34" charset="-128"/>
              </a:rPr>
              <a:t>Bownes</a:t>
            </a:r>
            <a:r>
              <a:rPr lang="en-US" altLang="en-US" sz="2000">
                <a:ea typeface="ＭＳ Ｐゴシック" panose="020B0600070205080204" pitchFamily="34" charset="-128"/>
              </a:rPr>
              <a:t> </a:t>
            </a:r>
            <a:r>
              <a:rPr lang="en-US" altLang="en-US" sz="2000">
                <a:ea typeface="ＭＳ Ｐゴシック" panose="020B0600070205080204" pitchFamily="34" charset="-128"/>
                <a:hlinkClick r:id="rId9"/>
              </a:rPr>
              <a:t>nbownes@uwindsor.ca</a:t>
            </a:r>
            <a:endParaRPr lang="en-US" altLang="en-US" sz="2000">
              <a:ea typeface="ＭＳ Ｐゴシック" panose="020B0600070205080204" pitchFamily="34" charset="-128"/>
            </a:endParaRPr>
          </a:p>
          <a:p>
            <a:pPr algn="ctr" eaLnBrk="1" hangingPunct="1">
              <a:buFont typeface="Wingdings 3" panose="05040102010807070707" pitchFamily="18" charset="2"/>
              <a:buNone/>
            </a:pPr>
            <a:endParaRPr lang="en-US" altLang="en-US" sz="2000">
              <a:ea typeface="ＭＳ Ｐゴシック" panose="020B0600070205080204" pitchFamily="34" charset="-128"/>
            </a:endParaRPr>
          </a:p>
          <a:p>
            <a:pPr algn="ctr" eaLnBrk="1" hangingPunct="1">
              <a:buFont typeface="Wingdings 3" panose="05040102010807070707" pitchFamily="18" charset="2"/>
              <a:buNone/>
            </a:pPr>
            <a:endParaRPr lang="en-US" altLang="en-US" sz="2000">
              <a:ea typeface="ＭＳ Ｐゴシック" panose="020B0600070205080204" pitchFamily="34" charset="-128"/>
            </a:endParaRPr>
          </a:p>
        </p:txBody>
      </p:sp>
    </p:spTree>
    <p:custDataLst>
      <p:tags r:id="rId1"/>
    </p:custData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B71E036D-E2C8-30FD-B606-810CF8686531}"/>
              </a:ext>
            </a:extLst>
          </p:cNvPr>
          <p:cNvSpPr>
            <a:spLocks noGrp="1" noChangeArrowheads="1"/>
          </p:cNvSpPr>
          <p:nvPr>
            <p:ph type="title"/>
          </p:nvPr>
        </p:nvSpPr>
        <p:spPr>
          <a:xfrm>
            <a:off x="811213" y="115888"/>
            <a:ext cx="7521575" cy="549275"/>
          </a:xfrm>
        </p:spPr>
        <p:txBody>
          <a:bodyPr/>
          <a:lstStyle/>
          <a:p>
            <a:r>
              <a:rPr lang="en-CA" altLang="en-US" sz="2400" b="1">
                <a:ea typeface="ＭＳ Ｐゴシック" panose="020B0600070205080204" pitchFamily="34" charset="-128"/>
              </a:rPr>
              <a:t>Faculty of Nursing Student Services</a:t>
            </a:r>
          </a:p>
        </p:txBody>
      </p:sp>
      <p:sp>
        <p:nvSpPr>
          <p:cNvPr id="22531" name="Content Placeholder 2">
            <a:extLst>
              <a:ext uri="{FF2B5EF4-FFF2-40B4-BE49-F238E27FC236}">
                <a16:creationId xmlns:a16="http://schemas.microsoft.com/office/drawing/2014/main" id="{0787B19A-B01E-EC74-A046-7F60F17C4912}"/>
              </a:ext>
            </a:extLst>
          </p:cNvPr>
          <p:cNvSpPr>
            <a:spLocks noGrp="1"/>
          </p:cNvSpPr>
          <p:nvPr>
            <p:ph idx="1"/>
          </p:nvPr>
        </p:nvSpPr>
        <p:spPr>
          <a:xfrm>
            <a:off x="38100" y="665163"/>
            <a:ext cx="9067800" cy="5356225"/>
          </a:xfrm>
        </p:spPr>
        <p:txBody>
          <a:bodyPr/>
          <a:lstStyle/>
          <a:p>
            <a:pPr marL="0" indent="0">
              <a:buFontTx/>
              <a:buNone/>
              <a:defRPr/>
            </a:pPr>
            <a:r>
              <a:rPr lang="en-CA" altLang="en-US" sz="2000" b="1">
                <a:cs typeface="Arial" panose="020B0604020202020204" pitchFamily="34" charset="0"/>
              </a:rPr>
              <a:t>Nursing Office: </a:t>
            </a:r>
            <a:r>
              <a:rPr lang="en-CA" altLang="en-US" sz="2000">
                <a:cs typeface="Arial" panose="020B0604020202020204" pitchFamily="34" charset="0"/>
              </a:rPr>
              <a:t>nurse@uwindsor.ca</a:t>
            </a:r>
          </a:p>
          <a:p>
            <a:pPr marL="0" indent="0">
              <a:defRPr/>
            </a:pPr>
            <a:endParaRPr lang="en-CA" altLang="en-US" sz="900" b="1">
              <a:cs typeface="Arial" panose="020B0604020202020204" pitchFamily="34" charset="0"/>
            </a:endParaRPr>
          </a:p>
          <a:p>
            <a:pPr marL="0" indent="0">
              <a:buFontTx/>
              <a:buNone/>
              <a:defRPr/>
            </a:pPr>
            <a:r>
              <a:rPr lang="en-CA" altLang="en-US" sz="2000" b="1">
                <a:cs typeface="Arial" panose="020B0604020202020204" pitchFamily="34" charset="0"/>
              </a:rPr>
              <a:t>Clinical Learning Centre</a:t>
            </a:r>
          </a:p>
          <a:p>
            <a:pPr>
              <a:defRPr/>
            </a:pPr>
            <a:r>
              <a:rPr lang="en-CA" altLang="en-US" sz="2000">
                <a:cs typeface="Arial" panose="020B0604020202020204" pitchFamily="34" charset="0"/>
              </a:rPr>
              <a:t>Peer Mentors &amp; Clinical Lab Manager: Lacey.Rivest@uwindsor.ca</a:t>
            </a:r>
          </a:p>
          <a:p>
            <a:pPr>
              <a:defRPr/>
            </a:pPr>
            <a:r>
              <a:rPr lang="en-CA" altLang="en-US" sz="2000">
                <a:cs typeface="Arial" panose="020B0604020202020204" pitchFamily="34" charset="0"/>
              </a:rPr>
              <a:t>Education Resources – textbooks, anatomy models, etc. </a:t>
            </a:r>
          </a:p>
          <a:p>
            <a:pPr marL="0" indent="0">
              <a:buFontTx/>
              <a:buNone/>
              <a:defRPr/>
            </a:pPr>
            <a:endParaRPr lang="en-CA" altLang="en-US" sz="900">
              <a:cs typeface="Arial" panose="020B0604020202020204" pitchFamily="34" charset="0"/>
            </a:endParaRPr>
          </a:p>
          <a:p>
            <a:pPr marL="0" indent="0">
              <a:buFontTx/>
              <a:buNone/>
              <a:defRPr/>
            </a:pPr>
            <a:r>
              <a:rPr lang="en-CA" altLang="en-US" sz="2000" b="1">
                <a:cs typeface="Arial" panose="020B0604020202020204" pitchFamily="34" charset="0"/>
              </a:rPr>
              <a:t>Nursing Student Support Centre: </a:t>
            </a:r>
          </a:p>
          <a:p>
            <a:pPr>
              <a:defRPr/>
            </a:pPr>
            <a:r>
              <a:rPr lang="en-CA" altLang="en-US" sz="2000">
                <a:cs typeface="Arial" panose="020B0604020202020204" pitchFamily="34" charset="0"/>
              </a:rPr>
              <a:t>Counselling Services, Clinical Therapist: scc@uwindsor.ca</a:t>
            </a:r>
          </a:p>
          <a:p>
            <a:pPr>
              <a:defRPr/>
            </a:pPr>
            <a:r>
              <a:rPr lang="en-CA" altLang="en-US" sz="2000">
                <a:cs typeface="Arial" panose="020B0604020202020204" pitchFamily="34" charset="0"/>
              </a:rPr>
              <a:t>Academic Advising (Student Success Coordinator):</a:t>
            </a:r>
          </a:p>
          <a:p>
            <a:pPr marL="0" indent="0">
              <a:buFontTx/>
              <a:buNone/>
              <a:defRPr/>
            </a:pPr>
            <a:r>
              <a:rPr lang="en-CA" altLang="en-US" sz="2000">
                <a:cs typeface="Arial" panose="020B0604020202020204" pitchFamily="34" charset="0"/>
              </a:rPr>
              <a:t>	</a:t>
            </a:r>
            <a:r>
              <a:rPr lang="en-CA" altLang="en-US" sz="1600">
                <a:cs typeface="Arial" panose="020B0604020202020204" pitchFamily="34" charset="0"/>
              </a:rPr>
              <a:t>Kathryn Corby </a:t>
            </a:r>
            <a:r>
              <a:rPr lang="en-CA" altLang="en-US" sz="1600">
                <a:cs typeface="Arial" panose="020B0604020202020204" pitchFamily="34" charset="0"/>
                <a:hlinkClick r:id="rId3"/>
              </a:rPr>
              <a:t>corby1@uwindsor.ca</a:t>
            </a:r>
            <a:r>
              <a:rPr lang="en-CA" altLang="en-US" sz="1600">
                <a:cs typeface="Arial" panose="020B0604020202020204" pitchFamily="34" charset="0"/>
              </a:rPr>
              <a:t> </a:t>
            </a:r>
            <a:r>
              <a:rPr lang="en-CA" altLang="en-US" sz="1600" i="1">
                <a:cs typeface="Arial" panose="020B0604020202020204" pitchFamily="34" charset="0"/>
              </a:rPr>
              <a:t>(until May 2024)</a:t>
            </a:r>
          </a:p>
          <a:p>
            <a:pPr marL="0" indent="0">
              <a:buFontTx/>
              <a:buNone/>
              <a:defRPr/>
            </a:pPr>
            <a:r>
              <a:rPr lang="en-CA" altLang="en-US" sz="1600">
                <a:cs typeface="Arial" panose="020B0604020202020204" pitchFamily="34" charset="0"/>
              </a:rPr>
              <a:t>	Fran Meloche </a:t>
            </a:r>
            <a:r>
              <a:rPr lang="en-CA" altLang="en-US" sz="1600">
                <a:cs typeface="Arial" panose="020B0604020202020204" pitchFamily="34" charset="0"/>
                <a:hlinkClick r:id="rId4"/>
              </a:rPr>
              <a:t>fmeloche@uwindsor.ca</a:t>
            </a:r>
            <a:r>
              <a:rPr lang="en-CA" altLang="en-US" sz="1600">
                <a:cs typeface="Arial" panose="020B0604020202020204" pitchFamily="34" charset="0"/>
              </a:rPr>
              <a:t> </a:t>
            </a:r>
            <a:r>
              <a:rPr lang="en-CA" altLang="en-US" sz="1600" i="1">
                <a:cs typeface="Arial" panose="020B0604020202020204" pitchFamily="34" charset="0"/>
              </a:rPr>
              <a:t>(after May 15</a:t>
            </a:r>
            <a:r>
              <a:rPr lang="en-CA" altLang="en-US" sz="1600" i="1" baseline="30000">
                <a:cs typeface="Arial" panose="020B0604020202020204" pitchFamily="34" charset="0"/>
              </a:rPr>
              <a:t>th</a:t>
            </a:r>
            <a:r>
              <a:rPr lang="en-CA" altLang="en-US" sz="1600" i="1">
                <a:cs typeface="Arial" panose="020B0604020202020204" pitchFamily="34" charset="0"/>
              </a:rPr>
              <a:t>, 2024)</a:t>
            </a:r>
          </a:p>
          <a:p>
            <a:pPr marL="285750" indent="-285750">
              <a:buFont typeface="Arial" panose="020B0604020202020204" pitchFamily="34" charset="0"/>
              <a:buChar char="•"/>
              <a:defRPr/>
            </a:pPr>
            <a:r>
              <a:rPr lang="en-CA" altLang="en-US" sz="2000">
                <a:cs typeface="Arial" panose="020B0604020202020204" pitchFamily="34" charset="0"/>
              </a:rPr>
              <a:t> Clinical Placement Team</a:t>
            </a:r>
          </a:p>
          <a:p>
            <a:pPr marL="400050" lvl="1" indent="0">
              <a:buFontTx/>
              <a:buNone/>
              <a:defRPr/>
            </a:pPr>
            <a:r>
              <a:rPr lang="en-CA" altLang="en-US" sz="1600">
                <a:cs typeface="Arial" panose="020B0604020202020204" pitchFamily="34" charset="0"/>
              </a:rPr>
              <a:t>	Clinical Placement Coordinator: Katharine Maclean -kmaclean@uwindsor.ca</a:t>
            </a:r>
          </a:p>
          <a:p>
            <a:pPr marL="400050" lvl="1" indent="0">
              <a:buFontTx/>
              <a:buNone/>
              <a:defRPr/>
            </a:pPr>
            <a:r>
              <a:rPr lang="en-CA" altLang="en-US" sz="1600">
                <a:cs typeface="Arial" panose="020B0604020202020204" pitchFamily="34" charset="0"/>
              </a:rPr>
              <a:t>	Clinical Placement Secretary: Susan Rotondi-Moore srotond@uwindsor.ca</a:t>
            </a:r>
          </a:p>
          <a:p>
            <a:pPr marL="0" indent="0">
              <a:buFontTx/>
              <a:buNone/>
              <a:defRPr/>
            </a:pPr>
            <a:endParaRPr lang="en-CA" altLang="en-US" sz="900">
              <a:cs typeface="Arial" panose="020B0604020202020204" pitchFamily="34" charset="0"/>
            </a:endParaRPr>
          </a:p>
          <a:p>
            <a:pPr marL="0" indent="0">
              <a:buFontTx/>
              <a:buNone/>
              <a:defRPr/>
            </a:pPr>
            <a:r>
              <a:rPr lang="en-CA" altLang="en-US" sz="2000" b="1">
                <a:cs typeface="Arial" panose="020B0604020202020204" pitchFamily="34" charset="0"/>
              </a:rPr>
              <a:t>Course Professors / Faculty</a:t>
            </a:r>
          </a:p>
          <a:p>
            <a:pPr>
              <a:defRPr/>
            </a:pPr>
            <a:r>
              <a:rPr lang="en-CA" altLang="en-US" sz="2000">
                <a:cs typeface="Arial" panose="020B0604020202020204" pitchFamily="34" charset="0"/>
              </a:rPr>
              <a:t>Reach out via e-mail and office hours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a:extLst>
              <a:ext uri="{FF2B5EF4-FFF2-40B4-BE49-F238E27FC236}">
                <a16:creationId xmlns:a16="http://schemas.microsoft.com/office/drawing/2014/main" id="{BDE742AB-9241-8E11-0819-2B46182E3A83}"/>
              </a:ext>
            </a:extLst>
          </p:cNvPr>
          <p:cNvSpPr>
            <a:spLocks noGrp="1" noChangeArrowheads="1"/>
          </p:cNvSpPr>
          <p:nvPr>
            <p:ph type="title"/>
          </p:nvPr>
        </p:nvSpPr>
        <p:spPr/>
        <p:txBody>
          <a:bodyPr/>
          <a:lstStyle/>
          <a:p>
            <a:r>
              <a:rPr lang="en-CA" altLang="en-US" b="1" i="1">
                <a:solidFill>
                  <a:srgbClr val="FF0000"/>
                </a:solidFill>
                <a:ea typeface="ＭＳ Ｐゴシック" panose="020B0600070205080204" pitchFamily="34" charset="-128"/>
              </a:rPr>
              <a:t>Save the Dates!</a:t>
            </a:r>
          </a:p>
        </p:txBody>
      </p:sp>
      <p:graphicFrame>
        <p:nvGraphicFramePr>
          <p:cNvPr id="4" name="Content Placeholder 3">
            <a:extLst>
              <a:ext uri="{FF2B5EF4-FFF2-40B4-BE49-F238E27FC236}">
                <a16:creationId xmlns:a16="http://schemas.microsoft.com/office/drawing/2014/main" id="{32357BD1-0A0B-4E27-34AA-CE15A9F33AAB}"/>
              </a:ext>
            </a:extLst>
          </p:cNvPr>
          <p:cNvGraphicFramePr>
            <a:graphicFrameLocks noGrp="1"/>
          </p:cNvGraphicFramePr>
          <p:nvPr>
            <p:ph idx="1"/>
          </p:nvPr>
        </p:nvGraphicFramePr>
        <p:xfrm>
          <a:off x="971550" y="1417638"/>
          <a:ext cx="7129463" cy="4387851"/>
        </p:xfrm>
        <a:graphic>
          <a:graphicData uri="http://schemas.openxmlformats.org/drawingml/2006/table">
            <a:tbl>
              <a:tblPr/>
              <a:tblGrid>
                <a:gridCol w="7129463">
                  <a:extLst>
                    <a:ext uri="{9D8B030D-6E8A-4147-A177-3AD203B41FA5}">
                      <a16:colId xmlns:a16="http://schemas.microsoft.com/office/drawing/2014/main" val="20000"/>
                    </a:ext>
                  </a:extLst>
                </a:gridCol>
              </a:tblGrid>
              <a:tr h="1462617">
                <a:tc>
                  <a:txBody>
                    <a:bodyPr/>
                    <a:lstStyle/>
                    <a:p>
                      <a:pPr fontAlgn="t"/>
                      <a:endParaRPr lang="en-CA" sz="1800">
                        <a:effectLst/>
                      </a:endParaRPr>
                    </a:p>
                    <a:p>
                      <a:pPr algn="ctr" rtl="0" fontAlgn="base"/>
                      <a:r>
                        <a:rPr lang="en-CA" sz="2000" b="1" i="0">
                          <a:effectLst/>
                          <a:latin typeface="Times New Roman" panose="02020603050405020304" pitchFamily="18" charset="0"/>
                        </a:rPr>
                        <a:t>Transitions Welcome Day</a:t>
                      </a:r>
                      <a:r>
                        <a:rPr lang="en-CA" sz="2000" b="0" i="0">
                          <a:effectLst/>
                          <a:latin typeface="Times New Roman" panose="02020603050405020304" pitchFamily="18" charset="0"/>
                        </a:rPr>
                        <a:t> </a:t>
                      </a:r>
                      <a:endParaRPr lang="en-CA" sz="3200" b="0" i="0">
                        <a:effectLst/>
                      </a:endParaRPr>
                    </a:p>
                    <a:p>
                      <a:pPr algn="ctr" rtl="0" fontAlgn="base"/>
                      <a:r>
                        <a:rPr lang="en-CA" sz="1600" b="0" i="0">
                          <a:effectLst/>
                          <a:latin typeface="Times New Roman" panose="02020603050405020304" pitchFamily="18" charset="0"/>
                        </a:rPr>
                        <a:t>Friday June 14</a:t>
                      </a:r>
                      <a:r>
                        <a:rPr lang="en-CA" sz="1100" b="0" i="0" baseline="30000">
                          <a:effectLst/>
                          <a:latin typeface="Times New Roman" panose="02020603050405020304" pitchFamily="18" charset="0"/>
                        </a:rPr>
                        <a:t>th</a:t>
                      </a:r>
                      <a:r>
                        <a:rPr lang="en-CA" sz="1600" b="0" i="0">
                          <a:effectLst/>
                          <a:latin typeface="Times New Roman" panose="02020603050405020304" pitchFamily="18" charset="0"/>
                        </a:rPr>
                        <a:t>, 2024 </a:t>
                      </a:r>
                      <a:endParaRPr lang="en-CA" sz="2400" b="0" i="0">
                        <a:effectLst/>
                      </a:endParaRPr>
                    </a:p>
                    <a:p>
                      <a:pPr algn="ctr" rtl="0" fontAlgn="base"/>
                      <a:r>
                        <a:rPr lang="en-CA" sz="1600" b="0" i="0">
                          <a:effectLst/>
                          <a:latin typeface="Times New Roman" panose="02020603050405020304" pitchFamily="18" charset="0"/>
                        </a:rPr>
                        <a:t>Toldo Health Education Building </a:t>
                      </a:r>
                      <a:endParaRPr lang="en-CA" sz="2400" b="0" i="0">
                        <a:effectLst/>
                      </a:endParaRPr>
                    </a:p>
                    <a:p>
                      <a:pPr algn="ctr" rtl="0" fontAlgn="base"/>
                      <a:r>
                        <a:rPr lang="en-CA" sz="1600" b="0" i="0">
                          <a:effectLst/>
                          <a:latin typeface="Times New Roman" panose="02020603050405020304" pitchFamily="18" charset="0"/>
                        </a:rPr>
                        <a:t>Room TBA </a:t>
                      </a:r>
                      <a:endParaRPr lang="en-CA" sz="2400" b="0" i="0">
                        <a:effectLst/>
                      </a:endParaRPr>
                    </a:p>
                  </a:txBody>
                  <a:tcPr marL="91449" marR="91449" marT="45722" marB="4572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462617">
                <a:tc>
                  <a:txBody>
                    <a:bodyPr/>
                    <a:lstStyle/>
                    <a:p>
                      <a:pPr fontAlgn="t"/>
                      <a:endParaRPr lang="en-CA" sz="1800">
                        <a:solidFill>
                          <a:srgbClr val="FF0000"/>
                        </a:solidFill>
                        <a:effectLst/>
                      </a:endParaRPr>
                    </a:p>
                    <a:p>
                      <a:pPr algn="ctr" rtl="0" fontAlgn="base"/>
                      <a:r>
                        <a:rPr lang="en-CA" sz="2000" b="1" i="0">
                          <a:solidFill>
                            <a:srgbClr val="FF0000"/>
                          </a:solidFill>
                          <a:effectLst/>
                          <a:latin typeface="Times New Roman" panose="02020603050405020304" pitchFamily="18" charset="0"/>
                        </a:rPr>
                        <a:t>Mandatory </a:t>
                      </a:r>
                      <a:r>
                        <a:rPr lang="en-CA" sz="2000" b="1" i="0">
                          <a:solidFill>
                            <a:schemeClr val="tx1"/>
                          </a:solidFill>
                          <a:effectLst/>
                          <a:latin typeface="Times New Roman" panose="02020603050405020304" pitchFamily="18" charset="0"/>
                        </a:rPr>
                        <a:t>Transitions Orientation</a:t>
                      </a:r>
                      <a:r>
                        <a:rPr lang="en-CA" sz="2000" b="0" i="0">
                          <a:solidFill>
                            <a:schemeClr val="tx1"/>
                          </a:solidFill>
                          <a:effectLst/>
                          <a:latin typeface="Times New Roman" panose="02020603050405020304" pitchFamily="18" charset="0"/>
                        </a:rPr>
                        <a:t> </a:t>
                      </a:r>
                      <a:endParaRPr lang="en-CA" sz="3200" b="0" i="0">
                        <a:solidFill>
                          <a:schemeClr val="tx1"/>
                        </a:solidFill>
                        <a:effectLst/>
                      </a:endParaRPr>
                    </a:p>
                    <a:p>
                      <a:pPr algn="ctr" rtl="0" fontAlgn="base"/>
                      <a:r>
                        <a:rPr lang="en-CA" sz="1200" b="0" i="0">
                          <a:effectLst/>
                          <a:latin typeface="Times New Roman" panose="02020603050405020304" pitchFamily="18" charset="0"/>
                        </a:rPr>
                        <a:t> </a:t>
                      </a:r>
                      <a:r>
                        <a:rPr lang="en-CA" sz="1600" b="0" i="0">
                          <a:effectLst/>
                          <a:latin typeface="Times New Roman" panose="02020603050405020304" pitchFamily="18" charset="0"/>
                        </a:rPr>
                        <a:t>Thursday, August 29</a:t>
                      </a:r>
                      <a:r>
                        <a:rPr lang="en-CA" sz="1100" b="0" i="0" baseline="30000">
                          <a:effectLst/>
                          <a:latin typeface="Times New Roman" panose="02020603050405020304" pitchFamily="18" charset="0"/>
                        </a:rPr>
                        <a:t>th</a:t>
                      </a:r>
                      <a:r>
                        <a:rPr lang="en-CA" sz="1600" b="0" i="0">
                          <a:effectLst/>
                          <a:latin typeface="Times New Roman" panose="02020603050405020304" pitchFamily="18" charset="0"/>
                        </a:rPr>
                        <a:t>, 2024 </a:t>
                      </a:r>
                      <a:endParaRPr lang="en-CA" sz="2400" b="0" i="0">
                        <a:effectLst/>
                      </a:endParaRPr>
                    </a:p>
                    <a:p>
                      <a:pPr algn="ctr" rtl="0" fontAlgn="base"/>
                      <a:r>
                        <a:rPr lang="en-CA" sz="1600" b="0" i="0">
                          <a:effectLst/>
                          <a:latin typeface="Times New Roman" panose="02020603050405020304" pitchFamily="18" charset="0"/>
                        </a:rPr>
                        <a:t>9:30-12:00 </a:t>
                      </a:r>
                      <a:endParaRPr lang="en-CA" sz="2400" b="0" i="0">
                        <a:effectLst/>
                      </a:endParaRPr>
                    </a:p>
                    <a:p>
                      <a:pPr algn="ctr" rtl="0" fontAlgn="base"/>
                      <a:r>
                        <a:rPr lang="en-CA" sz="1600" b="0" i="0">
                          <a:effectLst/>
                          <a:latin typeface="Times New Roman" panose="02020603050405020304" pitchFamily="18" charset="0"/>
                        </a:rPr>
                        <a:t>Virtual – Microsoft Teams </a:t>
                      </a:r>
                      <a:endParaRPr lang="en-CA" sz="2400" b="0" i="0">
                        <a:effectLst/>
                      </a:endParaRPr>
                    </a:p>
                  </a:txBody>
                  <a:tcPr marL="91449" marR="91449" marT="45722" marB="4572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1"/>
                  </a:ext>
                </a:extLst>
              </a:tr>
              <a:tr h="1462617">
                <a:tc>
                  <a:txBody>
                    <a:bodyPr/>
                    <a:lstStyle/>
                    <a:p>
                      <a:pPr fontAlgn="t"/>
                      <a:endParaRPr lang="en-CA" sz="1600" b="1">
                        <a:effectLst/>
                      </a:endParaRPr>
                    </a:p>
                    <a:p>
                      <a:pPr algn="ctr" rtl="0" fontAlgn="base"/>
                      <a:r>
                        <a:rPr lang="en-CA" sz="2000" b="1" i="0">
                          <a:solidFill>
                            <a:srgbClr val="FF0000"/>
                          </a:solidFill>
                          <a:effectLst/>
                          <a:latin typeface="Times New Roman" panose="02020603050405020304" pitchFamily="18" charset="0"/>
                        </a:rPr>
                        <a:t>Mandatory </a:t>
                      </a:r>
                      <a:r>
                        <a:rPr lang="en-CA" sz="2000" b="1" i="0">
                          <a:effectLst/>
                          <a:latin typeface="Times New Roman" panose="02020603050405020304" pitchFamily="18" charset="0"/>
                        </a:rPr>
                        <a:t>Year 3 Lab and Clinical Orientation </a:t>
                      </a:r>
                      <a:endParaRPr lang="en-CA" sz="3200" b="1" i="0">
                        <a:effectLst/>
                      </a:endParaRPr>
                    </a:p>
                    <a:p>
                      <a:pPr algn="ctr" rtl="0" fontAlgn="base"/>
                      <a:r>
                        <a:rPr lang="en-CA" sz="1600" b="0" i="0">
                          <a:effectLst/>
                          <a:latin typeface="Times New Roman" panose="02020603050405020304" pitchFamily="18" charset="0"/>
                        </a:rPr>
                        <a:t>Tuesday September 3</a:t>
                      </a:r>
                      <a:r>
                        <a:rPr lang="en-CA" sz="1100" b="0" i="0" baseline="30000">
                          <a:effectLst/>
                          <a:latin typeface="Times New Roman" panose="02020603050405020304" pitchFamily="18" charset="0"/>
                        </a:rPr>
                        <a:t>rd</a:t>
                      </a:r>
                      <a:r>
                        <a:rPr lang="en-CA" sz="1600" b="0" i="0">
                          <a:effectLst/>
                          <a:latin typeface="Times New Roman" panose="02020603050405020304" pitchFamily="18" charset="0"/>
                        </a:rPr>
                        <a:t>, 2024 </a:t>
                      </a:r>
                      <a:endParaRPr lang="en-CA" sz="2400" b="0" i="0">
                        <a:effectLst/>
                      </a:endParaRPr>
                    </a:p>
                    <a:p>
                      <a:pPr algn="ctr" rtl="0" fontAlgn="base"/>
                      <a:r>
                        <a:rPr lang="en-CA" sz="1600" b="0" i="0">
                          <a:effectLst/>
                          <a:latin typeface="Times New Roman" panose="02020603050405020304" pitchFamily="18" charset="0"/>
                        </a:rPr>
                        <a:t>1:00-3:00 pm  </a:t>
                      </a:r>
                      <a:endParaRPr lang="en-CA" sz="2400" b="0" i="0">
                        <a:effectLst/>
                      </a:endParaRPr>
                    </a:p>
                    <a:p>
                      <a:pPr algn="ctr" rtl="0" fontAlgn="base"/>
                      <a:r>
                        <a:rPr lang="en-CA" sz="1600" b="0" i="0">
                          <a:effectLst/>
                          <a:latin typeface="Times New Roman" panose="02020603050405020304" pitchFamily="18" charset="0"/>
                        </a:rPr>
                        <a:t>Virtual – Microsoft Teams </a:t>
                      </a:r>
                      <a:endParaRPr lang="en-CA" sz="2400" b="0" i="0">
                        <a:effectLst/>
                      </a:endParaRPr>
                    </a:p>
                  </a:txBody>
                  <a:tcPr marL="91449" marR="91449" marT="45722" marB="4572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E8CA4D9A-A46E-C9E9-33EC-785E94074358}"/>
              </a:ext>
            </a:extLst>
          </p:cNvPr>
          <p:cNvSpPr>
            <a:spLocks noGrp="1" noChangeArrowheads="1"/>
          </p:cNvSpPr>
          <p:nvPr>
            <p:ph type="title"/>
          </p:nvPr>
        </p:nvSpPr>
        <p:spPr>
          <a:xfrm>
            <a:off x="684213" y="366713"/>
            <a:ext cx="7521575" cy="685800"/>
          </a:xfrm>
        </p:spPr>
        <p:txBody>
          <a:bodyPr/>
          <a:lstStyle/>
          <a:p>
            <a:r>
              <a:rPr lang="en-CA" altLang="en-US" sz="2400" b="1">
                <a:ea typeface="ＭＳ Ｐゴシック" panose="020B0600070205080204" pitchFamily="34" charset="-128"/>
              </a:rPr>
              <a:t>Summer Course Registration</a:t>
            </a:r>
            <a:br>
              <a:rPr lang="en-CA" altLang="en-US" sz="2400">
                <a:ea typeface="ＭＳ Ｐゴシック" panose="020B0600070205080204" pitchFamily="34" charset="-128"/>
              </a:rPr>
            </a:br>
            <a:endParaRPr lang="en-CA" altLang="en-US" sz="2400">
              <a:ea typeface="ＭＳ Ｐゴシック" panose="020B0600070205080204" pitchFamily="34" charset="-128"/>
            </a:endParaRPr>
          </a:p>
        </p:txBody>
      </p:sp>
      <p:sp>
        <p:nvSpPr>
          <p:cNvPr id="21507" name="Content Placeholder 4">
            <a:extLst>
              <a:ext uri="{FF2B5EF4-FFF2-40B4-BE49-F238E27FC236}">
                <a16:creationId xmlns:a16="http://schemas.microsoft.com/office/drawing/2014/main" id="{D4D707B6-7149-60FF-4CE6-7BB9A5D65A40}"/>
              </a:ext>
            </a:extLst>
          </p:cNvPr>
          <p:cNvSpPr>
            <a:spLocks noGrp="1" noChangeArrowheads="1"/>
          </p:cNvSpPr>
          <p:nvPr>
            <p:ph idx="1"/>
          </p:nvPr>
        </p:nvSpPr>
        <p:spPr>
          <a:xfrm>
            <a:off x="114300" y="908050"/>
            <a:ext cx="8915400" cy="3579813"/>
          </a:xfrm>
        </p:spPr>
        <p:txBody>
          <a:bodyPr/>
          <a:lstStyle/>
          <a:p>
            <a:pPr marL="285750" indent="-285750">
              <a:defRPr/>
            </a:pPr>
            <a:r>
              <a:rPr lang="en-CA" altLang="en-US" sz="1900">
                <a:ea typeface="ＭＳ Ｐゴシック" panose="020B0600070205080204" pitchFamily="34" charset="-128"/>
              </a:rPr>
              <a:t>Your transfer application form was due March 1</a:t>
            </a:r>
            <a:r>
              <a:rPr lang="en-CA" altLang="en-US" sz="1900" baseline="30000">
                <a:ea typeface="ＭＳ Ｐゴシック" panose="020B0600070205080204" pitchFamily="34" charset="-128"/>
              </a:rPr>
              <a:t>st </a:t>
            </a:r>
            <a:r>
              <a:rPr lang="en-CA" altLang="en-US" sz="1900">
                <a:ea typeface="ＭＳ Ｐゴシック" panose="020B0600070205080204" pitchFamily="34" charset="-128"/>
              </a:rPr>
              <a:t>to the Office of the Registrar (transcripts@uwindsor.ca). </a:t>
            </a:r>
          </a:p>
          <a:p>
            <a:pPr marL="685800" lvl="1">
              <a:defRPr/>
            </a:pPr>
            <a:r>
              <a:rPr lang="en-CA" altLang="en-US" sz="1500">
                <a:ea typeface="ＭＳ Ｐゴシック" panose="020B0600070205080204" pitchFamily="34" charset="-128"/>
              </a:rPr>
              <a:t>Summer course validation opens early April</a:t>
            </a:r>
          </a:p>
          <a:p>
            <a:pPr marL="685800" lvl="1">
              <a:defRPr/>
            </a:pPr>
            <a:r>
              <a:rPr lang="en-CA" altLang="en-US" sz="1500">
                <a:ea typeface="ＭＳ Ｐゴシック" panose="020B0600070205080204" pitchFamily="34" charset="-128"/>
              </a:rPr>
              <a:t>Summer course registration opens mid April</a:t>
            </a:r>
          </a:p>
          <a:p>
            <a:pPr marL="685800" lvl="1">
              <a:defRPr/>
            </a:pPr>
            <a:r>
              <a:rPr lang="en-CA" altLang="en-US" sz="1500">
                <a:ea typeface="ＭＳ Ｐゴシック" panose="020B0600070205080204" pitchFamily="34" charset="-128"/>
              </a:rPr>
              <a:t>Summer courses: June 24</a:t>
            </a:r>
            <a:r>
              <a:rPr lang="en-CA" altLang="en-US" sz="1500" baseline="30000">
                <a:ea typeface="ＭＳ Ｐゴシック" panose="020B0600070205080204" pitchFamily="34" charset="-128"/>
              </a:rPr>
              <a:t>th</a:t>
            </a:r>
            <a:r>
              <a:rPr lang="en-CA" altLang="en-US" sz="1500">
                <a:ea typeface="ＭＳ Ｐゴシック" panose="020B0600070205080204" pitchFamily="34" charset="-128"/>
              </a:rPr>
              <a:t> – Aug 6</a:t>
            </a:r>
            <a:r>
              <a:rPr lang="en-CA" altLang="en-US" sz="1500" baseline="30000">
                <a:ea typeface="ＭＳ Ｐゴシック" panose="020B0600070205080204" pitchFamily="34" charset="-128"/>
              </a:rPr>
              <a:t>th</a:t>
            </a:r>
            <a:r>
              <a:rPr lang="en-CA" altLang="en-US" sz="1500">
                <a:ea typeface="ＭＳ Ｐゴシック" panose="020B0600070205080204" pitchFamily="34" charset="-128"/>
              </a:rPr>
              <a:t> + final exams Aug 10</a:t>
            </a:r>
            <a:r>
              <a:rPr lang="en-CA" altLang="en-US" sz="1500" baseline="30000">
                <a:ea typeface="ＭＳ Ｐゴシック" panose="020B0600070205080204" pitchFamily="34" charset="-128"/>
              </a:rPr>
              <a:t>th</a:t>
            </a:r>
            <a:r>
              <a:rPr lang="en-CA" altLang="en-US" sz="1500">
                <a:ea typeface="ＭＳ Ｐゴシック" panose="020B0600070205080204" pitchFamily="34" charset="-128"/>
              </a:rPr>
              <a:t> – 19</a:t>
            </a:r>
            <a:r>
              <a:rPr lang="en-CA" altLang="en-US" sz="1500" baseline="30000">
                <a:ea typeface="ＭＳ Ｐゴシック" panose="020B0600070205080204" pitchFamily="34" charset="-128"/>
              </a:rPr>
              <a:t>th</a:t>
            </a:r>
            <a:r>
              <a:rPr lang="en-CA" altLang="en-US" sz="1500">
                <a:ea typeface="ＭＳ Ｐゴシック" panose="020B0600070205080204" pitchFamily="34" charset="-128"/>
              </a:rPr>
              <a:t> </a:t>
            </a:r>
          </a:p>
          <a:p>
            <a:pPr marL="285750" indent="-285750">
              <a:defRPr/>
            </a:pPr>
            <a:r>
              <a:rPr lang="en-CA" altLang="en-US" sz="1900">
                <a:ea typeface="ＭＳ Ｐゴシック" panose="020B0600070205080204" pitchFamily="34" charset="-128"/>
              </a:rPr>
              <a:t>If you have indicated on the transfer application form that you want to take a summer course, you will receive an email prompting you to set-up and activate your student account. You will then be able to start planning and registering for </a:t>
            </a:r>
            <a:r>
              <a:rPr lang="en-CA" altLang="en-US" sz="1900" i="1">
                <a:ea typeface="ＭＳ Ｐゴシック" panose="020B0600070205080204" pitchFamily="34" charset="-128"/>
              </a:rPr>
              <a:t>your summer courses.  </a:t>
            </a:r>
          </a:p>
        </p:txBody>
      </p:sp>
      <p:pic>
        <p:nvPicPr>
          <p:cNvPr id="10244" name="Picture 3">
            <a:extLst>
              <a:ext uri="{FF2B5EF4-FFF2-40B4-BE49-F238E27FC236}">
                <a16:creationId xmlns:a16="http://schemas.microsoft.com/office/drawing/2014/main" id="{1EF100FB-7A49-5D79-E51B-1016CC3881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 y="3905250"/>
            <a:ext cx="9139237"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782BAD69-0FCE-6887-4692-3D60BF4061BA}"/>
              </a:ext>
            </a:extLst>
          </p:cNvPr>
          <p:cNvSpPr>
            <a:spLocks noGrp="1" noChangeArrowheads="1"/>
          </p:cNvSpPr>
          <p:nvPr>
            <p:ph type="title"/>
          </p:nvPr>
        </p:nvSpPr>
        <p:spPr>
          <a:xfrm>
            <a:off x="811213" y="188913"/>
            <a:ext cx="7521575" cy="685800"/>
          </a:xfrm>
        </p:spPr>
        <p:txBody>
          <a:bodyPr/>
          <a:lstStyle/>
          <a:p>
            <a:r>
              <a:rPr lang="en-CA" altLang="en-US" sz="2400" b="1">
                <a:ea typeface="ＭＳ Ｐゴシック" panose="020B0600070205080204" pitchFamily="34" charset="-128"/>
              </a:rPr>
              <a:t>Summer Course Offerings</a:t>
            </a:r>
            <a:br>
              <a:rPr lang="en-CA" altLang="en-US" sz="2400">
                <a:ea typeface="ＭＳ Ｐゴシック" panose="020B0600070205080204" pitchFamily="34" charset="-128"/>
              </a:rPr>
            </a:br>
            <a:endParaRPr lang="en-CA" altLang="en-US" sz="2400">
              <a:ea typeface="ＭＳ Ｐゴシック" panose="020B0600070205080204" pitchFamily="34" charset="-128"/>
            </a:endParaRPr>
          </a:p>
        </p:txBody>
      </p:sp>
      <p:sp>
        <p:nvSpPr>
          <p:cNvPr id="21507" name="Content Placeholder 4">
            <a:extLst>
              <a:ext uri="{FF2B5EF4-FFF2-40B4-BE49-F238E27FC236}">
                <a16:creationId xmlns:a16="http://schemas.microsoft.com/office/drawing/2014/main" id="{1FF3C751-8CCB-D742-F26B-2A126171A36C}"/>
              </a:ext>
            </a:extLst>
          </p:cNvPr>
          <p:cNvSpPr>
            <a:spLocks noGrp="1" noChangeArrowheads="1"/>
          </p:cNvSpPr>
          <p:nvPr>
            <p:ph idx="1"/>
          </p:nvPr>
        </p:nvSpPr>
        <p:spPr>
          <a:xfrm>
            <a:off x="114300" y="692150"/>
            <a:ext cx="8915400" cy="3579813"/>
          </a:xfrm>
        </p:spPr>
        <p:txBody>
          <a:bodyPr/>
          <a:lstStyle/>
          <a:p>
            <a:pPr marL="285750" indent="-285750">
              <a:defRPr/>
            </a:pPr>
            <a:r>
              <a:rPr lang="en-CA" altLang="en-US" sz="1800">
                <a:ea typeface="ＭＳ Ｐゴシック" panose="020B0600070205080204" pitchFamily="34" charset="-128"/>
              </a:rPr>
              <a:t>NURS 3830 Adult Health &amp; Health Alterations III</a:t>
            </a:r>
          </a:p>
          <a:p>
            <a:pPr marL="685800" lvl="1">
              <a:defRPr/>
            </a:pPr>
            <a:r>
              <a:rPr lang="en-CA" altLang="en-US" sz="1400">
                <a:ea typeface="ＭＳ Ｐゴシック" panose="020B0600070205080204" pitchFamily="34" charset="-128"/>
              </a:rPr>
              <a:t>Year 3 Fall semester core nursing course</a:t>
            </a:r>
          </a:p>
          <a:p>
            <a:pPr marL="685800" lvl="1">
              <a:defRPr/>
            </a:pPr>
            <a:r>
              <a:rPr lang="en-CA" altLang="en-US" sz="1400">
                <a:ea typeface="ＭＳ Ｐゴシック" panose="020B0600070205080204" pitchFamily="34" charset="-128"/>
              </a:rPr>
              <a:t>M &amp; W 8:30-11:20; In person Toldo 202 (</a:t>
            </a:r>
            <a:r>
              <a:rPr lang="en-CA" altLang="en-US" sz="1400" err="1">
                <a:ea typeface="ＭＳ Ｐゴシック" panose="020B0600070205080204" pitchFamily="34" charset="-128"/>
              </a:rPr>
              <a:t>hy</a:t>
            </a:r>
            <a:r>
              <a:rPr lang="en-CA" altLang="en-US" sz="1400">
                <a:ea typeface="ＭＳ Ｐゴシック" panose="020B0600070205080204" pitchFamily="34" charset="-128"/>
              </a:rPr>
              <a:t>-flex delivery/ exams in-person only)</a:t>
            </a:r>
          </a:p>
          <a:p>
            <a:pPr marL="400050" lvl="1" indent="0">
              <a:buFontTx/>
              <a:buNone/>
              <a:defRPr/>
            </a:pPr>
            <a:endParaRPr lang="en-CA" altLang="en-US" sz="1400">
              <a:ea typeface="ＭＳ Ｐゴシック" panose="020B0600070205080204" pitchFamily="34" charset="-128"/>
            </a:endParaRPr>
          </a:p>
          <a:p>
            <a:pPr marL="285750" indent="-285750">
              <a:defRPr/>
            </a:pPr>
            <a:r>
              <a:rPr lang="en-CA" altLang="en-US" sz="1800">
                <a:ea typeface="ＭＳ Ｐゴシック" panose="020B0600070205080204" pitchFamily="34" charset="-128"/>
              </a:rPr>
              <a:t>NURS 4951 The Human Meaning of Death</a:t>
            </a:r>
          </a:p>
          <a:p>
            <a:pPr marL="685800" lvl="1">
              <a:defRPr/>
            </a:pPr>
            <a:r>
              <a:rPr lang="en-CA" altLang="en-US" sz="1400">
                <a:ea typeface="ＭＳ Ｐゴシック" panose="020B0600070205080204" pitchFamily="34" charset="-128"/>
              </a:rPr>
              <a:t>Year 4 Nursing Specialty Option  </a:t>
            </a:r>
          </a:p>
          <a:p>
            <a:pPr marL="685800" lvl="1">
              <a:defRPr/>
            </a:pPr>
            <a:r>
              <a:rPr lang="en-CA" altLang="en-US" sz="1400">
                <a:ea typeface="ＭＳ Ｐゴシック" panose="020B0600070205080204" pitchFamily="34" charset="-128"/>
              </a:rPr>
              <a:t>M &amp; W 11:30-2:20; Synchronous online </a:t>
            </a:r>
          </a:p>
          <a:p>
            <a:pPr marL="685800" lvl="1">
              <a:defRPr/>
            </a:pPr>
            <a:endParaRPr lang="en-CA" altLang="en-US" sz="1400">
              <a:ea typeface="ＭＳ Ｐゴシック" panose="020B0600070205080204" pitchFamily="34" charset="-128"/>
            </a:endParaRPr>
          </a:p>
          <a:p>
            <a:pPr marL="285750" indent="-285750">
              <a:defRPr/>
            </a:pPr>
            <a:r>
              <a:rPr lang="en-CA" altLang="en-US" sz="1800">
                <a:ea typeface="ＭＳ Ｐゴシック" panose="020B0600070205080204" pitchFamily="34" charset="-128"/>
              </a:rPr>
              <a:t>NURS 4999 Indigenous Health</a:t>
            </a:r>
          </a:p>
          <a:p>
            <a:pPr marL="685800" lvl="1">
              <a:defRPr/>
            </a:pPr>
            <a:r>
              <a:rPr lang="en-CA" altLang="en-US" sz="1400">
                <a:ea typeface="ＭＳ Ｐゴシック" panose="020B0600070205080204" pitchFamily="34" charset="-128"/>
              </a:rPr>
              <a:t>Can take in lieu of PHIL-1350 Culture &amp; Health on Turtle Island</a:t>
            </a:r>
          </a:p>
          <a:p>
            <a:pPr marL="685800" lvl="1">
              <a:defRPr/>
            </a:pPr>
            <a:r>
              <a:rPr lang="en-CA" altLang="en-US" sz="1400">
                <a:ea typeface="ＭＳ Ｐゴシック" panose="020B0600070205080204" pitchFamily="34" charset="-128"/>
              </a:rPr>
              <a:t>T &amp; Th 9:00-11:50 am; Synchronous online</a:t>
            </a:r>
          </a:p>
          <a:p>
            <a:pPr marL="685800" lvl="1">
              <a:defRPr/>
            </a:pPr>
            <a:endParaRPr lang="en-CA" altLang="en-US" sz="1400">
              <a:highlight>
                <a:srgbClr val="FFFF00"/>
              </a:highlight>
              <a:ea typeface="ＭＳ Ｐゴシック" panose="020B0600070205080204" pitchFamily="34" charset="-128"/>
            </a:endParaRPr>
          </a:p>
          <a:p>
            <a:pPr marL="685800" lvl="1">
              <a:defRPr/>
            </a:pPr>
            <a:endParaRPr lang="en-CA" altLang="en-US" sz="1400">
              <a:highlight>
                <a:srgbClr val="FFFF00"/>
              </a:highlight>
              <a:ea typeface="ＭＳ Ｐゴシック" panose="020B0600070205080204" pitchFamily="34" charset="-128"/>
            </a:endParaRPr>
          </a:p>
          <a:p>
            <a:pPr marL="685800" lvl="1">
              <a:defRPr/>
            </a:pPr>
            <a:endParaRPr lang="en-CA" altLang="en-US" sz="1400">
              <a:ea typeface="ＭＳ Ｐゴシック" panose="020B0600070205080204" pitchFamily="34" charset="-128"/>
            </a:endParaRPr>
          </a:p>
          <a:p>
            <a:pPr marL="0" indent="0">
              <a:buFontTx/>
              <a:buNone/>
              <a:defRPr/>
            </a:pPr>
            <a:endParaRPr lang="en-CA" altLang="en-US" sz="1800" i="1">
              <a:ea typeface="ＭＳ Ｐゴシック" panose="020B0600070205080204" pitchFamily="34" charset="-128"/>
            </a:endParaRPr>
          </a:p>
        </p:txBody>
      </p:sp>
      <p:pic>
        <p:nvPicPr>
          <p:cNvPr id="12292" name="Picture 3">
            <a:extLst>
              <a:ext uri="{FF2B5EF4-FFF2-40B4-BE49-F238E27FC236}">
                <a16:creationId xmlns:a16="http://schemas.microsoft.com/office/drawing/2014/main" id="{1E8DAA4C-F9F2-ACB9-D35B-803618983F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 y="4271962"/>
            <a:ext cx="9139237"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81F85B97-69C0-540A-037B-1FACF4B4D579}"/>
              </a:ext>
            </a:extLst>
          </p:cNvPr>
          <p:cNvSpPr>
            <a:spLocks noGrp="1" noChangeArrowheads="1"/>
          </p:cNvSpPr>
          <p:nvPr>
            <p:ph type="title"/>
          </p:nvPr>
        </p:nvSpPr>
        <p:spPr>
          <a:xfrm>
            <a:off x="811213" y="188913"/>
            <a:ext cx="7521575" cy="685800"/>
          </a:xfrm>
        </p:spPr>
        <p:txBody>
          <a:bodyPr/>
          <a:lstStyle/>
          <a:p>
            <a:r>
              <a:rPr lang="en-CA" altLang="en-US" sz="2400" b="1">
                <a:ea typeface="ＭＳ Ｐゴシック" panose="020B0600070205080204" pitchFamily="34" charset="-128"/>
              </a:rPr>
              <a:t>Fall Course Registration</a:t>
            </a:r>
            <a:br>
              <a:rPr lang="en-CA" altLang="en-US" sz="2400">
                <a:ea typeface="ＭＳ Ｐゴシック" panose="020B0600070205080204" pitchFamily="34" charset="-128"/>
              </a:rPr>
            </a:br>
            <a:endParaRPr lang="en-CA" altLang="en-US" sz="2400">
              <a:ea typeface="ＭＳ Ｐゴシック" panose="020B0600070205080204" pitchFamily="34" charset="-128"/>
            </a:endParaRPr>
          </a:p>
        </p:txBody>
      </p:sp>
      <p:sp>
        <p:nvSpPr>
          <p:cNvPr id="14339" name="Content Placeholder 4">
            <a:extLst>
              <a:ext uri="{FF2B5EF4-FFF2-40B4-BE49-F238E27FC236}">
                <a16:creationId xmlns:a16="http://schemas.microsoft.com/office/drawing/2014/main" id="{D5FD0A50-2F69-D714-F8F1-9351210E6F58}"/>
              </a:ext>
            </a:extLst>
          </p:cNvPr>
          <p:cNvSpPr>
            <a:spLocks noGrp="1" noChangeArrowheads="1"/>
          </p:cNvSpPr>
          <p:nvPr>
            <p:ph idx="1"/>
          </p:nvPr>
        </p:nvSpPr>
        <p:spPr>
          <a:xfrm>
            <a:off x="114300" y="647700"/>
            <a:ext cx="8915400" cy="3257550"/>
          </a:xfrm>
        </p:spPr>
        <p:txBody>
          <a:bodyPr/>
          <a:lstStyle/>
          <a:p>
            <a:pPr marL="0" indent="0">
              <a:lnSpc>
                <a:spcPct val="150000"/>
              </a:lnSpc>
              <a:spcBef>
                <a:spcPct val="0"/>
              </a:spcBef>
              <a:buFontTx/>
              <a:buNone/>
            </a:pPr>
            <a:r>
              <a:rPr lang="en-US" altLang="en-US" sz="1900">
                <a:ea typeface="ＭＳ Ｐゴシック" panose="020B0600070205080204" pitchFamily="34" charset="-128"/>
              </a:rPr>
              <a:t>Students register for fall courses mid-June </a:t>
            </a:r>
            <a:r>
              <a:rPr lang="en-US" altLang="en-US" sz="1900" i="1">
                <a:ea typeface="ＭＳ Ｐゴシック" panose="020B0600070205080204" pitchFamily="34" charset="-128"/>
              </a:rPr>
              <a:t>(approximately)</a:t>
            </a:r>
          </a:p>
          <a:p>
            <a:pPr marL="0" indent="0">
              <a:lnSpc>
                <a:spcPct val="150000"/>
              </a:lnSpc>
              <a:spcBef>
                <a:spcPct val="0"/>
              </a:spcBef>
            </a:pPr>
            <a:r>
              <a:rPr lang="en-US" altLang="en-US" sz="1900">
                <a:ea typeface="ＭＳ Ｐゴシック" panose="020B0600070205080204" pitchFamily="34" charset="-128"/>
              </a:rPr>
              <a:t>NURS-3830: Adult Health &amp; Health Alterations III</a:t>
            </a:r>
          </a:p>
          <a:p>
            <a:pPr marL="0" indent="0">
              <a:lnSpc>
                <a:spcPct val="150000"/>
              </a:lnSpc>
              <a:spcBef>
                <a:spcPct val="0"/>
              </a:spcBef>
            </a:pPr>
            <a:r>
              <a:rPr lang="en-US" altLang="en-US" sz="1900">
                <a:ea typeface="ＭＳ Ｐゴシック" panose="020B0600070205080204" pitchFamily="34" charset="-128"/>
              </a:rPr>
              <a:t>NURS-3940: Nursing Care of Infants, Children, &amp; Youth </a:t>
            </a:r>
          </a:p>
          <a:p>
            <a:pPr marL="0" indent="0">
              <a:lnSpc>
                <a:spcPct val="150000"/>
              </a:lnSpc>
              <a:spcBef>
                <a:spcPct val="0"/>
              </a:spcBef>
            </a:pPr>
            <a:r>
              <a:rPr lang="en-US" altLang="en-US" sz="1900">
                <a:ea typeface="ＭＳ Ｐゴシック" panose="020B0600070205080204" pitchFamily="34" charset="-128"/>
              </a:rPr>
              <a:t>NURS-3950: Nursing Research</a:t>
            </a:r>
          </a:p>
          <a:p>
            <a:pPr marL="0" indent="0">
              <a:lnSpc>
                <a:spcPct val="150000"/>
              </a:lnSpc>
              <a:spcBef>
                <a:spcPct val="0"/>
              </a:spcBef>
            </a:pPr>
            <a:r>
              <a:rPr lang="en-US" altLang="en-US" sz="1900">
                <a:ea typeface="ＭＳ Ｐゴシック" panose="020B0600070205080204" pitchFamily="34" charset="-128"/>
              </a:rPr>
              <a:t>NURS-3960: Community Health Nursing</a:t>
            </a:r>
          </a:p>
          <a:p>
            <a:pPr marL="0" indent="0">
              <a:lnSpc>
                <a:spcPct val="150000"/>
              </a:lnSpc>
              <a:spcBef>
                <a:spcPct val="0"/>
              </a:spcBef>
            </a:pPr>
            <a:r>
              <a:rPr lang="en-US" altLang="en-US" sz="1900">
                <a:ea typeface="ＭＳ Ｐゴシック" panose="020B0600070205080204" pitchFamily="34" charset="-128"/>
              </a:rPr>
              <a:t>NURS-3542: </a:t>
            </a:r>
            <a:r>
              <a:rPr lang="en-US" altLang="en-US" sz="1900" i="1">
                <a:ea typeface="ＭＳ Ｐゴシック" panose="020B0600070205080204" pitchFamily="34" charset="-128"/>
              </a:rPr>
              <a:t>Clinical Practicum IV</a:t>
            </a:r>
          </a:p>
          <a:p>
            <a:pPr marL="0" indent="0">
              <a:lnSpc>
                <a:spcPct val="150000"/>
              </a:lnSpc>
              <a:spcBef>
                <a:spcPct val="0"/>
              </a:spcBef>
            </a:pPr>
            <a:r>
              <a:rPr lang="en-US" altLang="en-US" sz="1900">
                <a:ea typeface="ＭＳ Ｐゴシック" panose="020B0600070205080204" pitchFamily="34" charset="-128"/>
              </a:rPr>
              <a:t>NURS-3551: </a:t>
            </a:r>
            <a:r>
              <a:rPr lang="en-US" altLang="en-US" sz="1900" i="1">
                <a:ea typeface="ＭＳ Ｐゴシック" panose="020B0600070205080204" pitchFamily="34" charset="-128"/>
              </a:rPr>
              <a:t>Experiential Learning Lab IV</a:t>
            </a:r>
          </a:p>
          <a:p>
            <a:pPr marL="0" indent="0">
              <a:lnSpc>
                <a:spcPct val="150000"/>
              </a:lnSpc>
              <a:spcBef>
                <a:spcPct val="0"/>
              </a:spcBef>
            </a:pPr>
            <a:endParaRPr lang="en-US" altLang="en-US" sz="2000">
              <a:ea typeface="ＭＳ Ｐゴシック" panose="020B0600070205080204" pitchFamily="34" charset="-128"/>
            </a:endParaRPr>
          </a:p>
        </p:txBody>
      </p:sp>
      <p:pic>
        <p:nvPicPr>
          <p:cNvPr id="14340" name="Picture 3">
            <a:extLst>
              <a:ext uri="{FF2B5EF4-FFF2-40B4-BE49-F238E27FC236}">
                <a16:creationId xmlns:a16="http://schemas.microsoft.com/office/drawing/2014/main" id="{61878792-61E4-0499-4EA5-701ECE7AD3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 y="3905250"/>
            <a:ext cx="9139237"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7F6A691C-ED49-259D-CEC0-EF111F19D4CB}"/>
              </a:ext>
            </a:extLst>
          </p:cNvPr>
          <p:cNvSpPr>
            <a:spLocks noGrp="1" noChangeArrowheads="1"/>
          </p:cNvSpPr>
          <p:nvPr>
            <p:ph type="title"/>
          </p:nvPr>
        </p:nvSpPr>
        <p:spPr>
          <a:xfrm>
            <a:off x="38100" y="260350"/>
            <a:ext cx="9067800" cy="549275"/>
          </a:xfrm>
        </p:spPr>
        <p:txBody>
          <a:bodyPr/>
          <a:lstStyle/>
          <a:p>
            <a:r>
              <a:rPr lang="en-CA" altLang="en-US" sz="2400" b="1">
                <a:ea typeface="ＭＳ Ｐゴシック" panose="020B0600070205080204" pitchFamily="34" charset="-128"/>
              </a:rPr>
              <a:t>Transfer Credits and Understanding your Transcript</a:t>
            </a:r>
          </a:p>
        </p:txBody>
      </p:sp>
      <p:sp>
        <p:nvSpPr>
          <p:cNvPr id="16387" name="Content Placeholder 2">
            <a:extLst>
              <a:ext uri="{FF2B5EF4-FFF2-40B4-BE49-F238E27FC236}">
                <a16:creationId xmlns:a16="http://schemas.microsoft.com/office/drawing/2014/main" id="{C6D6F4F0-CE4D-7E17-3326-F5F69C327F24}"/>
              </a:ext>
            </a:extLst>
          </p:cNvPr>
          <p:cNvSpPr>
            <a:spLocks noGrp="1" noChangeArrowheads="1"/>
          </p:cNvSpPr>
          <p:nvPr>
            <p:ph idx="1"/>
          </p:nvPr>
        </p:nvSpPr>
        <p:spPr>
          <a:xfrm>
            <a:off x="38100" y="1052513"/>
            <a:ext cx="9091613" cy="4968875"/>
          </a:xfrm>
        </p:spPr>
        <p:txBody>
          <a:bodyPr/>
          <a:lstStyle/>
          <a:p>
            <a:pPr marL="285750" indent="-285750">
              <a:spcBef>
                <a:spcPts val="38"/>
              </a:spcBef>
            </a:pPr>
            <a:endParaRPr lang="en-US" altLang="en-US" sz="2000" dirty="0">
              <a:ea typeface="ＭＳ Ｐゴシック" panose="020B0600070205080204" pitchFamily="34" charset="-128"/>
            </a:endParaRPr>
          </a:p>
          <a:p>
            <a:pPr marL="285750" indent="-285750">
              <a:spcBef>
                <a:spcPts val="38"/>
              </a:spcBef>
            </a:pPr>
            <a:r>
              <a:rPr lang="en-US" altLang="en-US" sz="2000" dirty="0">
                <a:ea typeface="ＭＳ Ｐゴシック" panose="020B0600070205080204" pitchFamily="34" charset="-128"/>
              </a:rPr>
              <a:t>Non-nursing courses will have a “T” - not a specific grade. They will not be counted in your cumulative average at the University; however, these grades are a part of your education and are on your transcript from the College. </a:t>
            </a:r>
          </a:p>
          <a:p>
            <a:pPr marL="285750" indent="-285750">
              <a:spcBef>
                <a:spcPts val="38"/>
              </a:spcBef>
            </a:pPr>
            <a:endParaRPr lang="en-US" altLang="en-US" sz="2000" dirty="0">
              <a:ea typeface="ＭＳ Ｐゴシック" panose="020B0600070205080204" pitchFamily="34" charset="-128"/>
            </a:endParaRPr>
          </a:p>
          <a:p>
            <a:pPr marL="285750" indent="-285750">
              <a:spcBef>
                <a:spcPts val="38"/>
              </a:spcBef>
            </a:pPr>
            <a:r>
              <a:rPr lang="en-US" altLang="en-US" sz="2000" dirty="0">
                <a:ea typeface="ＭＳ Ｐゴシック" panose="020B0600070205080204" pitchFamily="34" charset="-128"/>
              </a:rPr>
              <a:t>Nursing courses will appear on your transcript showing your grade as a percent. </a:t>
            </a:r>
          </a:p>
          <a:p>
            <a:pPr marL="285750" indent="-285750">
              <a:spcBef>
                <a:spcPts val="38"/>
              </a:spcBef>
            </a:pPr>
            <a:endParaRPr lang="en-US" altLang="en-US" sz="2000" dirty="0">
              <a:ea typeface="ＭＳ Ｐゴシック" panose="020B0600070205080204" pitchFamily="34" charset="-128"/>
            </a:endParaRPr>
          </a:p>
          <a:p>
            <a:pPr marL="285750" indent="-285750">
              <a:spcBef>
                <a:spcPts val="38"/>
              </a:spcBef>
            </a:pPr>
            <a:r>
              <a:rPr lang="en-US" altLang="en-US" sz="2000" dirty="0">
                <a:ea typeface="ＭＳ Ｐゴシック" panose="020B0600070205080204" pitchFamily="34" charset="-128"/>
              </a:rPr>
              <a:t>There are no open arts options. All students are required to take PHIL 1350 – or an approved Nursing Indigenous alternate course.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F47550A6-3F5E-2FFE-4375-699E94374233}"/>
              </a:ext>
            </a:extLst>
          </p:cNvPr>
          <p:cNvSpPr>
            <a:spLocks noGrp="1" noChangeArrowheads="1"/>
          </p:cNvSpPr>
          <p:nvPr>
            <p:ph type="title"/>
          </p:nvPr>
        </p:nvSpPr>
        <p:spPr>
          <a:xfrm>
            <a:off x="811213" y="188913"/>
            <a:ext cx="7521575" cy="685800"/>
          </a:xfrm>
        </p:spPr>
        <p:txBody>
          <a:bodyPr/>
          <a:lstStyle/>
          <a:p>
            <a:r>
              <a:rPr lang="en-CA" altLang="en-US" sz="2400" b="1">
                <a:ea typeface="ＭＳ Ｐゴシック" panose="020B0600070205080204" pitchFamily="34" charset="-128"/>
              </a:rPr>
              <a:t>Registration &amp; Account Activation</a:t>
            </a:r>
            <a:br>
              <a:rPr lang="en-CA" altLang="en-US" sz="2400">
                <a:ea typeface="ＭＳ Ｐゴシック" panose="020B0600070205080204" pitchFamily="34" charset="-128"/>
              </a:rPr>
            </a:br>
            <a:endParaRPr lang="en-CA" altLang="en-US" sz="2400">
              <a:ea typeface="ＭＳ Ｐゴシック" panose="020B0600070205080204" pitchFamily="34" charset="-128"/>
            </a:endParaRPr>
          </a:p>
        </p:txBody>
      </p:sp>
      <p:sp>
        <p:nvSpPr>
          <p:cNvPr id="18435" name="Content Placeholder 4">
            <a:extLst>
              <a:ext uri="{FF2B5EF4-FFF2-40B4-BE49-F238E27FC236}">
                <a16:creationId xmlns:a16="http://schemas.microsoft.com/office/drawing/2014/main" id="{FA84E18B-30B7-203D-0BDD-216F145A69C1}"/>
              </a:ext>
            </a:extLst>
          </p:cNvPr>
          <p:cNvSpPr>
            <a:spLocks noGrp="1" noChangeArrowheads="1"/>
          </p:cNvSpPr>
          <p:nvPr>
            <p:ph idx="1"/>
          </p:nvPr>
        </p:nvSpPr>
        <p:spPr>
          <a:xfrm>
            <a:off x="-230188" y="687388"/>
            <a:ext cx="9374188" cy="3579812"/>
          </a:xfrm>
        </p:spPr>
        <p:txBody>
          <a:bodyPr/>
          <a:lstStyle/>
          <a:p>
            <a:pPr marL="287338" indent="0">
              <a:lnSpc>
                <a:spcPct val="150000"/>
              </a:lnSpc>
              <a:spcBef>
                <a:spcPct val="0"/>
              </a:spcBef>
            </a:pPr>
            <a:r>
              <a:rPr lang="en-CA" altLang="en-US" sz="1800">
                <a:ea typeface="ＭＳ Ｐゴシック" panose="020B0600070205080204" pitchFamily="34" charset="-128"/>
              </a:rPr>
              <a:t>Step 1: Receive email from the Office of the Registrar. </a:t>
            </a:r>
          </a:p>
          <a:p>
            <a:pPr marL="287338" indent="0">
              <a:lnSpc>
                <a:spcPct val="150000"/>
              </a:lnSpc>
              <a:spcBef>
                <a:spcPct val="0"/>
              </a:spcBef>
            </a:pPr>
            <a:r>
              <a:rPr lang="en-CA" altLang="en-US" sz="1800">
                <a:ea typeface="ＭＳ Ｐゴシック" panose="020B0600070205080204" pitchFamily="34" charset="-128"/>
              </a:rPr>
              <a:t>Step 2: Follow instructions to activate student account (uwinsite &amp; email). </a:t>
            </a:r>
          </a:p>
          <a:p>
            <a:pPr marL="287338" indent="0">
              <a:lnSpc>
                <a:spcPct val="150000"/>
              </a:lnSpc>
              <a:spcBef>
                <a:spcPct val="0"/>
              </a:spcBef>
            </a:pPr>
            <a:r>
              <a:rPr lang="en-CA" altLang="en-US" sz="1800">
                <a:ea typeface="ＭＳ Ｐゴシック" panose="020B0600070205080204" pitchFamily="34" charset="-128"/>
              </a:rPr>
              <a:t>Step 3: Check your registration time on your student account: </a:t>
            </a:r>
            <a:br>
              <a:rPr lang="en-CA" altLang="en-US" sz="1800">
                <a:ea typeface="ＭＳ Ｐゴシック" panose="020B0600070205080204" pitchFamily="34" charset="-128"/>
              </a:rPr>
            </a:br>
            <a:r>
              <a:rPr lang="en-CA" altLang="en-US" sz="1800">
                <a:ea typeface="ＭＳ Ｐゴシック" panose="020B0600070205080204" pitchFamily="34" charset="-128"/>
              </a:rPr>
              <a:t>             </a:t>
            </a:r>
            <a:r>
              <a:rPr lang="en-CA" altLang="en-US" sz="1800" i="1">
                <a:ea typeface="ＭＳ Ｐゴシック" panose="020B0600070205080204" pitchFamily="34" charset="-128"/>
                <a:hlinkClick r:id="rId3"/>
              </a:rPr>
              <a:t>http://www.uwindsor.ca/registrar/uwinsite-student</a:t>
            </a:r>
            <a:endParaRPr lang="en-CA" altLang="en-US" sz="1800" i="1">
              <a:ea typeface="ＭＳ Ｐゴシック" panose="020B0600070205080204" pitchFamily="34" charset="-128"/>
            </a:endParaRPr>
          </a:p>
          <a:p>
            <a:pPr marL="287338" indent="0">
              <a:lnSpc>
                <a:spcPct val="150000"/>
              </a:lnSpc>
              <a:spcBef>
                <a:spcPct val="0"/>
              </a:spcBef>
            </a:pPr>
            <a:r>
              <a:rPr lang="en-CA" altLang="en-US" sz="1800">
                <a:ea typeface="ＭＳ Ｐゴシック" panose="020B0600070205080204" pitchFamily="34" charset="-128"/>
              </a:rPr>
              <a:t>Step 3: Plan &amp; register for your courses</a:t>
            </a:r>
          </a:p>
          <a:p>
            <a:pPr marL="287338" indent="0">
              <a:lnSpc>
                <a:spcPct val="150000"/>
              </a:lnSpc>
              <a:spcBef>
                <a:spcPct val="0"/>
              </a:spcBef>
            </a:pPr>
            <a:r>
              <a:rPr lang="en-CA" altLang="en-US" sz="1800">
                <a:ea typeface="ＭＳ Ｐゴシック" panose="020B0600070205080204" pitchFamily="34" charset="-128"/>
              </a:rPr>
              <a:t>Step 4: Check your schedule and keep it for your records</a:t>
            </a:r>
          </a:p>
          <a:p>
            <a:pPr marL="287338" indent="0">
              <a:lnSpc>
                <a:spcPct val="150000"/>
              </a:lnSpc>
              <a:spcBef>
                <a:spcPct val="0"/>
              </a:spcBef>
            </a:pPr>
            <a:r>
              <a:rPr lang="en-CA" altLang="en-US" sz="1800">
                <a:ea typeface="ＭＳ Ｐゴシック" panose="020B0600070205080204" pitchFamily="34" charset="-128"/>
              </a:rPr>
              <a:t>Step 5: Check your UWindsor email account for information re: Brightspace login</a:t>
            </a:r>
          </a:p>
        </p:txBody>
      </p:sp>
      <p:pic>
        <p:nvPicPr>
          <p:cNvPr id="18436" name="Picture 3">
            <a:extLst>
              <a:ext uri="{FF2B5EF4-FFF2-40B4-BE49-F238E27FC236}">
                <a16:creationId xmlns:a16="http://schemas.microsoft.com/office/drawing/2014/main" id="{4B864A16-67C8-E642-D776-10ADD480CD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3" y="3905250"/>
            <a:ext cx="9139237"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UWindsorTemplate">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LongProperties xmlns="http://schemas.microsoft.com/office/2006/metadata/long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7C6CFDC7207BA4E8FD8119B0D6D98EE" ma:contentTypeVersion="18" ma:contentTypeDescription="Create a new document." ma:contentTypeScope="" ma:versionID="589c2f169fb3622e470310543900f704">
  <xsd:schema xmlns:xsd="http://www.w3.org/2001/XMLSchema" xmlns:xs="http://www.w3.org/2001/XMLSchema" xmlns:p="http://schemas.microsoft.com/office/2006/metadata/properties" xmlns:ns2="8562d26c-1ec7-4256-baf3-4574854c2887" xmlns:ns3="2dcbac5f-435f-47a4-8346-d2874919206c" targetNamespace="http://schemas.microsoft.com/office/2006/metadata/properties" ma:root="true" ma:fieldsID="008e7613809ea3b9a929f72a1468a5ed" ns2:_="" ns3:_="">
    <xsd:import namespace="8562d26c-1ec7-4256-baf3-4574854c2887"/>
    <xsd:import namespace="2dcbac5f-435f-47a4-8346-d2874919206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62d26c-1ec7-4256-baf3-4574854c2887"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9bee80c-1694-4361-82b6-5997d1554ef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dcbac5f-435f-47a4-8346-d2874919206c"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3a8092d-2cba-4431-8f09-8ecd7f9c93cc}" ma:internalName="TaxCatchAll" ma:showField="CatchAllData" ma:web="2dcbac5f-435f-47a4-8346-d2874919206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TaxCatchAll xmlns="2dcbac5f-435f-47a4-8346-d2874919206c" xsi:nil="true"/>
    <lcf76f155ced4ddcb4097134ff3c332f xmlns="8562d26c-1ec7-4256-baf3-4574854c2887">
      <Terms xmlns="http://schemas.microsoft.com/office/infopath/2007/PartnerControls"/>
    </lcf76f155ced4ddcb4097134ff3c332f>
    <SharedWithUsers xmlns="2dcbac5f-435f-47a4-8346-d2874919206c">
      <UserInfo>
        <DisplayName>Katharine Maclean</DisplayName>
        <AccountId>492</AccountId>
        <AccountType/>
      </UserInfo>
      <UserInfo>
        <DisplayName>Andrea Reddam</DisplayName>
        <AccountId>410</AccountId>
        <AccountType/>
      </UserInfo>
      <UserInfo>
        <DisplayName>Susan Rotondi-Moore</DisplayName>
        <AccountId>14</AccountId>
        <AccountType/>
      </UserInfo>
      <UserInfo>
        <DisplayName>Natalie Bownes</DisplayName>
        <AccountId>13</AccountId>
        <AccountType/>
      </UserInfo>
    </SharedWithUsers>
  </documentManagement>
</p:properties>
</file>

<file path=customXml/itemProps1.xml><?xml version="1.0" encoding="utf-8"?>
<ds:datastoreItem xmlns:ds="http://schemas.openxmlformats.org/officeDocument/2006/customXml" ds:itemID="{580D1E45-60E3-48D7-8016-74DB197D3710}">
  <ds:schemaRefs>
    <ds:schemaRef ds:uri="http://schemas.microsoft.com/office/2006/metadata/longProperties"/>
  </ds:schemaRefs>
</ds:datastoreItem>
</file>

<file path=customXml/itemProps2.xml><?xml version="1.0" encoding="utf-8"?>
<ds:datastoreItem xmlns:ds="http://schemas.openxmlformats.org/officeDocument/2006/customXml" ds:itemID="{680D4D67-18C9-4DFD-894A-355B0F245A1C}">
  <ds:schemaRefs>
    <ds:schemaRef ds:uri="2dcbac5f-435f-47a4-8346-d2874919206c"/>
    <ds:schemaRef ds:uri="8562d26c-1ec7-4256-baf3-4574854c288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41631E6-80A5-477C-8D9C-1EE7B3C8210D}">
  <ds:schemaRefs>
    <ds:schemaRef ds:uri="http://schemas.microsoft.com/sharepoint/v3/contenttype/forms"/>
  </ds:schemaRefs>
</ds:datastoreItem>
</file>

<file path=customXml/itemProps4.xml><?xml version="1.0" encoding="utf-8"?>
<ds:datastoreItem xmlns:ds="http://schemas.openxmlformats.org/officeDocument/2006/customXml" ds:itemID="{500709ED-83A7-4EC3-93FB-F330FE9FC14A}">
  <ds:schemaRefs>
    <ds:schemaRef ds:uri="2dcbac5f-435f-47a4-8346-d2874919206c"/>
    <ds:schemaRef ds:uri="8562d26c-1ec7-4256-baf3-4574854c288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UWindsorTemplate.pot</Template>
  <TotalTime>0</TotalTime>
  <Words>5705</Words>
  <Application>Microsoft Office PowerPoint</Application>
  <PresentationFormat>On-screen Show (4:3)</PresentationFormat>
  <Paragraphs>521</Paragraphs>
  <Slides>40</Slides>
  <Notes>35</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40</vt:i4>
      </vt:variant>
    </vt:vector>
  </HeadingPairs>
  <TitlesOfParts>
    <vt:vector size="52" baseType="lpstr">
      <vt:lpstr>ＭＳ Ｐゴシック</vt:lpstr>
      <vt:lpstr>Aptos</vt:lpstr>
      <vt:lpstr>Aptos Display</vt:lpstr>
      <vt:lpstr>Arial</vt:lpstr>
      <vt:lpstr>Arial Hebrew</vt:lpstr>
      <vt:lpstr>Calibri</vt:lpstr>
      <vt:lpstr>Tahoma</vt:lpstr>
      <vt:lpstr>Times New Roman</vt:lpstr>
      <vt:lpstr>Wingdings</vt:lpstr>
      <vt:lpstr>Wingdings 3</vt:lpstr>
      <vt:lpstr>UWindsorTemplate</vt:lpstr>
      <vt:lpstr>Office Theme</vt:lpstr>
      <vt:lpstr>Transitioning to Year 3 at UWindsor!</vt:lpstr>
      <vt:lpstr>Presentation Outline</vt:lpstr>
      <vt:lpstr>Save the Dates!</vt:lpstr>
      <vt:lpstr>Faculty of Nursing Student Services</vt:lpstr>
      <vt:lpstr>Summer Course Registration </vt:lpstr>
      <vt:lpstr>Summer Course Offerings </vt:lpstr>
      <vt:lpstr>Fall Course Registration </vt:lpstr>
      <vt:lpstr>Transfer Credits and Understanding your Transcript</vt:lpstr>
      <vt:lpstr>Registration &amp; Account Activation </vt:lpstr>
      <vt:lpstr>Registration Resources</vt:lpstr>
      <vt:lpstr>Academic &amp; Career Advising </vt:lpstr>
      <vt:lpstr>Counselling Services </vt:lpstr>
      <vt:lpstr>Student Accessibility Services (SAS) Dillon hall- lower level  </vt:lpstr>
      <vt:lpstr>Work &amp; Volunteer</vt:lpstr>
      <vt:lpstr>UWindsor Student Support Services</vt:lpstr>
      <vt:lpstr>International Exchange Opportunities</vt:lpstr>
      <vt:lpstr>Year 3 Community Consolidation  Opportunity in Tanzania, Africa</vt:lpstr>
      <vt:lpstr>Year 3 Community Consolidation Opportunity-Tanzania</vt:lpstr>
      <vt:lpstr>Year 3 Community Consolidation Opportunity-Tanzania</vt:lpstr>
      <vt:lpstr>Year 3 Clinical Information</vt:lpstr>
      <vt:lpstr>Clinical Opportunities </vt:lpstr>
      <vt:lpstr>Clinical Placement Policy </vt:lpstr>
      <vt:lpstr>Conflict of Interest Policy </vt:lpstr>
      <vt:lpstr>Social Media Policy </vt:lpstr>
      <vt:lpstr>PowerPoint Presentation</vt:lpstr>
      <vt:lpstr>Clinical Pre-Clearance Overview</vt:lpstr>
      <vt:lpstr>Clinical Pre-Placement Medical Requirements </vt:lpstr>
      <vt:lpstr>Clinical Pre-Placement:  Non-Medical Requirements </vt:lpstr>
      <vt:lpstr>PowerPoint Presentation</vt:lpstr>
      <vt:lpstr>The Pre-Clearance Checklist Step 2: Getting your Clearance</vt:lpstr>
      <vt:lpstr>PowerPoint Presentation</vt:lpstr>
      <vt:lpstr>Faculty of Nursing  </vt:lpstr>
      <vt:lpstr>Practice Lab</vt:lpstr>
      <vt:lpstr>Instructional Lab spaces</vt:lpstr>
      <vt:lpstr>Primary Care Rooms</vt:lpstr>
      <vt:lpstr>Simulation Space</vt:lpstr>
      <vt:lpstr>Sim Lab Control and Viewing </vt:lpstr>
      <vt:lpstr>Connect with us!</vt:lpstr>
      <vt:lpstr>Questions?</vt:lpstr>
      <vt:lpstr>Save the Dates!</vt:lpstr>
    </vt:vector>
  </TitlesOfParts>
  <Company>University of Windsor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Robert Aitkens</dc:creator>
  <cp:lastModifiedBy>Kathryn Corby</cp:lastModifiedBy>
  <cp:revision>3</cp:revision>
  <cp:lastPrinted>2021-03-19T18:47:35Z</cp:lastPrinted>
  <dcterms:created xsi:type="dcterms:W3CDTF">2010-12-21T19:42:16Z</dcterms:created>
  <dcterms:modified xsi:type="dcterms:W3CDTF">2024-03-19T14:24:02Z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0x01010087C6CFDC7207BA4E8FD8119B0D6D98EE</vt:lpwstr>
  </property>
  <property fmtid="{D5CDD505-2E9C-101B-9397-08002B2CF9AE}" pid="3" name="display_urn:schemas-microsoft-com:office:office#SharedWithUsers">
    <vt:lpwstr>Katharine Maclean</vt:lpwstr>
  </property>
  <property fmtid="{D5CDD505-2E9C-101B-9397-08002B2CF9AE}" pid="4" name="SharedWithUsers">
    <vt:lpwstr>492;#Katharine Maclean</vt:lpwstr>
  </property>
  <property fmtid="{D5CDD505-2E9C-101B-9397-08002B2CF9AE}" pid="5" name="TaxCatchAll">
    <vt:lpwstr/>
  </property>
  <property fmtid="{D5CDD505-2E9C-101B-9397-08002B2CF9AE}" pid="6" name="lcf76f155ced4ddcb4097134ff3c332f">
    <vt:lpwstr/>
  </property>
  <property fmtid="{D5CDD505-2E9C-101B-9397-08002B2CF9AE}" pid="7" name="MediaServiceImageTags">
    <vt:lpwstr/>
  </property>
</Properties>
</file>